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7104063" cy="10234613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3" autoAdjust="0"/>
    <p:restoredTop sz="93225" autoAdjust="0"/>
  </p:normalViewPr>
  <p:slideViewPr>
    <p:cSldViewPr>
      <p:cViewPr varScale="1">
        <p:scale>
          <a:sx n="69" d="100"/>
          <a:sy n="69" d="100"/>
        </p:scale>
        <p:origin x="115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2" d="100"/>
          <a:sy n="42" d="100"/>
        </p:scale>
        <p:origin x="-1308" y="-102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1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6033F6F-83CC-4462-85C3-064F69D403B8}" type="datetimeFigureOut">
              <a:rPr lang="fi-FI" smtClean="0"/>
              <a:pPr/>
              <a:t>19.10.2015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65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AC96EBAC-634E-49D1-AF32-A62B9BB5A25D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47444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Tässä esityksessä käyn läpi PowerPoint kalvosarjan tuottamisen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96EBAC-634E-49D1-AF32-A62B9BB5A25D}" type="slidenum">
              <a:rPr lang="fi-FI" smtClean="0"/>
              <a:pPr/>
              <a:t>0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01477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BFB2-12E0-401D-8087-AA2E06F479CF}" type="datetimeFigureOut">
              <a:rPr lang="fi-FI" smtClean="0"/>
              <a:pPr/>
              <a:t>19.10.2015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4648F-8BD4-4F59-98A4-CD88591F0A8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ornanet-koulutus.fi/" TargetMode="Externa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4" Type="http://schemas.openxmlformats.org/officeDocument/2006/relationships/hyperlink" Target="mailto:kari.keinonen@ornanet-koulutus.fi?subject=Palaute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unturi.com/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L:\046)%20Vista%20opintomateriaalit\04)%20PowerPoint%202007%20Eng\PowerPoint-e-aputiedostot\Polkupy&#246;r&#228;.pptx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L:\046)%20Vista%20opintomateriaalit\04)%20PowerPoint%202007%20Eng\PowerPoint-e-aputiedostot\Tuloslaskelma.xlsx!Alkusivut!R1C1:R7C3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file:///L:\046)%20Vista%20opintomateriaalit\04)%20PowerPoint%202007%20Eng\PowerPoint-e-aputiedostot\Polkupy&#246;r&#228;.pptx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emf"/><Relationship Id="rId5" Type="http://schemas.openxmlformats.org/officeDocument/2006/relationships/oleObject" Target="file:///C:\PowerPoint-2016-ab-s-aputiedostot\Polkupy&#246;r&#228;.pptx" TargetMode="External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unturi.fi/" TargetMode="External"/><Relationship Id="rId2" Type="http://schemas.openxmlformats.org/officeDocument/2006/relationships/hyperlink" Target="file:///C:\PowerPoint-2016-ab-e-aputiedostot\Polkupy&#246;r&#228;.pptx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Esitys 3</a:t>
            </a:r>
            <a:endParaRPr lang="fi-FI" dirty="0"/>
          </a:p>
        </p:txBody>
      </p:sp>
      <p:sp>
        <p:nvSpPr>
          <p:cNvPr id="4" name="Toimintopainike: Seuraava 3">
            <a:hlinkClick r:id="" action="ppaction://hlinkshowjump?jump=nextslide" highlightClick="1"/>
          </p:cNvPr>
          <p:cNvSpPr/>
          <p:nvPr/>
        </p:nvSpPr>
        <p:spPr>
          <a:xfrm>
            <a:off x="1000100" y="6286520"/>
            <a:ext cx="454848" cy="4548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/>
              <a:t>Kari J Keinonen</a:t>
            </a:r>
            <a:endParaRPr lang="fi-FI" dirty="0"/>
          </a:p>
        </p:txBody>
      </p:sp>
    </p:spTree>
  </p:cSld>
  <p:clrMapOvr>
    <a:masterClrMapping/>
  </p:clrMapOvr>
  <p:transition advTm="4750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/>
            <a:r>
              <a:rPr lang="fi-FI" b="1" kern="1600" baseline="0" smtClean="0">
                <a:latin typeface="Arial"/>
              </a:rPr>
              <a:t>Tekstin lisääminen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/>
            <a:r>
              <a:rPr lang="fi-FI" b="1" i="1" baseline="0" dirty="0" smtClean="0">
                <a:latin typeface="Arial"/>
              </a:rPr>
              <a:t>Teksti tuodaan jäsennyksestä (.</a:t>
            </a:r>
            <a:r>
              <a:rPr lang="fi-FI" b="1" i="1" baseline="0" dirty="0" err="1" smtClean="0">
                <a:latin typeface="Arial"/>
              </a:rPr>
              <a:t>rtf</a:t>
            </a:r>
            <a:r>
              <a:rPr lang="fi-FI" b="1" i="1" baseline="0" dirty="0" smtClean="0">
                <a:latin typeface="Arial"/>
              </a:rPr>
              <a:t>) Lisää -valikon Diat jäsennyksestä -komennolla</a:t>
            </a:r>
          </a:p>
          <a:p>
            <a:pPr marR="0" lvl="1"/>
            <a:r>
              <a:rPr lang="fi-FI" b="1" baseline="0" dirty="0" smtClean="0">
                <a:latin typeface="Arial"/>
              </a:rPr>
              <a:t>Edellytys tuomiselle on, että jäsennyksessä on käytetty hierarkkisia tekstityylejä</a:t>
            </a:r>
          </a:p>
          <a:p>
            <a:pPr marR="0" lvl="0"/>
            <a:r>
              <a:rPr lang="fi-FI" b="1" i="1" baseline="0" dirty="0" smtClean="0">
                <a:latin typeface="Arial"/>
              </a:rPr>
              <a:t>Tätä tekstiä on helppo käsitellä Jäsennys-näkymässä.</a:t>
            </a:r>
          </a:p>
        </p:txBody>
      </p:sp>
      <p:sp>
        <p:nvSpPr>
          <p:cNvPr id="7" name="Toimintopainike: Seuraava 6">
            <a:hlinkClick r:id="" action="ppaction://hlinkshowjump?jump=nextslide" highlightClick="1"/>
          </p:cNvPr>
          <p:cNvSpPr/>
          <p:nvPr/>
        </p:nvSpPr>
        <p:spPr>
          <a:xfrm>
            <a:off x="1452856" y="6286520"/>
            <a:ext cx="454848" cy="4548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oimintopainike: Edellinen 7">
            <a:hlinkClick r:id="" action="ppaction://hlinkshowjump?jump=previousslide" highlightClick="1"/>
          </p:cNvPr>
          <p:cNvSpPr/>
          <p:nvPr/>
        </p:nvSpPr>
        <p:spPr>
          <a:xfrm>
            <a:off x="815560" y="6286520"/>
            <a:ext cx="454848" cy="4548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oimintopainike: Koti 8">
            <a:hlinkClick r:id="" action="ppaction://hlinkshowjump?jump=firstslide" highlightClick="1"/>
          </p:cNvPr>
          <p:cNvSpPr/>
          <p:nvPr/>
        </p:nvSpPr>
        <p:spPr>
          <a:xfrm>
            <a:off x="179512" y="6286520"/>
            <a:ext cx="453600" cy="4548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  <p:transition advTm="4266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/>
            <a:r>
              <a:rPr lang="fi-FI" b="1" kern="1600" baseline="0" smtClean="0">
                <a:latin typeface="Arial"/>
              </a:rPr>
              <a:t>Jäsennys-näkymä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/>
            <a:r>
              <a:rPr lang="fi-FI" b="1" i="1" baseline="0" dirty="0" smtClean="0">
                <a:latin typeface="Arial"/>
              </a:rPr>
              <a:t>Jäsennysnäkymässä voit käsitellä dian sisältöä kalvo kerrallaan</a:t>
            </a:r>
          </a:p>
          <a:p>
            <a:pPr marR="0" lvl="0"/>
            <a:r>
              <a:rPr lang="fi-FI" b="1" i="1" baseline="0" dirty="0" smtClean="0">
                <a:latin typeface="Arial"/>
              </a:rPr>
              <a:t>Jäsennystasoja voidaan muuttaa Jäsennys-työkalurivin Pienennä sisennystä tai Suurenna sisennystä painikkeilla (kuva alla)</a:t>
            </a:r>
          </a:p>
          <a:p>
            <a:pPr marR="0" lvl="1"/>
            <a:r>
              <a:rPr lang="fi-FI" b="1" baseline="0" dirty="0" smtClean="0">
                <a:latin typeface="Arial"/>
              </a:rPr>
              <a:t>Tuo esiin Näytä -valikon Mukauta -alivalikon Jäsennys -työkalurivi</a:t>
            </a:r>
          </a:p>
        </p:txBody>
      </p:sp>
      <p:sp>
        <p:nvSpPr>
          <p:cNvPr id="9" name="Toimintopainike: Seuraava 8">
            <a:hlinkClick r:id="" action="ppaction://hlinkshowjump?jump=nextslide" highlightClick="1"/>
          </p:cNvPr>
          <p:cNvSpPr/>
          <p:nvPr/>
        </p:nvSpPr>
        <p:spPr>
          <a:xfrm>
            <a:off x="1452856" y="6286520"/>
            <a:ext cx="454848" cy="4548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Toimintopainike: Edellinen 9">
            <a:hlinkClick r:id="" action="ppaction://hlinkshowjump?jump=previousslide" highlightClick="1"/>
          </p:cNvPr>
          <p:cNvSpPr/>
          <p:nvPr/>
        </p:nvSpPr>
        <p:spPr>
          <a:xfrm>
            <a:off x="815560" y="6286520"/>
            <a:ext cx="454848" cy="4548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oimintopainike: Koti 10">
            <a:hlinkClick r:id="" action="ppaction://hlinkshowjump?jump=firstslide" highlightClick="1"/>
          </p:cNvPr>
          <p:cNvSpPr/>
          <p:nvPr/>
        </p:nvSpPr>
        <p:spPr>
          <a:xfrm>
            <a:off x="179512" y="6286520"/>
            <a:ext cx="453600" cy="4548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custDataLst>
      <p:tags r:id="rId1"/>
    </p:custDataLst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15A9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15A9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15A9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/>
            <a:r>
              <a:rPr lang="fi-FI" b="1" kern="1600" baseline="0" dirty="0" smtClean="0">
                <a:latin typeface="Arial"/>
              </a:rPr>
              <a:t>Diojen lajittelu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/>
            <a:r>
              <a:rPr lang="fi-FI" b="1" i="1" baseline="0" dirty="0" smtClean="0">
                <a:latin typeface="Arial"/>
              </a:rPr>
              <a:t>Dioja järjestystä voidaan Jäsennysnäkymässä muuttaa hiirellä vetämällä</a:t>
            </a:r>
          </a:p>
          <a:p>
            <a:pPr marR="0" lvl="1"/>
            <a:r>
              <a:rPr lang="fi-FI" b="1" baseline="0" dirty="0" smtClean="0">
                <a:latin typeface="Arial"/>
              </a:rPr>
              <a:t>Diojen järjestystä voidaan muuttaa hiirellä vetämällä myös Dialajittelunäkymässä</a:t>
            </a:r>
          </a:p>
          <a:p>
            <a:pPr marR="0" lvl="0"/>
            <a:r>
              <a:rPr lang="fi-FI" b="1" i="1" baseline="0" dirty="0" smtClean="0">
                <a:latin typeface="Arial"/>
              </a:rPr>
              <a:t>Dioja poistetaan näkymässä valitsemalla dia ja painamalla </a:t>
            </a:r>
            <a:r>
              <a:rPr lang="fi-FI" b="1" i="1" baseline="0" dirty="0" err="1" smtClean="0">
                <a:latin typeface="Arial"/>
              </a:rPr>
              <a:t>Delete-näppäintä</a:t>
            </a:r>
            <a:endParaRPr lang="fi-FI" b="1" i="1" baseline="0" dirty="0" smtClean="0">
              <a:latin typeface="Arial"/>
            </a:endParaRPr>
          </a:p>
          <a:p>
            <a:pPr marR="0" lvl="0"/>
            <a:r>
              <a:rPr lang="fi-FI" b="1" i="1" dirty="0" smtClean="0">
                <a:latin typeface="Arial"/>
              </a:rPr>
              <a:t>Tässä on </a:t>
            </a:r>
            <a:r>
              <a:rPr lang="fi-FI" b="1" i="1" dirty="0" smtClean="0">
                <a:latin typeface="Arial"/>
                <a:hlinkClick r:id="rId3"/>
              </a:rPr>
              <a:t>hyperlinkki</a:t>
            </a:r>
            <a:r>
              <a:rPr lang="fi-FI" b="1" i="1" dirty="0" smtClean="0">
                <a:latin typeface="Arial"/>
              </a:rPr>
              <a:t> eräälle Internet-sivustolle.</a:t>
            </a:r>
          </a:p>
          <a:p>
            <a:pPr marR="0" lvl="0"/>
            <a:r>
              <a:rPr lang="fi-FI" b="1" i="1" baseline="0" dirty="0" smtClean="0">
                <a:latin typeface="Arial"/>
              </a:rPr>
              <a:t>Tässä </a:t>
            </a:r>
            <a:r>
              <a:rPr lang="fi-FI" b="1" i="1" baseline="0" dirty="0" smtClean="0">
                <a:latin typeface="Arial"/>
                <a:hlinkClick r:id="rId4"/>
              </a:rPr>
              <a:t>hyperlinkki</a:t>
            </a:r>
            <a:r>
              <a:rPr lang="fi-FI" b="1" i="1" baseline="0" dirty="0" smtClean="0">
                <a:latin typeface="Arial"/>
              </a:rPr>
              <a:t> jolla voit lähettää sähköpostia kirjoittajalla.</a:t>
            </a:r>
          </a:p>
        </p:txBody>
      </p:sp>
      <p:sp>
        <p:nvSpPr>
          <p:cNvPr id="9" name="Toimintopainike: Seuraava 8">
            <a:hlinkClick r:id="" action="ppaction://hlinkshowjump?jump=nextslide" highlightClick="1"/>
          </p:cNvPr>
          <p:cNvSpPr/>
          <p:nvPr/>
        </p:nvSpPr>
        <p:spPr>
          <a:xfrm>
            <a:off x="1452856" y="6286520"/>
            <a:ext cx="454848" cy="4548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Toimintopainike: Edellinen 9">
            <a:hlinkClick r:id="" action="ppaction://hlinkshowjump?jump=previousslide" highlightClick="1"/>
          </p:cNvPr>
          <p:cNvSpPr/>
          <p:nvPr/>
        </p:nvSpPr>
        <p:spPr>
          <a:xfrm>
            <a:off x="815560" y="6286520"/>
            <a:ext cx="454848" cy="4548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oimintopainike: Koti 10">
            <a:hlinkClick r:id="" action="ppaction://hlinkshowjump?jump=firstslide" highlightClick="1"/>
          </p:cNvPr>
          <p:cNvSpPr/>
          <p:nvPr/>
        </p:nvSpPr>
        <p:spPr>
          <a:xfrm>
            <a:off x="179512" y="6286520"/>
            <a:ext cx="453600" cy="4548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custDataLst>
      <p:tags r:id="rId1"/>
    </p:custDataLst>
  </p:cSld>
  <p:clrMapOvr>
    <a:masterClrMapping/>
  </p:clrMapOvr>
  <p:transition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9309176" y="1643050"/>
            <a:ext cx="6121400" cy="3673475"/>
            <a:chOff x="884" y="1207"/>
            <a:chExt cx="3493" cy="1997"/>
          </a:xfrm>
        </p:grpSpPr>
        <p:sp>
          <p:nvSpPr>
            <p:cNvPr id="2079" name="AutoShape 31"/>
            <p:cNvSpPr>
              <a:spLocks noChangeArrowheads="1"/>
            </p:cNvSpPr>
            <p:nvPr/>
          </p:nvSpPr>
          <p:spPr bwMode="auto">
            <a:xfrm rot="1947141">
              <a:off x="975" y="1933"/>
              <a:ext cx="1315" cy="907"/>
            </a:xfrm>
            <a:custGeom>
              <a:avLst/>
              <a:gdLst>
                <a:gd name="G0" fmla="+- 9661 0 0"/>
                <a:gd name="G1" fmla="+- -11187539 0 0"/>
                <a:gd name="G2" fmla="+- 0 0 -11187539"/>
                <a:gd name="T0" fmla="*/ 0 256 1"/>
                <a:gd name="T1" fmla="*/ 180 256 1"/>
                <a:gd name="G3" fmla="+- -11187539 T0 T1"/>
                <a:gd name="T2" fmla="*/ 0 256 1"/>
                <a:gd name="T3" fmla="*/ 90 256 1"/>
                <a:gd name="G4" fmla="+- -11187539 T2 T3"/>
                <a:gd name="G5" fmla="*/ G4 2 1"/>
                <a:gd name="T4" fmla="*/ 90 256 1"/>
                <a:gd name="T5" fmla="*/ 0 256 1"/>
                <a:gd name="G6" fmla="+- -11187539 T4 T5"/>
                <a:gd name="G7" fmla="*/ G6 2 1"/>
                <a:gd name="G8" fmla="abs -11187539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661"/>
                <a:gd name="G18" fmla="*/ 9661 1 2"/>
                <a:gd name="G19" fmla="+- G18 5400 0"/>
                <a:gd name="G20" fmla="cos G19 -11187539"/>
                <a:gd name="G21" fmla="sin G19 -11187539"/>
                <a:gd name="G22" fmla="+- G20 10800 0"/>
                <a:gd name="G23" fmla="+- G21 10800 0"/>
                <a:gd name="G24" fmla="+- 10800 0 G20"/>
                <a:gd name="G25" fmla="+- 9661 10800 0"/>
                <a:gd name="G26" fmla="?: G9 G17 G25"/>
                <a:gd name="G27" fmla="?: G9 0 21600"/>
                <a:gd name="G28" fmla="cos 10800 -11187539"/>
                <a:gd name="G29" fmla="sin 10800 -11187539"/>
                <a:gd name="G30" fmla="sin 9661 -11187539"/>
                <a:gd name="G31" fmla="+- G28 10800 0"/>
                <a:gd name="G32" fmla="+- G29 10800 0"/>
                <a:gd name="G33" fmla="+- G30 10800 0"/>
                <a:gd name="G34" fmla="?: G4 0 G31"/>
                <a:gd name="G35" fmla="?: -11187539 G34 0"/>
                <a:gd name="G36" fmla="?: G6 G35 G31"/>
                <a:gd name="G37" fmla="+- 21600 0 G36"/>
                <a:gd name="G38" fmla="?: G4 0 G33"/>
                <a:gd name="G39" fmla="?: -11187539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703 w 21600"/>
                <a:gd name="T15" fmla="*/ 9148 h 21600"/>
                <a:gd name="T16" fmla="*/ 10800 w 21600"/>
                <a:gd name="T17" fmla="*/ 1139 h 21600"/>
                <a:gd name="T18" fmla="*/ 20897 w 21600"/>
                <a:gd name="T19" fmla="*/ 9148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65" y="9240"/>
                  </a:moveTo>
                  <a:cubicBezTo>
                    <a:pt x="2030" y="4568"/>
                    <a:pt x="6066" y="1138"/>
                    <a:pt x="10800" y="1139"/>
                  </a:cubicBezTo>
                  <a:cubicBezTo>
                    <a:pt x="15533" y="1139"/>
                    <a:pt x="19569" y="4568"/>
                    <a:pt x="20334" y="9240"/>
                  </a:cubicBezTo>
                  <a:lnTo>
                    <a:pt x="21458" y="9056"/>
                  </a:lnTo>
                  <a:cubicBezTo>
                    <a:pt x="20603" y="3834"/>
                    <a:pt x="16091" y="-1"/>
                    <a:pt x="10799" y="0"/>
                  </a:cubicBezTo>
                  <a:cubicBezTo>
                    <a:pt x="5508" y="0"/>
                    <a:pt x="996" y="3834"/>
                    <a:pt x="141" y="9056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884" y="2024"/>
              <a:ext cx="1180" cy="1180"/>
              <a:chOff x="884" y="2024"/>
              <a:chExt cx="1180" cy="1180"/>
            </a:xfrm>
          </p:grpSpPr>
          <p:sp>
            <p:nvSpPr>
              <p:cNvPr id="2052" name="Oval 4"/>
              <p:cNvSpPr>
                <a:spLocks noChangeArrowheads="1"/>
              </p:cNvSpPr>
              <p:nvPr/>
            </p:nvSpPr>
            <p:spPr bwMode="auto">
              <a:xfrm>
                <a:off x="884" y="2024"/>
                <a:ext cx="1180" cy="1180"/>
              </a:xfrm>
              <a:prstGeom prst="ellipse">
                <a:avLst/>
              </a:prstGeom>
              <a:noFill/>
              <a:ln w="130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  <p:sp>
            <p:nvSpPr>
              <p:cNvPr id="2053" name="Line 5"/>
              <p:cNvSpPr>
                <a:spLocks noChangeShapeType="1"/>
              </p:cNvSpPr>
              <p:nvPr/>
            </p:nvSpPr>
            <p:spPr bwMode="auto">
              <a:xfrm>
                <a:off x="1474" y="2024"/>
                <a:ext cx="0" cy="11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4" name="Line 6"/>
              <p:cNvSpPr>
                <a:spLocks noChangeShapeType="1"/>
              </p:cNvSpPr>
              <p:nvPr/>
            </p:nvSpPr>
            <p:spPr bwMode="auto">
              <a:xfrm>
                <a:off x="884" y="2614"/>
                <a:ext cx="11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5" name="Line 7"/>
              <p:cNvSpPr>
                <a:spLocks noChangeShapeType="1"/>
              </p:cNvSpPr>
              <p:nvPr/>
            </p:nvSpPr>
            <p:spPr bwMode="auto">
              <a:xfrm>
                <a:off x="1047" y="2197"/>
                <a:ext cx="817" cy="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6" name="Line 8"/>
              <p:cNvSpPr>
                <a:spLocks noChangeShapeType="1"/>
              </p:cNvSpPr>
              <p:nvPr/>
            </p:nvSpPr>
            <p:spPr bwMode="auto">
              <a:xfrm flipH="1">
                <a:off x="1066" y="2207"/>
                <a:ext cx="814" cy="8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7" name="Oval 9"/>
              <p:cNvSpPr>
                <a:spLocks noChangeArrowheads="1"/>
              </p:cNvSpPr>
              <p:nvPr/>
            </p:nvSpPr>
            <p:spPr bwMode="auto">
              <a:xfrm>
                <a:off x="1410" y="2541"/>
                <a:ext cx="136" cy="1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</p:grpSp>
        <p:grpSp>
          <p:nvGrpSpPr>
            <p:cNvPr id="4" name="Group 18"/>
            <p:cNvGrpSpPr>
              <a:grpSpLocks/>
            </p:cNvGrpSpPr>
            <p:nvPr/>
          </p:nvGrpSpPr>
          <p:grpSpPr bwMode="auto">
            <a:xfrm>
              <a:off x="2925" y="2024"/>
              <a:ext cx="1180" cy="1180"/>
              <a:chOff x="2925" y="2024"/>
              <a:chExt cx="1180" cy="1180"/>
            </a:xfrm>
          </p:grpSpPr>
          <p:sp>
            <p:nvSpPr>
              <p:cNvPr id="2060" name="Oval 12"/>
              <p:cNvSpPr>
                <a:spLocks noChangeArrowheads="1"/>
              </p:cNvSpPr>
              <p:nvPr/>
            </p:nvSpPr>
            <p:spPr bwMode="auto">
              <a:xfrm>
                <a:off x="2925" y="2024"/>
                <a:ext cx="1180" cy="1180"/>
              </a:xfrm>
              <a:prstGeom prst="ellipse">
                <a:avLst/>
              </a:prstGeom>
              <a:noFill/>
              <a:ln w="130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  <p:sp>
            <p:nvSpPr>
              <p:cNvPr id="2061" name="Line 13"/>
              <p:cNvSpPr>
                <a:spLocks noChangeShapeType="1"/>
              </p:cNvSpPr>
              <p:nvPr/>
            </p:nvSpPr>
            <p:spPr bwMode="auto">
              <a:xfrm>
                <a:off x="3515" y="2024"/>
                <a:ext cx="0" cy="11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2" name="Line 14"/>
              <p:cNvSpPr>
                <a:spLocks noChangeShapeType="1"/>
              </p:cNvSpPr>
              <p:nvPr/>
            </p:nvSpPr>
            <p:spPr bwMode="auto">
              <a:xfrm>
                <a:off x="2925" y="2614"/>
                <a:ext cx="11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3" name="Line 15"/>
              <p:cNvSpPr>
                <a:spLocks noChangeShapeType="1"/>
              </p:cNvSpPr>
              <p:nvPr/>
            </p:nvSpPr>
            <p:spPr bwMode="auto">
              <a:xfrm>
                <a:off x="3088" y="2197"/>
                <a:ext cx="817" cy="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4" name="Line 16"/>
              <p:cNvSpPr>
                <a:spLocks noChangeShapeType="1"/>
              </p:cNvSpPr>
              <p:nvPr/>
            </p:nvSpPr>
            <p:spPr bwMode="auto">
              <a:xfrm flipH="1">
                <a:off x="3107" y="2207"/>
                <a:ext cx="814" cy="8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5" name="Oval 17"/>
              <p:cNvSpPr>
                <a:spLocks noChangeArrowheads="1"/>
              </p:cNvSpPr>
              <p:nvPr/>
            </p:nvSpPr>
            <p:spPr bwMode="auto">
              <a:xfrm>
                <a:off x="3407" y="2496"/>
                <a:ext cx="208" cy="20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</p:grpSp>
        <p:sp>
          <p:nvSpPr>
            <p:cNvPr id="2067" name="Line 19"/>
            <p:cNvSpPr>
              <a:spLocks noChangeShapeType="1"/>
            </p:cNvSpPr>
            <p:nvPr/>
          </p:nvSpPr>
          <p:spPr bwMode="auto">
            <a:xfrm flipH="1" flipV="1">
              <a:off x="1655" y="1661"/>
              <a:ext cx="816" cy="998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68" name="Line 20"/>
            <p:cNvSpPr>
              <a:spLocks noChangeShapeType="1"/>
            </p:cNvSpPr>
            <p:nvPr/>
          </p:nvSpPr>
          <p:spPr bwMode="auto">
            <a:xfrm flipV="1">
              <a:off x="2517" y="1661"/>
              <a:ext cx="907" cy="998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69" name="Line 21"/>
            <p:cNvSpPr>
              <a:spLocks noChangeShapeType="1"/>
            </p:cNvSpPr>
            <p:nvPr/>
          </p:nvSpPr>
          <p:spPr bwMode="auto">
            <a:xfrm flipV="1">
              <a:off x="1701" y="1706"/>
              <a:ext cx="1678" cy="0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0" name="Line 22"/>
            <p:cNvSpPr>
              <a:spLocks noChangeShapeType="1"/>
            </p:cNvSpPr>
            <p:nvPr/>
          </p:nvSpPr>
          <p:spPr bwMode="auto">
            <a:xfrm>
              <a:off x="3424" y="1570"/>
              <a:ext cx="91" cy="1044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1" name="Line 23"/>
            <p:cNvSpPr>
              <a:spLocks noChangeShapeType="1"/>
            </p:cNvSpPr>
            <p:nvPr/>
          </p:nvSpPr>
          <p:spPr bwMode="auto">
            <a:xfrm flipH="1">
              <a:off x="1474" y="1480"/>
              <a:ext cx="227" cy="1134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3470" y="1888"/>
              <a:ext cx="907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73" name="Line 25"/>
            <p:cNvSpPr>
              <a:spLocks noChangeShapeType="1"/>
            </p:cNvSpPr>
            <p:nvPr/>
          </p:nvSpPr>
          <p:spPr bwMode="auto">
            <a:xfrm flipH="1">
              <a:off x="3515" y="1933"/>
              <a:ext cx="817" cy="635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6" name="Freeform 28"/>
            <p:cNvSpPr>
              <a:spLocks/>
            </p:cNvSpPr>
            <p:nvPr/>
          </p:nvSpPr>
          <p:spPr bwMode="auto">
            <a:xfrm>
              <a:off x="3107" y="1389"/>
              <a:ext cx="634" cy="261"/>
            </a:xfrm>
            <a:custGeom>
              <a:avLst/>
              <a:gdLst/>
              <a:ahLst/>
              <a:cxnLst>
                <a:cxn ang="0">
                  <a:pos x="26" y="193"/>
                </a:cxn>
                <a:cxn ang="0">
                  <a:pos x="26" y="87"/>
                </a:cxn>
                <a:cxn ang="0">
                  <a:pos x="79" y="69"/>
                </a:cxn>
                <a:cxn ang="0">
                  <a:pos x="177" y="87"/>
                </a:cxn>
                <a:cxn ang="0">
                  <a:pos x="505" y="78"/>
                </a:cxn>
                <a:cxn ang="0">
                  <a:pos x="584" y="96"/>
                </a:cxn>
                <a:cxn ang="0">
                  <a:pos x="617" y="249"/>
                </a:cxn>
                <a:cxn ang="0">
                  <a:pos x="536" y="167"/>
                </a:cxn>
                <a:cxn ang="0">
                  <a:pos x="26" y="193"/>
                </a:cxn>
              </a:cxnLst>
              <a:rect l="0" t="0" r="r" b="b"/>
              <a:pathLst>
                <a:path w="634" h="261">
                  <a:moveTo>
                    <a:pt x="26" y="193"/>
                  </a:moveTo>
                  <a:cubicBezTo>
                    <a:pt x="14" y="158"/>
                    <a:pt x="0" y="129"/>
                    <a:pt x="26" y="87"/>
                  </a:cubicBezTo>
                  <a:cubicBezTo>
                    <a:pt x="36" y="71"/>
                    <a:pt x="79" y="69"/>
                    <a:pt x="79" y="69"/>
                  </a:cubicBezTo>
                  <a:cubicBezTo>
                    <a:pt x="102" y="72"/>
                    <a:pt x="150" y="73"/>
                    <a:pt x="177" y="87"/>
                  </a:cubicBezTo>
                  <a:cubicBezTo>
                    <a:pt x="248" y="88"/>
                    <a:pt x="437" y="77"/>
                    <a:pt x="505" y="78"/>
                  </a:cubicBezTo>
                  <a:cubicBezTo>
                    <a:pt x="531" y="81"/>
                    <a:pt x="530" y="0"/>
                    <a:pt x="584" y="96"/>
                  </a:cubicBezTo>
                  <a:cubicBezTo>
                    <a:pt x="626" y="126"/>
                    <a:pt x="625" y="237"/>
                    <a:pt x="617" y="249"/>
                  </a:cubicBezTo>
                  <a:cubicBezTo>
                    <a:pt x="609" y="261"/>
                    <a:pt x="634" y="176"/>
                    <a:pt x="536" y="167"/>
                  </a:cubicBezTo>
                  <a:lnTo>
                    <a:pt x="26" y="193"/>
                  </a:lnTo>
                  <a:close/>
                </a:path>
              </a:pathLst>
            </a:cu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8" name="Arc 30"/>
            <p:cNvSpPr>
              <a:spLocks/>
            </p:cNvSpPr>
            <p:nvPr/>
          </p:nvSpPr>
          <p:spPr bwMode="auto">
            <a:xfrm flipH="1">
              <a:off x="1701" y="1207"/>
              <a:ext cx="635" cy="27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889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0" name="Oval 32"/>
            <p:cNvSpPr>
              <a:spLocks noChangeArrowheads="1"/>
            </p:cNvSpPr>
            <p:nvPr/>
          </p:nvSpPr>
          <p:spPr bwMode="auto">
            <a:xfrm>
              <a:off x="2296" y="2460"/>
              <a:ext cx="363" cy="36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1" name="Line 33"/>
            <p:cNvSpPr>
              <a:spLocks noChangeShapeType="1"/>
            </p:cNvSpPr>
            <p:nvPr/>
          </p:nvSpPr>
          <p:spPr bwMode="auto">
            <a:xfrm flipV="1">
              <a:off x="2472" y="2387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2" name="Rectangle 34"/>
            <p:cNvSpPr>
              <a:spLocks noChangeArrowheads="1"/>
            </p:cNvSpPr>
            <p:nvPr/>
          </p:nvSpPr>
          <p:spPr bwMode="auto">
            <a:xfrm>
              <a:off x="2381" y="2341"/>
              <a:ext cx="18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3" name="Line 35"/>
            <p:cNvSpPr>
              <a:spLocks noChangeShapeType="1"/>
            </p:cNvSpPr>
            <p:nvPr/>
          </p:nvSpPr>
          <p:spPr bwMode="auto">
            <a:xfrm>
              <a:off x="2472" y="2840"/>
              <a:ext cx="0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4" name="Rectangle 36"/>
            <p:cNvSpPr>
              <a:spLocks noChangeArrowheads="1"/>
            </p:cNvSpPr>
            <p:nvPr/>
          </p:nvSpPr>
          <p:spPr bwMode="auto">
            <a:xfrm>
              <a:off x="2381" y="2899"/>
              <a:ext cx="18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8" name="Line 40"/>
            <p:cNvSpPr>
              <a:spLocks noChangeShapeType="1"/>
            </p:cNvSpPr>
            <p:nvPr/>
          </p:nvSpPr>
          <p:spPr bwMode="auto">
            <a:xfrm flipV="1">
              <a:off x="2472" y="2704"/>
              <a:ext cx="1043" cy="13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9" name="Line 41"/>
            <p:cNvSpPr>
              <a:spLocks noChangeShapeType="1"/>
            </p:cNvSpPr>
            <p:nvPr/>
          </p:nvSpPr>
          <p:spPr bwMode="auto">
            <a:xfrm>
              <a:off x="2517" y="2462"/>
              <a:ext cx="907" cy="4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39" name="Action Button: Custom 38">
            <a:hlinkClick r:id="rId2" highlightClick="1"/>
          </p:cNvPr>
          <p:cNvSpPr/>
          <p:nvPr/>
        </p:nvSpPr>
        <p:spPr>
          <a:xfrm>
            <a:off x="4355976" y="6250800"/>
            <a:ext cx="1216156" cy="490567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/>
              <a:t>Tunturi</a:t>
            </a:r>
            <a:endParaRPr lang="fi-FI" dirty="0"/>
          </a:p>
        </p:txBody>
      </p:sp>
      <p:sp>
        <p:nvSpPr>
          <p:cNvPr id="42" name="Toimintopainike: Seuraava 41">
            <a:hlinkClick r:id="" action="ppaction://hlinkshowjump?jump=nextslide" highlightClick="1"/>
          </p:cNvPr>
          <p:cNvSpPr/>
          <p:nvPr/>
        </p:nvSpPr>
        <p:spPr>
          <a:xfrm>
            <a:off x="1452856" y="6286520"/>
            <a:ext cx="454848" cy="4548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3" name="Toimintopainike: Edellinen 42">
            <a:hlinkClick r:id="" action="ppaction://hlinkshowjump?jump=previousslide" highlightClick="1"/>
          </p:cNvPr>
          <p:cNvSpPr/>
          <p:nvPr/>
        </p:nvSpPr>
        <p:spPr>
          <a:xfrm>
            <a:off x="815560" y="6286520"/>
            <a:ext cx="454848" cy="4548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4" name="Toimintopainike: Koti 43">
            <a:hlinkClick r:id="" action="ppaction://hlinkshowjump?jump=firstslide" highlightClick="1"/>
          </p:cNvPr>
          <p:cNvSpPr/>
          <p:nvPr/>
        </p:nvSpPr>
        <p:spPr>
          <a:xfrm>
            <a:off x="179512" y="6286520"/>
            <a:ext cx="453600" cy="4548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7865 0.03472 C -0.59618 -0.05648 -0.41372 -0.14745 -0.27865 -0.15185 C -0.14358 -0.15625 -0.01198 -0.01852 0.03142 0.0081 " pathEditMode="relative" ptsTypes="a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 L -0.825 0 L -1.96875 -0.17847 " pathEditMode="relative" rAng="0" ptsTypes="AAA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400" y="-8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6875 -0.17848 C -1.69792 -0.20301 -1.42691 -0.22732 -1.22865 -0.1919 C -1.03039 -0.15649 -0.84862 -0.00533 -0.77865 0.03472 " pathEditMode="relative" ptsTypes="aaA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5</a:t>
            </a:fld>
            <a:endParaRPr lang="fi-FI"/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0091535"/>
              </p:ext>
            </p:extLst>
          </p:nvPr>
        </p:nvGraphicFramePr>
        <p:xfrm>
          <a:off x="2070100" y="1714500"/>
          <a:ext cx="5359400" cy="414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Presentation" r:id="rId3" imgW="4570530" imgH="3427653" progId="PowerPoint.Show.12">
                  <p:link updateAutomatic="1"/>
                </p:oleObj>
              </mc:Choice>
              <mc:Fallback>
                <p:oleObj name="Presentation" r:id="rId3" imgW="4570530" imgH="3427653" progId="PowerPoint.Show.12">
                  <p:link updateAutomatic="1"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0100" y="1714500"/>
                        <a:ext cx="5359400" cy="4144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oimintopainike: Seuraava 11">
            <a:hlinkClick r:id="" action="ppaction://hlinkshowjump?jump=nextslide" highlightClick="1"/>
          </p:cNvPr>
          <p:cNvSpPr/>
          <p:nvPr/>
        </p:nvSpPr>
        <p:spPr>
          <a:xfrm>
            <a:off x="1452856" y="6286520"/>
            <a:ext cx="454848" cy="4548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Toimintopainike: Edellinen 12">
            <a:hlinkClick r:id="" action="ppaction://hlinkshowjump?jump=previousslide" highlightClick="1"/>
          </p:cNvPr>
          <p:cNvSpPr/>
          <p:nvPr/>
        </p:nvSpPr>
        <p:spPr>
          <a:xfrm>
            <a:off x="815560" y="6286520"/>
            <a:ext cx="454848" cy="4548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oimintopainike: Koti 13">
            <a:hlinkClick r:id="" action="ppaction://hlinkshowjump?jump=firstslide" highlightClick="1"/>
          </p:cNvPr>
          <p:cNvSpPr/>
          <p:nvPr/>
        </p:nvSpPr>
        <p:spPr>
          <a:xfrm>
            <a:off x="179512" y="6286520"/>
            <a:ext cx="453600" cy="4548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6</a:t>
            </a:fld>
            <a:endParaRPr lang="fi-FI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5163633"/>
              </p:ext>
            </p:extLst>
          </p:nvPr>
        </p:nvGraphicFramePr>
        <p:xfrm>
          <a:off x="2865438" y="2609850"/>
          <a:ext cx="3125787" cy="179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Worksheet" r:id="rId3" imgW="2543059" imgH="1457376" progId="Excel.Sheet.12">
                  <p:link updateAutomatic="1"/>
                </p:oleObj>
              </mc:Choice>
              <mc:Fallback>
                <p:oleObj name="Worksheet" r:id="rId3" imgW="2543059" imgH="1457376" progId="Excel.Sheet.12">
                  <p:link updateAutomatic="1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5438" y="2609850"/>
                        <a:ext cx="3125787" cy="179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oimintopainike: Seuraava 7">
            <a:hlinkClick r:id="" action="ppaction://hlinkshowjump?jump=nextslide" highlightClick="1"/>
          </p:cNvPr>
          <p:cNvSpPr/>
          <p:nvPr/>
        </p:nvSpPr>
        <p:spPr>
          <a:xfrm>
            <a:off x="1452856" y="6286520"/>
            <a:ext cx="454848" cy="4548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oimintopainike: Edellinen 10">
            <a:hlinkClick r:id="" action="ppaction://hlinkshowjump?jump=previousslide" highlightClick="1"/>
          </p:cNvPr>
          <p:cNvSpPr/>
          <p:nvPr/>
        </p:nvSpPr>
        <p:spPr>
          <a:xfrm>
            <a:off x="815560" y="6286520"/>
            <a:ext cx="454848" cy="4548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Toimintopainike: Koti 11">
            <a:hlinkClick r:id="" action="ppaction://hlinkshowjump?jump=firstslide" highlightClick="1"/>
          </p:cNvPr>
          <p:cNvSpPr/>
          <p:nvPr/>
        </p:nvSpPr>
        <p:spPr>
          <a:xfrm>
            <a:off x="179512" y="6286520"/>
            <a:ext cx="453600" cy="4548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6.6.2008</a:t>
            </a:r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7</a:t>
            </a:fld>
            <a:endParaRPr lang="fi-FI"/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444134"/>
              </p:ext>
            </p:extLst>
          </p:nvPr>
        </p:nvGraphicFramePr>
        <p:xfrm>
          <a:off x="2070100" y="1714500"/>
          <a:ext cx="5359400" cy="414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Presentation" r:id="rId3" imgW="4570530" imgH="3427653" progId="PowerPoint.Show.12">
                  <p:link updateAutomatic="1"/>
                </p:oleObj>
              </mc:Choice>
              <mc:Fallback>
                <p:oleObj name="Presentation" r:id="rId3" imgW="4570530" imgH="3427653" progId="PowerPoint.Show.12">
                  <p:link updateAutomatic="1"/>
                  <p:pic>
                    <p:nvPicPr>
                      <p:cNvPr id="5" name="Object 4">
                        <a:hlinkClick r:id="" action="ppaction://ole?verb=0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0100" y="1714500"/>
                        <a:ext cx="5359400" cy="4144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oimintopainike: Edellinen 5">
            <a:hlinkClick r:id="" action="ppaction://hlinkshowjump?jump=previousslide" highlightClick="1"/>
          </p:cNvPr>
          <p:cNvSpPr/>
          <p:nvPr/>
        </p:nvSpPr>
        <p:spPr>
          <a:xfrm>
            <a:off x="827584" y="6286520"/>
            <a:ext cx="454848" cy="4548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Toimintopainike: Koti 12">
            <a:hlinkClick r:id="" action="ppaction://hlinkshowjump?jump=firstslide" highlightClick="1"/>
          </p:cNvPr>
          <p:cNvSpPr/>
          <p:nvPr/>
        </p:nvSpPr>
        <p:spPr>
          <a:xfrm>
            <a:off x="179512" y="6286520"/>
            <a:ext cx="453600" cy="4548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graphicFrame>
        <p:nvGraphicFramePr>
          <p:cNvPr id="7" name="Objekti 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253451"/>
              </p:ext>
            </p:extLst>
          </p:nvPr>
        </p:nvGraphicFramePr>
        <p:xfrm>
          <a:off x="2286000" y="1714500"/>
          <a:ext cx="4570413" cy="342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Presentation" r:id="rId5" imgW="4570530" imgH="3427653" progId="PowerPoint.Show.12">
                  <p:link updateAutomatic="1"/>
                </p:oleObj>
              </mc:Choice>
              <mc:Fallback>
                <p:oleObj name="Presentation" r:id="rId5" imgW="4570530" imgH="3427653" progId="PowerPoint.Show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86000" y="1714500"/>
                        <a:ext cx="4570413" cy="3427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135564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oimintopainike: Seuraava 41">
            <a:hlinkClick r:id="" action="ppaction://hlinkshowjump?jump=nextslide" highlightClick="1"/>
          </p:cNvPr>
          <p:cNvSpPr/>
          <p:nvPr/>
        </p:nvSpPr>
        <p:spPr>
          <a:xfrm>
            <a:off x="1452856" y="6286520"/>
            <a:ext cx="454848" cy="4548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3" name="Toimintopainike: Edellinen 42">
            <a:hlinkClick r:id="" action="ppaction://hlinkshowjump?jump=previousslide" highlightClick="1"/>
          </p:cNvPr>
          <p:cNvSpPr/>
          <p:nvPr/>
        </p:nvSpPr>
        <p:spPr>
          <a:xfrm>
            <a:off x="815560" y="6286520"/>
            <a:ext cx="454848" cy="4548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4" name="Toimintopainike: Koti 43">
            <a:hlinkClick r:id="" action="ppaction://hlinkshowjump?jump=firstslide" highlightClick="1"/>
          </p:cNvPr>
          <p:cNvSpPr/>
          <p:nvPr/>
        </p:nvSpPr>
        <p:spPr>
          <a:xfrm>
            <a:off x="179512" y="6286520"/>
            <a:ext cx="453600" cy="4548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Toimintopainike: Mukautettu 14">
            <a:hlinkClick r:id="rId2" action="ppaction://hlinkpres?slideindex=1&amp;slidetitle=" highlightClick="1"/>
          </p:cNvPr>
          <p:cNvSpPr/>
          <p:nvPr/>
        </p:nvSpPr>
        <p:spPr>
          <a:xfrm>
            <a:off x="7544352" y="6286520"/>
            <a:ext cx="1102920" cy="4548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err="1" smtClean="0"/>
              <a:t>Filo</a:t>
            </a:r>
            <a:endParaRPr lang="fi-FI" dirty="0"/>
          </a:p>
        </p:txBody>
      </p:sp>
      <p:sp>
        <p:nvSpPr>
          <p:cNvPr id="7" name="Toimintopainike: Mukautettu 13">
            <a:hlinkClick r:id="rId3" highlightClick="1"/>
          </p:cNvPr>
          <p:cNvSpPr/>
          <p:nvPr/>
        </p:nvSpPr>
        <p:spPr>
          <a:xfrm>
            <a:off x="3549296" y="6286520"/>
            <a:ext cx="1728192" cy="4548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/>
              <a:t>Tunturi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33322095"/>
      </p:ext>
    </p:extLst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9|0.9|1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2.5|2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itys">
  <a:themeElements>
    <a:clrScheme name="Custom 1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B4490F"/>
      </a:hlink>
      <a:folHlink>
        <a:srgbClr val="F5B08A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Esitys</Template>
  <TotalTime>1182</TotalTime>
  <Words>132</Words>
  <Application>Microsoft Office PowerPoint</Application>
  <PresentationFormat>On-screen Show (4:3)</PresentationFormat>
  <Paragraphs>30</Paragraphs>
  <Slides>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Links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Arial</vt:lpstr>
      <vt:lpstr>Calibri</vt:lpstr>
      <vt:lpstr>Lucida Sans Unicode</vt:lpstr>
      <vt:lpstr>Verdana</vt:lpstr>
      <vt:lpstr>Wingdings 2</vt:lpstr>
      <vt:lpstr>Wingdings 3</vt:lpstr>
      <vt:lpstr>Esitys</vt:lpstr>
      <vt:lpstr>file:///L:\046)%20Vista%20opintomateriaalit\04)%20PowerPoint%202007%20Eng\PowerPoint-e-aputiedostot\Polkupyörä.pptx</vt:lpstr>
      <vt:lpstr>file:///L:\046)%20Vista%20opintomateriaalit\04)%20PowerPoint%202007%20Eng\PowerPoint-e-aputiedostot\Tuloslaskelma.xlsx!Alkusivut!R1C1:R7C3</vt:lpstr>
      <vt:lpstr>file:///L:\046)%20Vista%20opintomateriaalit\04)%20PowerPoint%202007%20Eng\PowerPoint-e-aputiedostot\Polkupyörä.pptx</vt:lpstr>
      <vt:lpstr>file:///C:\PowerPoint-2016-ab-s-aputiedostot\Polkupyörä.pptx</vt:lpstr>
      <vt:lpstr>Esitys 3</vt:lpstr>
      <vt:lpstr>Tekstin lisääminen</vt:lpstr>
      <vt:lpstr>Jäsennys-näkymä</vt:lpstr>
      <vt:lpstr>Diojen lajittelu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Esitys 3</dc:title>
  <dc:subject>Esitys kalvojen tuottamisesta</dc:subject>
  <dc:creator>Kari J Keinonen</dc:creator>
  <cp:lastModifiedBy>Kari J Keinonen</cp:lastModifiedBy>
  <cp:revision>108</cp:revision>
  <cp:lastPrinted>2015-10-16T13:17:18Z</cp:lastPrinted>
  <dcterms:created xsi:type="dcterms:W3CDTF">2008-06-09T18:47:54Z</dcterms:created>
  <dcterms:modified xsi:type="dcterms:W3CDTF">2015-10-19T18:36:26Z</dcterms:modified>
</cp:coreProperties>
</file>