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61" r:id="rId4"/>
    <p:sldId id="266" r:id="rId5"/>
    <p:sldId id="259" r:id="rId6"/>
    <p:sldId id="262" r:id="rId7"/>
    <p:sldId id="265" r:id="rId8"/>
    <p:sldId id="263" r:id="rId9"/>
    <p:sldId id="264" r:id="rId10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i-FI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21" name="Suorakulmi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Suorakulmi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uorakulmi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Suorakulmi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asakylkinen kolmio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5" name="Suora yhdysviiva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asakylkinen kolmio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uora yhdysviiv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uora yhdysviiva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asakylkinen kolmio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isällön paikkamerkki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uora yhdysviiv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asakylkinen kolmio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 yhdysviiva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asakylkinen kolmio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 yhdysviiva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1000EEF-E9C2-43B9-8BAB-AE86B4D76C5A}" type="datetimeFigureOut">
              <a:rPr lang="fi-FI" smtClean="0"/>
              <a:t>28.3.2012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010C690-69C7-420F-AB16-3A62EDA06914}" type="slidenum">
              <a:rPr lang="fi-FI" smtClean="0"/>
              <a:t>‹#›</a:t>
            </a:fld>
            <a:endParaRPr lang="fi-FI"/>
          </a:p>
        </p:txBody>
      </p:sp>
      <p:sp>
        <p:nvSpPr>
          <p:cNvPr id="28" name="Suora yhdysviiva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uora yhdysviiva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asakylkinen kolmio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Muovi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Malla &amp; </a:t>
            </a:r>
            <a:r>
              <a:rPr lang="fi-FI" dirty="0" err="1" smtClean="0"/>
              <a:t>Clarissa</a:t>
            </a:r>
            <a:endParaRPr lang="fi-FI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Muovi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Muovit koostuvat yleensä peruspolymeeristä ja lisäaineista. Lisäaineina ovat muun muassa UV-suoja-aineet, väriaineet, täyteaineet kuten liitu, lujitteet kuten lasikuitu ja pehmittimet.</a:t>
            </a:r>
          </a:p>
          <a:p>
            <a:r>
              <a:rPr lang="fi-FI" dirty="0" smtClean="0"/>
              <a:t>Muovien tekniset ominaisuudet, kuten lujuus, sähköneristävyys, vesitiiviys ja keveys, muoviraaka-aineiden edullisuus sekä muoviesineiden tehokas valmistaminen suurissa sarjoissa ovat syy muovien käytön hyvin nopealle laajenemiselle 1950-luvulta alkaen.</a:t>
            </a:r>
          </a:p>
          <a:p>
            <a:endParaRPr lang="fi-FI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Muovin lajit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 smtClean="0"/>
              <a:t>Muovit voidaan jaotella usealla tavalla:</a:t>
            </a:r>
          </a:p>
          <a:p>
            <a:r>
              <a:rPr lang="fi-FI" u="sng" dirty="0" smtClean="0"/>
              <a:t>Kemiallisen alkuperänsä </a:t>
            </a:r>
            <a:r>
              <a:rPr lang="fi-FI" u="sng" dirty="0" smtClean="0"/>
              <a:t>mukaan</a:t>
            </a:r>
            <a:endParaRPr lang="fi-FI" dirty="0" smtClean="0"/>
          </a:p>
          <a:p>
            <a:pPr lvl="1"/>
            <a:r>
              <a:rPr lang="fi-FI" dirty="0" smtClean="0"/>
              <a:t>Epäorgaaniset </a:t>
            </a:r>
            <a:r>
              <a:rPr lang="fi-FI" dirty="0" smtClean="0"/>
              <a:t>muovit</a:t>
            </a:r>
          </a:p>
          <a:p>
            <a:pPr lvl="1"/>
            <a:r>
              <a:rPr lang="fi-FI" dirty="0" smtClean="0"/>
              <a:t>Silikoni</a:t>
            </a:r>
            <a:endParaRPr lang="fi-FI" dirty="0" smtClean="0"/>
          </a:p>
          <a:p>
            <a:pPr lvl="1"/>
            <a:r>
              <a:rPr lang="fi-FI" dirty="0" smtClean="0"/>
              <a:t>Orgaaniset muovit</a:t>
            </a:r>
          </a:p>
          <a:p>
            <a:pPr lvl="1"/>
            <a:r>
              <a:rPr lang="fi-FI" dirty="0" smtClean="0"/>
              <a:t>Kasvi- tai eläinkunnan polymeerimateriaaleihin (selluloosa, ligniini, kitiini, kaseiini, sellakka) pohjautuvat luonnonmuovit.</a:t>
            </a:r>
          </a:p>
          <a:p>
            <a:pPr lvl="1"/>
            <a:r>
              <a:rPr lang="fi-FI" dirty="0" smtClean="0"/>
              <a:t>Öljypohjaiset synteettiset muovit</a:t>
            </a:r>
          </a:p>
          <a:p>
            <a:pPr lvl="1"/>
            <a:r>
              <a:rPr lang="fi-FI" dirty="0" smtClean="0"/>
              <a:t>Muokkausominaisuuksien mukaan joko kertamuoveihin tai uudelleen muovattaviin kestomuoveihin.</a:t>
            </a:r>
          </a:p>
          <a:p>
            <a:r>
              <a:rPr lang="fi-FI" u="sng" dirty="0" smtClean="0"/>
              <a:t>Käytön tai muiden ominaisuuksien mukaan</a:t>
            </a:r>
            <a:endParaRPr lang="fi-FI" dirty="0" smtClean="0"/>
          </a:p>
          <a:p>
            <a:pPr lvl="1"/>
            <a:r>
              <a:rPr lang="fi-FI" dirty="0" smtClean="0"/>
              <a:t>Lujitemuovi</a:t>
            </a:r>
            <a:endParaRPr lang="fi-FI" dirty="0" smtClean="0"/>
          </a:p>
          <a:p>
            <a:pPr lvl="1"/>
            <a:r>
              <a:rPr lang="fi-FI" dirty="0" smtClean="0"/>
              <a:t>Solumuovi</a:t>
            </a:r>
            <a:r>
              <a:rPr lang="fi-FI" dirty="0" smtClean="0"/>
              <a:t>, joka vaahdotetaan valmistusprosessin aikana</a:t>
            </a:r>
          </a:p>
          <a:p>
            <a:pPr lvl="1"/>
            <a:r>
              <a:rPr lang="fi-FI" dirty="0" smtClean="0"/>
              <a:t>Uusiomuovi</a:t>
            </a:r>
            <a:r>
              <a:rPr lang="fi-FI" dirty="0" smtClean="0"/>
              <a:t>, joka tehdään kierrätetystä muovimateriaalista</a:t>
            </a:r>
          </a:p>
          <a:p>
            <a:pPr lvl="1"/>
            <a:r>
              <a:rPr lang="fi-FI" dirty="0" smtClean="0"/>
              <a:t>Tekniset </a:t>
            </a:r>
            <a:r>
              <a:rPr lang="fi-FI" dirty="0" smtClean="0"/>
              <a:t>muovit</a:t>
            </a:r>
          </a:p>
          <a:p>
            <a:pPr lvl="1"/>
            <a:r>
              <a:rPr lang="fi-FI" dirty="0" smtClean="0"/>
              <a:t>Biohajoava </a:t>
            </a:r>
            <a:r>
              <a:rPr lang="fi-FI" dirty="0" smtClean="0"/>
              <a:t>muovi</a:t>
            </a:r>
          </a:p>
          <a:p>
            <a:pPr lvl="1"/>
            <a:r>
              <a:rPr lang="fi-FI" dirty="0" smtClean="0"/>
              <a:t>Synteettiset </a:t>
            </a:r>
            <a:r>
              <a:rPr lang="fi-FI" dirty="0" smtClean="0"/>
              <a:t>muovit, jotka ovat pääosin öljypohjaisia, mutta myös silikonit kuuluvat näihin.</a:t>
            </a:r>
          </a:p>
          <a:p>
            <a:pPr lvl="1"/>
            <a:r>
              <a:rPr lang="fi-FI" dirty="0" smtClean="0"/>
              <a:t>Kumien ja muovien väliin sijoittuvat termoplastiset </a:t>
            </a:r>
            <a:r>
              <a:rPr lang="fi-FI" dirty="0" err="1" smtClean="0"/>
              <a:t>elastomeerit</a:t>
            </a:r>
            <a:endParaRPr lang="fi-FI" dirty="0" smtClean="0"/>
          </a:p>
          <a:p>
            <a:pPr>
              <a:buNone/>
            </a:pPr>
            <a:endParaRPr lang="fi-FI" dirty="0" smtClean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http://www.nutriciababy.fi/tuotteet/kayttoohjeet/fi_FI/lasipakkaukset/_files/81488722564875483/default/kierratys_lasi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0076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Merkinnät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lvl="2">
              <a:buNone/>
            </a:pPr>
            <a:r>
              <a:rPr lang="fi-FI" sz="1500" b="1" dirty="0" err="1" smtClean="0"/>
              <a:t>Polyeteenitereftalaatti</a:t>
            </a:r>
            <a:r>
              <a:rPr lang="fi-FI" sz="1500" b="1" dirty="0" smtClean="0"/>
              <a:t> (PET) </a:t>
            </a:r>
            <a:r>
              <a:rPr lang="fi-FI" sz="1500" dirty="0" smtClean="0"/>
              <a:t/>
            </a:r>
            <a:br>
              <a:rPr lang="fi-FI" sz="1500" dirty="0" smtClean="0"/>
            </a:br>
            <a:r>
              <a:rPr lang="fi-FI" sz="1500" dirty="0" smtClean="0"/>
              <a:t>	Virvoitusjuomapullot, uuninkestävät muovivuoat </a:t>
            </a:r>
            <a:br>
              <a:rPr lang="fi-FI" sz="1500" dirty="0" smtClean="0"/>
            </a:br>
            <a:r>
              <a:rPr lang="fi-FI" sz="1500" dirty="0" smtClean="0"/>
              <a:t>	Soveltuu polttoon vain polttolaitoksissa. Nokeaa liikaa kotipoltossa.</a:t>
            </a:r>
          </a:p>
          <a:p>
            <a:pPr lvl="2">
              <a:buNone/>
            </a:pPr>
            <a:r>
              <a:rPr lang="fi-FI" sz="1500" b="1" dirty="0" smtClean="0"/>
              <a:t>Polyeteeni </a:t>
            </a:r>
            <a:r>
              <a:rPr lang="fi-FI" sz="1500" b="1" dirty="0" err="1" smtClean="0"/>
              <a:t>high-density</a:t>
            </a:r>
            <a:r>
              <a:rPr lang="fi-FI" sz="1500" b="1" dirty="0" smtClean="0"/>
              <a:t> (PE-HD</a:t>
            </a:r>
            <a:r>
              <a:rPr lang="fi-FI" sz="1500" dirty="0" smtClean="0"/>
              <a:t>)</a:t>
            </a:r>
          </a:p>
          <a:p>
            <a:pPr lvl="2">
              <a:buNone/>
            </a:pPr>
            <a:r>
              <a:rPr lang="fi-FI" sz="1500" dirty="0" smtClean="0"/>
              <a:t>	</a:t>
            </a:r>
            <a:r>
              <a:rPr lang="fi-FI" sz="1500" dirty="0"/>
              <a:t> </a:t>
            </a:r>
            <a:r>
              <a:rPr lang="fi-FI" sz="1500" dirty="0" smtClean="0"/>
              <a:t>	Mehupullot</a:t>
            </a:r>
            <a:r>
              <a:rPr lang="fi-FI" sz="1500" dirty="0"/>
              <a:t>, muoviämpärit, virvoitusjuomakorit </a:t>
            </a:r>
            <a:r>
              <a:rPr lang="fi-FI" sz="1500" dirty="0" smtClean="0"/>
              <a:t/>
            </a:r>
            <a:br>
              <a:rPr lang="fi-FI" sz="1500" dirty="0" smtClean="0"/>
            </a:br>
            <a:r>
              <a:rPr lang="fi-FI" sz="1500" dirty="0" smtClean="0"/>
              <a:t>	Soveltuu </a:t>
            </a:r>
            <a:r>
              <a:rPr lang="fi-FI" sz="1500" dirty="0"/>
              <a:t>poltettavaksi kotona ja polttolaitoksissa</a:t>
            </a:r>
            <a:r>
              <a:rPr lang="fi-FI" sz="1500" dirty="0" smtClean="0"/>
              <a:t>.</a:t>
            </a:r>
          </a:p>
          <a:p>
            <a:pPr lvl="2">
              <a:buNone/>
            </a:pPr>
            <a:r>
              <a:rPr lang="fi-FI" sz="1500" b="1" dirty="0" err="1" smtClean="0"/>
              <a:t>Polyvinyylikloridi</a:t>
            </a:r>
            <a:r>
              <a:rPr lang="fi-FI" sz="1500" b="1" dirty="0" smtClean="0"/>
              <a:t> (PVC)</a:t>
            </a:r>
            <a:r>
              <a:rPr lang="fi-FI" sz="1500" dirty="0" smtClean="0"/>
              <a:t/>
            </a:r>
            <a:br>
              <a:rPr lang="fi-FI" sz="1500" dirty="0" smtClean="0"/>
            </a:br>
            <a:r>
              <a:rPr lang="fi-FI" sz="1500" dirty="0" smtClean="0"/>
              <a:t>	Putket</a:t>
            </a:r>
            <a:r>
              <a:rPr lang="fi-FI" sz="1500" dirty="0"/>
              <a:t>, letkut, rakennusmateriaalit </a:t>
            </a:r>
            <a:r>
              <a:rPr lang="fi-FI" sz="1500" dirty="0" smtClean="0"/>
              <a:t/>
            </a:r>
            <a:br>
              <a:rPr lang="fi-FI" sz="1500" dirty="0" smtClean="0"/>
            </a:br>
            <a:r>
              <a:rPr lang="fi-FI" sz="1500" dirty="0" smtClean="0"/>
              <a:t>	Ei </a:t>
            </a:r>
            <a:r>
              <a:rPr lang="fi-FI" sz="1500" dirty="0"/>
              <a:t>sovellu </a:t>
            </a:r>
            <a:r>
              <a:rPr lang="fi-FI" sz="1500" dirty="0" smtClean="0"/>
              <a:t>polttoon</a:t>
            </a:r>
          </a:p>
          <a:p>
            <a:pPr lvl="2">
              <a:buNone/>
            </a:pPr>
            <a:r>
              <a:rPr lang="fi-FI" sz="1500" b="1" dirty="0"/>
              <a:t>Polyeteeni </a:t>
            </a:r>
            <a:r>
              <a:rPr lang="fi-FI" sz="1500" b="1" dirty="0" err="1"/>
              <a:t>low-density</a:t>
            </a:r>
            <a:r>
              <a:rPr lang="fi-FI" sz="1500" b="1" dirty="0"/>
              <a:t> (</a:t>
            </a:r>
            <a:r>
              <a:rPr lang="fi-FI" sz="1500" b="1" dirty="0" smtClean="0"/>
              <a:t>PE-LD</a:t>
            </a:r>
            <a:r>
              <a:rPr lang="fi-FI" sz="1500" dirty="0" smtClean="0"/>
              <a:t>)</a:t>
            </a:r>
            <a:br>
              <a:rPr lang="fi-FI" sz="1500" dirty="0" smtClean="0"/>
            </a:br>
            <a:r>
              <a:rPr lang="fi-FI" sz="1500" dirty="0" smtClean="0"/>
              <a:t>	Muovikassit </a:t>
            </a:r>
            <a:r>
              <a:rPr lang="fi-FI" sz="1500" dirty="0"/>
              <a:t>ja -pussit, muovikalvot </a:t>
            </a:r>
            <a:r>
              <a:rPr lang="fi-FI" sz="1500" dirty="0" smtClean="0"/>
              <a:t/>
            </a:r>
            <a:br>
              <a:rPr lang="fi-FI" sz="1500" dirty="0" smtClean="0"/>
            </a:br>
            <a:r>
              <a:rPr lang="fi-FI" sz="1500" dirty="0" smtClean="0"/>
              <a:t>	Soveltuu </a:t>
            </a:r>
            <a:r>
              <a:rPr lang="fi-FI" sz="1500" dirty="0"/>
              <a:t>poltettavaksi kotona ja polttolaitoksissa.</a:t>
            </a:r>
            <a:endParaRPr lang="fi-FI" sz="1500" dirty="0" smtClean="0"/>
          </a:p>
          <a:p>
            <a:pPr lvl="2">
              <a:buNone/>
            </a:pPr>
            <a:r>
              <a:rPr lang="fi-FI" sz="1500" b="1" dirty="0" smtClean="0"/>
              <a:t>Polypropeeni (PP)</a:t>
            </a:r>
            <a:r>
              <a:rPr lang="fi-FI" sz="1500" dirty="0" smtClean="0"/>
              <a:t/>
            </a:r>
            <a:br>
              <a:rPr lang="fi-FI" sz="1500" dirty="0" smtClean="0"/>
            </a:br>
            <a:r>
              <a:rPr lang="fi-FI" sz="1500" dirty="0" smtClean="0"/>
              <a:t>	Narut</a:t>
            </a:r>
            <a:r>
              <a:rPr lang="fi-FI" sz="1500" dirty="0"/>
              <a:t>, rasiat, laitteiden osat </a:t>
            </a:r>
            <a:r>
              <a:rPr lang="fi-FI" sz="1500" dirty="0" smtClean="0"/>
              <a:t/>
            </a:r>
            <a:br>
              <a:rPr lang="fi-FI" sz="1500" dirty="0" smtClean="0"/>
            </a:br>
            <a:r>
              <a:rPr lang="fi-FI" sz="1500" dirty="0" smtClean="0"/>
              <a:t>	Soveltuu </a:t>
            </a:r>
            <a:r>
              <a:rPr lang="fi-FI" sz="1500" dirty="0"/>
              <a:t>poltettavaksi kotona ja polttolaitoksissa</a:t>
            </a:r>
            <a:r>
              <a:rPr lang="fi-FI" sz="1500" dirty="0" smtClean="0"/>
              <a:t>.</a:t>
            </a:r>
          </a:p>
          <a:p>
            <a:pPr lvl="2">
              <a:buNone/>
            </a:pPr>
            <a:r>
              <a:rPr lang="fi-FI" sz="1500" b="1" dirty="0" smtClean="0"/>
              <a:t>Polystyreeni (PS)</a:t>
            </a:r>
            <a:r>
              <a:rPr lang="fi-FI" sz="1500" dirty="0" smtClean="0"/>
              <a:t/>
            </a:r>
            <a:br>
              <a:rPr lang="fi-FI" sz="1500" dirty="0" smtClean="0"/>
            </a:br>
            <a:r>
              <a:rPr lang="fi-FI" sz="1500" dirty="0" smtClean="0"/>
              <a:t>	Rasiat</a:t>
            </a:r>
            <a:r>
              <a:rPr lang="fi-FI" sz="1500" dirty="0"/>
              <a:t>, purkit, mukit, </a:t>
            </a:r>
            <a:r>
              <a:rPr lang="fi-FI" sz="1500" dirty="0" err="1"/>
              <a:t>styrox</a:t>
            </a:r>
            <a:r>
              <a:rPr lang="fi-FI" sz="1500" dirty="0"/>
              <a:t> </a:t>
            </a:r>
            <a:br>
              <a:rPr lang="fi-FI" sz="1500" dirty="0"/>
            </a:br>
            <a:r>
              <a:rPr lang="fi-FI" sz="1500" dirty="0" smtClean="0"/>
              <a:t>	Soveltuu polttoon vain </a:t>
            </a:r>
            <a:r>
              <a:rPr lang="fi-FI" sz="1500" dirty="0"/>
              <a:t>polttolaitoksissa. Nokeaa liikaa </a:t>
            </a:r>
            <a:r>
              <a:rPr lang="fi-FI" sz="1500" dirty="0" smtClean="0"/>
              <a:t>kotipoltossa.</a:t>
            </a:r>
          </a:p>
          <a:p>
            <a:pPr lvl="2">
              <a:buNone/>
            </a:pPr>
            <a:r>
              <a:rPr lang="fi-FI" sz="1500" b="1" dirty="0" smtClean="0"/>
              <a:t>Muut muovit ja sekoitemateriaalit</a:t>
            </a:r>
          </a:p>
          <a:p>
            <a:endParaRPr lang="fi-FI" sz="1500" dirty="0"/>
          </a:p>
        </p:txBody>
      </p:sp>
      <p:pic>
        <p:nvPicPr>
          <p:cNvPr id="1026" name="Picture 2" descr="Plastic-recyc-01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648072" cy="648072"/>
          </a:xfrm>
          <a:prstGeom prst="rect">
            <a:avLst/>
          </a:prstGeom>
          <a:noFill/>
        </p:spPr>
      </p:pic>
      <p:pic>
        <p:nvPicPr>
          <p:cNvPr id="1030" name="Picture 6" descr="Plastic-recyc-02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916832"/>
            <a:ext cx="648072" cy="648072"/>
          </a:xfrm>
          <a:prstGeom prst="rect">
            <a:avLst/>
          </a:prstGeom>
          <a:noFill/>
        </p:spPr>
      </p:pic>
      <p:pic>
        <p:nvPicPr>
          <p:cNvPr id="1032" name="Picture 8" descr="Plastic-recyc-03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708920"/>
            <a:ext cx="648072" cy="648072"/>
          </a:xfrm>
          <a:prstGeom prst="rect">
            <a:avLst/>
          </a:prstGeom>
          <a:noFill/>
        </p:spPr>
      </p:pic>
      <p:pic>
        <p:nvPicPr>
          <p:cNvPr id="1034" name="Picture 10" descr="Plastic-recyc-04.s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429000"/>
            <a:ext cx="648072" cy="648072"/>
          </a:xfrm>
          <a:prstGeom prst="rect">
            <a:avLst/>
          </a:prstGeom>
          <a:noFill/>
        </p:spPr>
      </p:pic>
      <p:pic>
        <p:nvPicPr>
          <p:cNvPr id="1036" name="Picture 12" descr="Plastic-recyc-05.sv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149080"/>
            <a:ext cx="648072" cy="648072"/>
          </a:xfrm>
          <a:prstGeom prst="rect">
            <a:avLst/>
          </a:prstGeom>
          <a:noFill/>
        </p:spPr>
      </p:pic>
      <p:pic>
        <p:nvPicPr>
          <p:cNvPr id="1038" name="Picture 14" descr="Plastic-recyc-06.sv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869160"/>
            <a:ext cx="648072" cy="648072"/>
          </a:xfrm>
          <a:prstGeom prst="rect">
            <a:avLst/>
          </a:prstGeom>
          <a:noFill/>
        </p:spPr>
      </p:pic>
      <p:pic>
        <p:nvPicPr>
          <p:cNvPr id="1040" name="Picture 16" descr="Plastic-recyc-07.sv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5589240"/>
            <a:ext cx="648072" cy="64807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Kierrätys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fi-FI" dirty="0" smtClean="0"/>
              <a:t>Kestomuoveja, joita suurin osa muoveista on, voidaan kierrättää ja käyttää uudelleen.</a:t>
            </a:r>
          </a:p>
          <a:p>
            <a:pPr lvl="0"/>
            <a:r>
              <a:rPr lang="fi-FI" dirty="0" smtClean="0"/>
              <a:t>Hyvälaatuinen keräysmuovi on lajiteltu muovilaadun ja värin mukaan, jolloin se on käytettävissä uusien muovituotteiden valmistukseen siinä kuin neitseellinenkin raaka-aine.</a:t>
            </a:r>
          </a:p>
          <a:p>
            <a:pPr lvl="0"/>
            <a:r>
              <a:rPr lang="fi-FI" dirty="0" smtClean="0"/>
              <a:t>Jonkin verran kerätään myös sekalaista muovia. Näistä jätemuoveista eli uusiomuoveista valmistetaan mm. muovilankkuja joita voidaan käyttää kestopuun tilalla. Lisäksi uusiomuovista valmistetaan joka </a:t>
            </a:r>
            <a:r>
              <a:rPr lang="fi-FI" dirty="0" err="1" smtClean="0"/>
              <a:t>päiväisiä</a:t>
            </a:r>
            <a:r>
              <a:rPr lang="fi-FI" dirty="0" smtClean="0"/>
              <a:t> taloustavaroita kuten kotinarua, muovisankoja ja pakkauskalvoa.</a:t>
            </a:r>
          </a:p>
          <a:p>
            <a:endParaRPr lang="fi-FI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http://www.seppo.net/piirrokset/albums/piirrokset/ymparisto/jatteet/kierratys_tavara_tallissa_f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7854393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395536" y="836712"/>
            <a:ext cx="8291264" cy="5472648"/>
          </a:xfrm>
        </p:spPr>
        <p:txBody>
          <a:bodyPr>
            <a:normAutofit fontScale="92500"/>
          </a:bodyPr>
          <a:lstStyle/>
          <a:p>
            <a:r>
              <a:rPr lang="fi-FI" dirty="0" smtClean="0"/>
              <a:t>Muovilaatujen </a:t>
            </a:r>
            <a:r>
              <a:rPr lang="fi-FI" dirty="0" smtClean="0"/>
              <a:t>runsaus estää muovin kierrätystä, mikä on yksi syy siihen, että kotitalouksiin pääasiassa pakkausmateriaalina kulkeutunut muovimateriaali joutuu Suomessa suurimmaksi osaksi kaatopaikoille.</a:t>
            </a:r>
          </a:p>
          <a:p>
            <a:pPr lvl="0"/>
            <a:r>
              <a:rPr lang="fi-FI" dirty="0" smtClean="0"/>
              <a:t>Suurin osa muoveista voidaan polttaa energiajätteenä ilman, että muovista irtoaa haitallisia aineita.</a:t>
            </a:r>
          </a:p>
          <a:p>
            <a:pPr lvl="0"/>
            <a:r>
              <a:rPr lang="fi-FI" dirty="0" smtClean="0"/>
              <a:t>Polton on tällöin tapahduttava riittävän suuressa lämpötilassa (yli 300°C). Puhtaista muoveista palamistuloksena on yleensä vain hiilidioksidia ja vettä, mutta muovien väri- ja lisäaineet sekä lika voivat poltettaessa muodostaa myrkyllisiä yhdisteitä. Polttoon sopimattomia ovat muun muassa </a:t>
            </a:r>
            <a:r>
              <a:rPr lang="fi-FI" dirty="0" err="1" smtClean="0"/>
              <a:t>PVC-muovit</a:t>
            </a:r>
            <a:r>
              <a:rPr lang="fi-FI" dirty="0" smtClean="0"/>
              <a:t> niiden sisältämän kloorin takia. </a:t>
            </a:r>
            <a:r>
              <a:rPr lang="fi-FI" dirty="0" err="1" smtClean="0"/>
              <a:t>PVC:tä</a:t>
            </a:r>
            <a:r>
              <a:rPr lang="fi-FI" dirty="0" smtClean="0"/>
              <a:t> ei sen polttamisen ongelmien vuoksi juurikaan käytetä pakkausmateriaalina.</a:t>
            </a:r>
          </a:p>
          <a:p>
            <a:r>
              <a:rPr lang="fi-FI" dirty="0" smtClean="0"/>
              <a:t> </a:t>
            </a:r>
          </a:p>
          <a:p>
            <a:endParaRPr lang="fi-FI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http://www.pyr.fi/img/strippi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16632"/>
            <a:ext cx="5656963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kuperäinen">
  <a:themeElements>
    <a:clrScheme name="Alkuperäin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Alkuperäin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lkuperäin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74</TotalTime>
  <Words>315</Words>
  <Application>Microsoft Office PowerPoint</Application>
  <PresentationFormat>Näytössä katseltava diaesitys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0" baseType="lpstr">
      <vt:lpstr>Alkuperäinen</vt:lpstr>
      <vt:lpstr>Muovi</vt:lpstr>
      <vt:lpstr>Muovi</vt:lpstr>
      <vt:lpstr>Muovin lajit</vt:lpstr>
      <vt:lpstr>Dia 4</vt:lpstr>
      <vt:lpstr>Merkinnät</vt:lpstr>
      <vt:lpstr>Kierrätys</vt:lpstr>
      <vt:lpstr>Dia 7</vt:lpstr>
      <vt:lpstr>Dia 8</vt:lpstr>
      <vt:lpstr>Dia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Muovi</dc:title>
  <dc:creator>oppilas</dc:creator>
  <cp:lastModifiedBy>oppilas</cp:lastModifiedBy>
  <cp:revision>9</cp:revision>
  <dcterms:created xsi:type="dcterms:W3CDTF">2012-03-28T08:23:45Z</dcterms:created>
  <dcterms:modified xsi:type="dcterms:W3CDTF">2012-03-28T09:38:17Z</dcterms:modified>
</cp:coreProperties>
</file>