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57" r:id="rId6"/>
    <p:sldId id="261" r:id="rId7"/>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58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Ref idx="1002">
        <a:schemeClr val="bg2"/>
      </p:bgRef>
    </p:bg>
    <p:spTree>
      <p:nvGrpSpPr>
        <p:cNvPr id="1" name=""/>
        <p:cNvGrpSpPr/>
        <p:nvPr/>
      </p:nvGrpSpPr>
      <p:grpSpPr>
        <a:xfrm>
          <a:off x="0" y="0"/>
          <a:ext cx="0" cy="0"/>
          <a:chOff x="0" y="0"/>
          <a:chExt cx="0" cy="0"/>
        </a:xfrm>
      </p:grpSpPr>
      <p:sp>
        <p:nvSpPr>
          <p:cNvPr id="9" name="Otsikk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i-FI" smtClean="0"/>
              <a:t>Muokkaa perustyyl. napsautt.</a:t>
            </a:r>
            <a:endParaRPr kumimoji="0" lang="en-US"/>
          </a:p>
        </p:txBody>
      </p:sp>
      <p:sp>
        <p:nvSpPr>
          <p:cNvPr id="17" name="Alaotsikk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i-FI" smtClean="0"/>
              <a:t>Muokkaa alaotsikon perustyyliä napsautt.</a:t>
            </a:r>
            <a:endParaRPr kumimoji="0" lang="en-US"/>
          </a:p>
        </p:txBody>
      </p:sp>
      <p:sp>
        <p:nvSpPr>
          <p:cNvPr id="30" name="Päivämäärän paikkamerkki 29"/>
          <p:cNvSpPr>
            <a:spLocks noGrp="1"/>
          </p:cNvSpPr>
          <p:nvPr>
            <p:ph type="dt" sz="half" idx="10"/>
          </p:nvPr>
        </p:nvSpPr>
        <p:spPr/>
        <p:txBody>
          <a:bodyPr/>
          <a:lstStyle/>
          <a:p>
            <a:fld id="{80A9D6CE-70FA-4D90-877A-2B644E739AD1}" type="datetimeFigureOut">
              <a:rPr lang="fi-FI" smtClean="0"/>
              <a:t>28.3.2012</a:t>
            </a:fld>
            <a:endParaRPr lang="fi-FI"/>
          </a:p>
        </p:txBody>
      </p:sp>
      <p:sp>
        <p:nvSpPr>
          <p:cNvPr id="19" name="Alatunnisteen paikkamerkki 18"/>
          <p:cNvSpPr>
            <a:spLocks noGrp="1"/>
          </p:cNvSpPr>
          <p:nvPr>
            <p:ph type="ftr" sz="quarter" idx="11"/>
          </p:nvPr>
        </p:nvSpPr>
        <p:spPr/>
        <p:txBody>
          <a:bodyPr/>
          <a:lstStyle/>
          <a:p>
            <a:endParaRPr lang="fi-FI"/>
          </a:p>
        </p:txBody>
      </p:sp>
      <p:sp>
        <p:nvSpPr>
          <p:cNvPr id="27" name="Dian numeron paikkamerkki 26"/>
          <p:cNvSpPr>
            <a:spLocks noGrp="1"/>
          </p:cNvSpPr>
          <p:nvPr>
            <p:ph type="sldNum" sz="quarter" idx="12"/>
          </p:nvPr>
        </p:nvSpPr>
        <p:spPr/>
        <p:txBody>
          <a:bodyPr/>
          <a:lstStyle/>
          <a:p>
            <a:fld id="{AB57E63A-9200-4A79-865B-F2E3F723C925}" type="slidenum">
              <a:rPr lang="fi-FI" smtClean="0"/>
              <a:t>‹#›</a:t>
            </a:fld>
            <a:endParaRPr lang="fi-FI"/>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Sisällön paikkamerkki 2"/>
          <p:cNvSpPr>
            <a:spLocks noGrp="1"/>
          </p:cNvSpPr>
          <p:nvPr>
            <p:ph idx="1"/>
          </p:nvPr>
        </p:nvSpPr>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80A9D6CE-70FA-4D90-877A-2B644E739AD1}"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bg>
      <p:bgRef idx="1002">
        <a:schemeClr val="bg2"/>
      </p:bgRef>
    </p:bg>
    <p:spTree>
      <p:nvGrpSpPr>
        <p:cNvPr id="1" name=""/>
        <p:cNvGrpSpPr/>
        <p:nvPr/>
      </p:nvGrpSpPr>
      <p:grpSpPr>
        <a:xfrm>
          <a:off x="0" y="0"/>
          <a:ext cx="0" cy="0"/>
          <a:chOff x="0" y="0"/>
          <a:chExt cx="0" cy="0"/>
        </a:xfrm>
      </p:grpSpPr>
      <p:sp>
        <p:nvSpPr>
          <p:cNvPr id="2" name="Otsikk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i-FI" smtClean="0"/>
              <a:t>Muokkaa perustyyl. napsautt.</a:t>
            </a:r>
            <a:endParaRPr kumimoji="0" lang="en-US"/>
          </a:p>
        </p:txBody>
      </p:sp>
      <p:sp>
        <p:nvSpPr>
          <p:cNvPr id="3" name="Tekstin paikkamerkki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i-FI" smtClean="0"/>
              <a:t>Muokkaa tekstin perustyylejä napsauttamalla</a:t>
            </a:r>
          </a:p>
        </p:txBody>
      </p:sp>
      <p:sp>
        <p:nvSpPr>
          <p:cNvPr id="4" name="Päivämäärän paikkamerkki 3"/>
          <p:cNvSpPr>
            <a:spLocks noGrp="1"/>
          </p:cNvSpPr>
          <p:nvPr>
            <p:ph type="dt" sz="half" idx="10"/>
          </p:nvPr>
        </p:nvSpPr>
        <p:spPr/>
        <p:txBody>
          <a:bodyPr/>
          <a:lstStyle/>
          <a:p>
            <a:fld id="{80A9D6CE-70FA-4D90-877A-2B644E739AD1}"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B57E63A-9200-4A79-865B-F2E3F723C925}" type="slidenum">
              <a:rPr lang="fi-FI" smtClean="0"/>
              <a:t>‹#›</a:t>
            </a:fld>
            <a:endParaRPr lang="fi-FI"/>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457200" y="704088"/>
            <a:ext cx="8229600" cy="1143000"/>
          </a:xfrm>
        </p:spPr>
        <p:txBody>
          <a:bodyPr/>
          <a:lstStyle/>
          <a:p>
            <a:r>
              <a:rPr kumimoji="0" lang="fi-FI" smtClean="0"/>
              <a:t>Muokkaa perustyyl. napsautt.</a:t>
            </a:r>
            <a:endParaRPr kumimoji="0" lang="en-US"/>
          </a:p>
        </p:txBody>
      </p:sp>
      <p:sp>
        <p:nvSpPr>
          <p:cNvPr id="3" name="Sisällön paikkamerkki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Sisällön paikkamerkki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p>
            <a:fld id="{80A9D6CE-70FA-4D90-877A-2B644E739AD1}"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704088"/>
            <a:ext cx="8229600" cy="1143000"/>
          </a:xfrm>
        </p:spPr>
        <p:txBody>
          <a:bodyPr tIns="45720" anchor="b"/>
          <a:lstStyle>
            <a:lvl1pPr>
              <a:defRPr/>
            </a:lvl1pPr>
          </a:lstStyle>
          <a:p>
            <a:r>
              <a:rPr kumimoji="0" lang="fi-FI" smtClean="0"/>
              <a:t>Muokkaa perustyyl. napsautt.</a:t>
            </a:r>
            <a:endParaRPr kumimoji="0" lang="en-US"/>
          </a:p>
        </p:txBody>
      </p:sp>
      <p:sp>
        <p:nvSpPr>
          <p:cNvPr id="3" name="Tekstin paikkamerkki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sp>
        <p:nvSpPr>
          <p:cNvPr id="4" name="Tekstin paikkamerkki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sp>
        <p:nvSpPr>
          <p:cNvPr id="5" name="Sisällön paikkamerkki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6" name="Sisällön paikkamerkki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7" name="Päivämäärän paikkamerkki 6"/>
          <p:cNvSpPr>
            <a:spLocks noGrp="1"/>
          </p:cNvSpPr>
          <p:nvPr>
            <p:ph type="dt" sz="half" idx="10"/>
          </p:nvPr>
        </p:nvSpPr>
        <p:spPr/>
        <p:txBody>
          <a:bodyPr/>
          <a:lstStyle/>
          <a:p>
            <a:fld id="{80A9D6CE-70FA-4D90-877A-2B644E739AD1}" type="datetimeFigureOut">
              <a:rPr lang="fi-FI" smtClean="0"/>
              <a:t>28.3.2012</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i-FI" smtClean="0"/>
              <a:t>Muokkaa perustyyl. napsautt.</a:t>
            </a:r>
            <a:endParaRPr kumimoji="0" lang="en-US"/>
          </a:p>
        </p:txBody>
      </p:sp>
      <p:sp>
        <p:nvSpPr>
          <p:cNvPr id="3" name="Päivämäärän paikkamerkki 2"/>
          <p:cNvSpPr>
            <a:spLocks noGrp="1"/>
          </p:cNvSpPr>
          <p:nvPr>
            <p:ph type="dt" sz="half" idx="10"/>
          </p:nvPr>
        </p:nvSpPr>
        <p:spPr/>
        <p:txBody>
          <a:bodyPr/>
          <a:lstStyle/>
          <a:p>
            <a:fld id="{80A9D6CE-70FA-4D90-877A-2B644E739AD1}" type="datetimeFigureOut">
              <a:rPr lang="fi-FI" smtClean="0"/>
              <a:t>28.3.2012</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80A9D6CE-70FA-4D90-877A-2B644E739AD1}" type="datetimeFigureOut">
              <a:rPr lang="fi-FI" smtClean="0"/>
              <a:t>28.3.2012</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i-FI" smtClean="0"/>
              <a:t>Muokkaa perustyyl. napsautt.</a:t>
            </a:r>
            <a:endParaRPr kumimoji="0" lang="en-US"/>
          </a:p>
        </p:txBody>
      </p:sp>
      <p:sp>
        <p:nvSpPr>
          <p:cNvPr id="3" name="Tekstin paikkamerkki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i-FI" smtClean="0"/>
              <a:t>Muokkaa tekstin perustyylejä napsauttamalla</a:t>
            </a:r>
          </a:p>
        </p:txBody>
      </p:sp>
      <p:sp>
        <p:nvSpPr>
          <p:cNvPr id="4" name="Sisällön paikkamerkki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p>
            <a:fld id="{80A9D6CE-70FA-4D90-877A-2B644E739AD1}"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sp>
        <p:nvSpPr>
          <p:cNvPr id="9" name="Yhdestä kulmasta leikattu ja pyöristetty suorakulmi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Suorakulmainen kolmi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Otsikk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i-FI" smtClean="0"/>
              <a:t>Muokkaa perustyyl. napsautt.</a:t>
            </a:r>
            <a:endParaRPr kumimoji="0" lang="en-US"/>
          </a:p>
        </p:txBody>
      </p:sp>
      <p:sp>
        <p:nvSpPr>
          <p:cNvPr id="4" name="Tekstin paikkamerkki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i-FI" smtClean="0"/>
              <a:t>Muokkaa tekstin perustyylejä napsauttamalla</a:t>
            </a:r>
          </a:p>
        </p:txBody>
      </p:sp>
      <p:sp>
        <p:nvSpPr>
          <p:cNvPr id="5" name="Päivämäärän paikkamerkki 4"/>
          <p:cNvSpPr>
            <a:spLocks noGrp="1"/>
          </p:cNvSpPr>
          <p:nvPr>
            <p:ph type="dt" sz="half" idx="10"/>
          </p:nvPr>
        </p:nvSpPr>
        <p:spPr/>
        <p:txBody>
          <a:bodyPr/>
          <a:lstStyle/>
          <a:p>
            <a:fld id="{80A9D6CE-70FA-4D90-877A-2B644E739AD1}"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a:xfrm>
            <a:off x="8077200" y="6356350"/>
            <a:ext cx="609600" cy="365125"/>
          </a:xfrm>
        </p:spPr>
        <p:txBody>
          <a:bodyPr/>
          <a:lstStyle/>
          <a:p>
            <a:fld id="{AB57E63A-9200-4A79-865B-F2E3F723C925}" type="slidenum">
              <a:rPr lang="fi-FI" smtClean="0"/>
              <a:t>‹#›</a:t>
            </a:fld>
            <a:endParaRPr lang="fi-FI"/>
          </a:p>
        </p:txBody>
      </p:sp>
      <p:sp>
        <p:nvSpPr>
          <p:cNvPr id="3" name="Kuvan paikkamerkki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i-FI" smtClean="0"/>
              <a:t>Lisää kuva napsauttamalla kuvaketta</a:t>
            </a:r>
            <a:endParaRPr kumimoji="0" lang="en-US" dirty="0"/>
          </a:p>
        </p:txBody>
      </p:sp>
      <p:sp>
        <p:nvSpPr>
          <p:cNvPr id="10" name="Puolivapaa piirto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Puolivapaa piirto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80A9D6CE-70FA-4D90-877A-2B644E739AD1}"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914401"/>
            <a:ext cx="2057400" cy="5211763"/>
          </a:xfrm>
        </p:spPr>
        <p:txBody>
          <a:bodyPr vert="eaVer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a:xfrm>
            <a:off x="457200" y="914401"/>
            <a:ext cx="6019800" cy="5211763"/>
          </a:xfrm>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80A9D6CE-70FA-4D90-877A-2B644E739AD1}"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B57E63A-9200-4A79-865B-F2E3F723C925}" type="slidenum">
              <a:rPr lang="fi-FI" smtClean="0"/>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Puolivapaa piirto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Puolivapaa piirto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Otsikon paikkamerkki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i-FI" smtClean="0"/>
              <a:t>Muokkaa perustyyl. napsautt.</a:t>
            </a:r>
            <a:endParaRPr kumimoji="0" lang="en-US"/>
          </a:p>
        </p:txBody>
      </p:sp>
      <p:sp>
        <p:nvSpPr>
          <p:cNvPr id="30" name="Tekstin paikkamerkki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i-FI" smtClean="0"/>
              <a:t>Muokkaa tekstin perustyylejä napsauttamalla</a:t>
            </a:r>
          </a:p>
          <a:p>
            <a:pPr lvl="1" eaLnBrk="1" latinLnBrk="0" hangingPunct="1"/>
            <a:r>
              <a:rPr kumimoji="0" lang="fi-FI" smtClean="0"/>
              <a:t>toinen taso</a:t>
            </a:r>
          </a:p>
          <a:p>
            <a:pPr lvl="2" eaLnBrk="1" latinLnBrk="0" hangingPunct="1"/>
            <a:r>
              <a:rPr kumimoji="0" lang="fi-FI" smtClean="0"/>
              <a:t>kolmas taso</a:t>
            </a:r>
          </a:p>
          <a:p>
            <a:pPr lvl="3" eaLnBrk="1" latinLnBrk="0" hangingPunct="1"/>
            <a:r>
              <a:rPr kumimoji="0" lang="fi-FI" smtClean="0"/>
              <a:t>neljäs taso</a:t>
            </a:r>
          </a:p>
          <a:p>
            <a:pPr lvl="4" eaLnBrk="1" latinLnBrk="0" hangingPunct="1"/>
            <a:r>
              <a:rPr kumimoji="0" lang="fi-FI" smtClean="0"/>
              <a:t>viides taso</a:t>
            </a:r>
            <a:endParaRPr kumimoji="0" lang="en-US"/>
          </a:p>
        </p:txBody>
      </p:sp>
      <p:sp>
        <p:nvSpPr>
          <p:cNvPr id="10" name="Päivämäärän paikkamerkki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0A9D6CE-70FA-4D90-877A-2B644E739AD1}" type="datetimeFigureOut">
              <a:rPr lang="fi-FI" smtClean="0"/>
              <a:t>28.3.2012</a:t>
            </a:fld>
            <a:endParaRPr lang="fi-FI"/>
          </a:p>
        </p:txBody>
      </p:sp>
      <p:sp>
        <p:nvSpPr>
          <p:cNvPr id="22" name="Alatunnisteen paikkamerkki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i-FI"/>
          </a:p>
        </p:txBody>
      </p:sp>
      <p:sp>
        <p:nvSpPr>
          <p:cNvPr id="18" name="Dian numeron paikkamerkki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B57E63A-9200-4A79-865B-F2E3F723C925}" type="slidenum">
              <a:rPr lang="fi-FI" smtClean="0"/>
              <a:t>‹#›</a:t>
            </a:fld>
            <a:endParaRPr lang="fi-FI"/>
          </a:p>
        </p:txBody>
      </p:sp>
      <p:grpSp>
        <p:nvGrpSpPr>
          <p:cNvPr id="2" name="Ryhmä 1"/>
          <p:cNvGrpSpPr/>
          <p:nvPr/>
        </p:nvGrpSpPr>
        <p:grpSpPr>
          <a:xfrm>
            <a:off x="-19017" y="202408"/>
            <a:ext cx="9180548" cy="649224"/>
            <a:chOff x="-19045" y="216550"/>
            <a:chExt cx="9180548" cy="649224"/>
          </a:xfrm>
        </p:grpSpPr>
        <p:sp>
          <p:nvSpPr>
            <p:cNvPr id="12" name="Puolivapaa piirto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Puolivapaa piirto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smtClean="0"/>
              <a:t>Muovijätteen ympäristöseuraukset</a:t>
            </a:r>
            <a:endParaRPr lang="fi-FI" dirty="0"/>
          </a:p>
        </p:txBody>
      </p:sp>
      <p:sp>
        <p:nvSpPr>
          <p:cNvPr id="3" name="Alaotsikko 2"/>
          <p:cNvSpPr>
            <a:spLocks noGrp="1"/>
          </p:cNvSpPr>
          <p:nvPr>
            <p:ph type="subTitle" idx="1"/>
          </p:nvPr>
        </p:nvSpPr>
        <p:spPr/>
        <p:txBody>
          <a:bodyPr/>
          <a:lstStyle/>
          <a:p>
            <a:r>
              <a:rPr lang="fi-FI" dirty="0" smtClean="0"/>
              <a:t>Elisa Antila, Sara Heinonen</a:t>
            </a:r>
          </a:p>
          <a:p>
            <a:r>
              <a:rPr lang="fi-FI" dirty="0" err="1" smtClean="0"/>
              <a:t>Mera</a:t>
            </a:r>
            <a:r>
              <a:rPr lang="fi-FI" dirty="0" smtClean="0"/>
              <a:t> 11</a:t>
            </a:r>
            <a:endParaRPr lang="fi-FI"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Muovijäte</a:t>
            </a:r>
            <a:endParaRPr lang="fi-FI" dirty="0"/>
          </a:p>
        </p:txBody>
      </p:sp>
      <p:sp>
        <p:nvSpPr>
          <p:cNvPr id="3" name="Sisällön paikkamerkki 2"/>
          <p:cNvSpPr>
            <a:spLocks noGrp="1"/>
          </p:cNvSpPr>
          <p:nvPr>
            <p:ph idx="1"/>
          </p:nvPr>
        </p:nvSpPr>
        <p:spPr/>
        <p:txBody>
          <a:bodyPr>
            <a:normAutofit fontScale="92500" lnSpcReduction="10000"/>
          </a:bodyPr>
          <a:lstStyle/>
          <a:p>
            <a:r>
              <a:rPr lang="fi-FI" b="1" dirty="0" smtClean="0"/>
              <a:t>Muovijätettä syntyy paljon, koska muovi on huokeaa ja helposti saatavaa. Samalla kun muovien käyttö mahdollistaa paljon hyvää, ne tekevät ihmisistä huolettomia ja välinpitämättömiä. Jätehuolto ei ole monissa maissa pysynyt muovien kehityksen vauhdissa.</a:t>
            </a:r>
          </a:p>
          <a:p>
            <a:pPr lvl="1"/>
            <a:r>
              <a:rPr lang="fi-FI" dirty="0" smtClean="0"/>
              <a:t>Ei yleensä myrkyllistä</a:t>
            </a:r>
          </a:p>
          <a:p>
            <a:pPr lvl="1"/>
            <a:r>
              <a:rPr lang="fi-FI" dirty="0" smtClean="0"/>
              <a:t>Häviää luonnossa erittäin hitaasti</a:t>
            </a:r>
          </a:p>
          <a:p>
            <a:pPr lvl="1"/>
            <a:r>
              <a:rPr lang="fi-FI" dirty="0" smtClean="0"/>
              <a:t>10% muovijätteestä kantautuu mereen</a:t>
            </a:r>
          </a:p>
          <a:p>
            <a:pPr lvl="1"/>
            <a:r>
              <a:rPr lang="fi-FI" dirty="0" smtClean="0"/>
              <a:t>Tuhoaa elämää meressä</a:t>
            </a:r>
          </a:p>
          <a:p>
            <a:pPr lvl="1"/>
            <a:r>
              <a:rPr lang="fi-FI" dirty="0" smtClean="0"/>
              <a:t>Keräytyy meressä jättimäisiksi riutoiksi</a:t>
            </a:r>
          </a:p>
          <a:p>
            <a:pPr lvl="1"/>
            <a:r>
              <a:rPr lang="fi-FI" dirty="0" smtClean="0"/>
              <a:t>Ajautuu myös rannikolle</a:t>
            </a:r>
          </a:p>
          <a:p>
            <a:endParaRPr lang="fi-FI"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rikilpikonna makasi hiekkarannalla Victoriassa Australiassa vuonna 1998 nielaistuaan muovipussin. "/>
          <p:cNvPicPr>
            <a:picLocks noChangeAspect="1" noChangeArrowheads="1"/>
          </p:cNvPicPr>
          <p:nvPr/>
        </p:nvPicPr>
        <p:blipFill>
          <a:blip r:embed="rId2" cstate="print"/>
          <a:srcRect/>
          <a:stretch>
            <a:fillRect/>
          </a:stretch>
        </p:blipFill>
        <p:spPr bwMode="auto">
          <a:xfrm>
            <a:off x="755576" y="476672"/>
            <a:ext cx="2998490" cy="2104092"/>
          </a:xfrm>
          <a:prstGeom prst="ellipse">
            <a:avLst/>
          </a:prstGeom>
          <a:ln>
            <a:noFill/>
          </a:ln>
          <a:effectLst>
            <a:softEdge rad="112500"/>
          </a:effectLst>
        </p:spPr>
      </p:pic>
      <p:sp>
        <p:nvSpPr>
          <p:cNvPr id="2" name="Otsikko 1"/>
          <p:cNvSpPr>
            <a:spLocks noGrp="1"/>
          </p:cNvSpPr>
          <p:nvPr>
            <p:ph type="title"/>
          </p:nvPr>
        </p:nvSpPr>
        <p:spPr/>
        <p:txBody>
          <a:bodyPr/>
          <a:lstStyle/>
          <a:p>
            <a:r>
              <a:rPr lang="fi-FI" dirty="0" smtClean="0"/>
              <a:t>Eliöt ja muovi</a:t>
            </a:r>
            <a:endParaRPr lang="fi-FI" dirty="0"/>
          </a:p>
        </p:txBody>
      </p:sp>
      <p:sp>
        <p:nvSpPr>
          <p:cNvPr id="3" name="Sisällön paikkamerkki 2"/>
          <p:cNvSpPr>
            <a:spLocks noGrp="1"/>
          </p:cNvSpPr>
          <p:nvPr>
            <p:ph idx="1"/>
          </p:nvPr>
        </p:nvSpPr>
        <p:spPr/>
        <p:txBody>
          <a:bodyPr>
            <a:normAutofit fontScale="92500" lnSpcReduction="10000"/>
          </a:bodyPr>
          <a:lstStyle/>
          <a:p>
            <a:r>
              <a:rPr lang="fi-FI" dirty="0" smtClean="0"/>
              <a:t>Mikään luonnon eliö ei pysty hajottamaan muovia</a:t>
            </a:r>
          </a:p>
          <a:p>
            <a:r>
              <a:rPr lang="fi-FI" dirty="0" smtClean="0"/>
              <a:t>Tukkii eläinten ruuansulatuskanavat</a:t>
            </a:r>
          </a:p>
          <a:p>
            <a:r>
              <a:rPr lang="fi-FI" dirty="0" smtClean="0"/>
              <a:t>Miljoona merilintua kuolee muoviin vuosittain, kuten 100 000 merikilpikonnaa, sekä merinisäkästä, kuten:</a:t>
            </a:r>
          </a:p>
          <a:p>
            <a:pPr lvl="1"/>
            <a:r>
              <a:rPr lang="fi-FI" dirty="0" smtClean="0"/>
              <a:t>Hylje</a:t>
            </a:r>
          </a:p>
          <a:p>
            <a:pPr lvl="1"/>
            <a:r>
              <a:rPr lang="fi-FI" dirty="0" smtClean="0"/>
              <a:t>Merileijona</a:t>
            </a:r>
          </a:p>
          <a:p>
            <a:pPr lvl="1"/>
            <a:r>
              <a:rPr lang="fi-FI" dirty="0" smtClean="0"/>
              <a:t>Valas</a:t>
            </a:r>
          </a:p>
          <a:p>
            <a:pPr lvl="1"/>
            <a:r>
              <a:rPr lang="fi-FI" dirty="0" smtClean="0"/>
              <a:t>Delfiini</a:t>
            </a:r>
            <a:endParaRPr lang="fi-FI" dirty="0" smtClean="0"/>
          </a:p>
          <a:p>
            <a:pPr>
              <a:buFont typeface="Arial" pitchFamily="34" charset="0"/>
              <a:buChar char="•"/>
            </a:pPr>
            <a:r>
              <a:rPr lang="fi-FI" dirty="0" smtClean="0"/>
              <a:t>Kilometrien pituiset muoviriutat uhkaavat Havaijin vihreitä merikilpikonnia sekä albatrosseja, joiden vatsoista löytyy muovia  suuria määriä.</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Muovijäte ja ihmiset</a:t>
            </a:r>
            <a:endParaRPr lang="fi-FI" dirty="0"/>
          </a:p>
        </p:txBody>
      </p:sp>
      <p:sp>
        <p:nvSpPr>
          <p:cNvPr id="3" name="Sisällön paikkamerkki 2"/>
          <p:cNvSpPr>
            <a:spLocks noGrp="1"/>
          </p:cNvSpPr>
          <p:nvPr>
            <p:ph idx="1"/>
          </p:nvPr>
        </p:nvSpPr>
        <p:spPr/>
        <p:txBody>
          <a:bodyPr/>
          <a:lstStyle/>
          <a:p>
            <a:r>
              <a:rPr lang="fi-FI" dirty="0" smtClean="0"/>
              <a:t>Muoveihin sekoittuu myrkkyjä, jotka vaarantavat ihmistenkin terveyden</a:t>
            </a:r>
          </a:p>
          <a:p>
            <a:r>
              <a:rPr lang="fi-FI" dirty="0" smtClean="0"/>
              <a:t>Muovihituset imevät saastuneesta merivedestä myrkyllisiä kemikaaleja -&gt; päätyy lopulta ihmisiin kun syömme meren eläimiä</a:t>
            </a:r>
          </a:p>
          <a:p>
            <a:r>
              <a:rPr lang="fi-FI" dirty="0" smtClean="0"/>
              <a:t>Merellä kelluvan muovin myrkkypitoisuus voi olla miljoonakertainen ympäristön tausta-arvioihin verrattuna</a:t>
            </a:r>
          </a:p>
          <a:p>
            <a:endParaRPr lang="fi-FI"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dirty="0" smtClean="0"/>
              <a:t>Muovijätteen keräys ja kuljetus </a:t>
            </a:r>
            <a:endParaRPr lang="fi-FI" dirty="0"/>
          </a:p>
        </p:txBody>
      </p:sp>
      <p:sp>
        <p:nvSpPr>
          <p:cNvPr id="3" name="Sisällön paikkamerkki 2"/>
          <p:cNvSpPr>
            <a:spLocks noGrp="1"/>
          </p:cNvSpPr>
          <p:nvPr>
            <p:ph idx="1"/>
          </p:nvPr>
        </p:nvSpPr>
        <p:spPr/>
        <p:txBody>
          <a:bodyPr>
            <a:normAutofit/>
          </a:bodyPr>
          <a:lstStyle/>
          <a:p>
            <a:r>
              <a:rPr lang="fi-FI" dirty="0" smtClean="0"/>
              <a:t>Ympäristön roskaantuminen </a:t>
            </a:r>
          </a:p>
          <a:p>
            <a:r>
              <a:rPr lang="fi-FI" dirty="0" smtClean="0"/>
              <a:t>Päästöt ilmaan sekä keräyksen ja kuljetuksen melu ja pöly</a:t>
            </a:r>
          </a:p>
          <a:p>
            <a:r>
              <a:rPr lang="fi-FI" dirty="0" smtClean="0"/>
              <a:t>Haitat kohdistuvat lähiympäristöön ja niiden työntekijöihin</a:t>
            </a:r>
          </a:p>
          <a:p>
            <a:endParaRPr lang="fi-FI" dirty="0" smtClean="0"/>
          </a:p>
          <a:p>
            <a:endParaRPr lang="fi-FI"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8/8a/Oceanic_gyres.png/300px-Oceanic_gyres.png"/>
          <p:cNvPicPr>
            <a:picLocks noChangeAspect="1" noChangeArrowheads="1"/>
          </p:cNvPicPr>
          <p:nvPr/>
        </p:nvPicPr>
        <p:blipFill>
          <a:blip r:embed="rId2" cstate="print"/>
          <a:srcRect/>
          <a:stretch>
            <a:fillRect/>
          </a:stretch>
        </p:blipFill>
        <p:spPr bwMode="auto">
          <a:xfrm>
            <a:off x="5076056" y="4365104"/>
            <a:ext cx="3408581" cy="2226941"/>
          </a:xfrm>
          <a:prstGeom prst="ellipse">
            <a:avLst/>
          </a:prstGeom>
          <a:ln>
            <a:noFill/>
          </a:ln>
          <a:effectLst>
            <a:softEdge rad="112500"/>
          </a:effectLst>
        </p:spPr>
      </p:pic>
      <p:sp>
        <p:nvSpPr>
          <p:cNvPr id="2" name="Otsikko 1"/>
          <p:cNvSpPr>
            <a:spLocks noGrp="1"/>
          </p:cNvSpPr>
          <p:nvPr>
            <p:ph type="title"/>
          </p:nvPr>
        </p:nvSpPr>
        <p:spPr/>
        <p:txBody>
          <a:bodyPr/>
          <a:lstStyle/>
          <a:p>
            <a:r>
              <a:rPr lang="fi-FI" dirty="0" smtClean="0"/>
              <a:t>Esimerkki</a:t>
            </a:r>
            <a:endParaRPr lang="fi-FI" dirty="0"/>
          </a:p>
        </p:txBody>
      </p:sp>
      <p:sp>
        <p:nvSpPr>
          <p:cNvPr id="3" name="Sisällön paikkamerkki 2"/>
          <p:cNvSpPr>
            <a:spLocks noGrp="1"/>
          </p:cNvSpPr>
          <p:nvPr>
            <p:ph idx="1"/>
          </p:nvPr>
        </p:nvSpPr>
        <p:spPr/>
        <p:txBody>
          <a:bodyPr/>
          <a:lstStyle/>
          <a:p>
            <a:r>
              <a:rPr lang="fi-FI" b="1" dirty="0" smtClean="0"/>
              <a:t>Tyynenmeren </a:t>
            </a:r>
            <a:r>
              <a:rPr lang="fi-FI" b="1" dirty="0" smtClean="0"/>
              <a:t>jätepyörre</a:t>
            </a:r>
          </a:p>
          <a:p>
            <a:pPr>
              <a:buNone/>
            </a:pPr>
            <a:r>
              <a:rPr lang="fi-FI" dirty="0" smtClean="0"/>
              <a:t>Pohjoiselta Tyyneltämereltä löydettiin </a:t>
            </a:r>
            <a:r>
              <a:rPr lang="fi-FI" dirty="0" smtClean="0"/>
              <a:t>1990-luvun </a:t>
            </a:r>
          </a:p>
          <a:p>
            <a:pPr>
              <a:buNone/>
            </a:pPr>
            <a:r>
              <a:rPr lang="fi-FI" dirty="0" smtClean="0"/>
              <a:t>lopussa </a:t>
            </a:r>
            <a:r>
              <a:rPr lang="fi-FI" dirty="0" smtClean="0"/>
              <a:t>laaja, merivirtojen kasaama jätekeskittymä. </a:t>
            </a:r>
            <a:r>
              <a:rPr lang="fi-FI" dirty="0" smtClean="0"/>
              <a:t>Se</a:t>
            </a:r>
          </a:p>
          <a:p>
            <a:pPr>
              <a:buNone/>
            </a:pPr>
            <a:r>
              <a:rPr lang="fi-FI" dirty="0" smtClean="0"/>
              <a:t>sisältää </a:t>
            </a:r>
            <a:r>
              <a:rPr lang="fi-FI" dirty="0" smtClean="0"/>
              <a:t>arviolta 100 miljoonaa tonnia jätettä, josta 90 % </a:t>
            </a:r>
            <a:endParaRPr lang="fi-FI" dirty="0" smtClean="0"/>
          </a:p>
          <a:p>
            <a:pPr>
              <a:buNone/>
            </a:pPr>
            <a:r>
              <a:rPr lang="fi-FI" dirty="0" smtClean="0"/>
              <a:t>on </a:t>
            </a:r>
            <a:r>
              <a:rPr lang="fi-FI" dirty="0" smtClean="0"/>
              <a:t>muovia. Muovi on jauhautunut hyvin pieniksi </a:t>
            </a:r>
            <a:endParaRPr lang="fi-FI" dirty="0" smtClean="0"/>
          </a:p>
          <a:p>
            <a:pPr>
              <a:buNone/>
            </a:pPr>
            <a:r>
              <a:rPr lang="fi-FI" dirty="0" smtClean="0"/>
              <a:t>hitusiksi </a:t>
            </a:r>
            <a:r>
              <a:rPr lang="fi-FI" dirty="0" smtClean="0"/>
              <a:t>ja sen poistamista alueelta pidetään lähes </a:t>
            </a:r>
            <a:endParaRPr lang="fi-FI" dirty="0" smtClean="0"/>
          </a:p>
          <a:p>
            <a:pPr>
              <a:buNone/>
            </a:pPr>
            <a:r>
              <a:rPr lang="fi-FI" dirty="0" smtClean="0"/>
              <a:t>mahdottomana</a:t>
            </a:r>
            <a:r>
              <a:rPr lang="fi-FI" dirty="0" smtClean="0"/>
              <a:t>.</a:t>
            </a:r>
          </a:p>
          <a:p>
            <a:pPr>
              <a:buNone/>
            </a:pPr>
            <a:endParaRPr lang="fi-FI" b="1" dirty="0" smtClean="0"/>
          </a:p>
          <a:p>
            <a:endParaRPr lang="fi-FI"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irta">
  <a:themeElements>
    <a:clrScheme name="Moduuli">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irta">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irta">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TotalTime>
  <Words>217</Words>
  <Application>Microsoft Office PowerPoint</Application>
  <PresentationFormat>Näytössä katseltava diaesitys (4:3)</PresentationFormat>
  <Paragraphs>36</Paragraphs>
  <Slides>6</Slides>
  <Notes>0</Notes>
  <HiddenSlides>0</HiddenSlides>
  <MMClips>0</MMClips>
  <ScaleCrop>false</ScaleCrop>
  <HeadingPairs>
    <vt:vector size="4" baseType="variant">
      <vt:variant>
        <vt:lpstr>Teema</vt:lpstr>
      </vt:variant>
      <vt:variant>
        <vt:i4>1</vt:i4>
      </vt:variant>
      <vt:variant>
        <vt:lpstr>Dian otsikot</vt:lpstr>
      </vt:variant>
      <vt:variant>
        <vt:i4>6</vt:i4>
      </vt:variant>
    </vt:vector>
  </HeadingPairs>
  <TitlesOfParts>
    <vt:vector size="7" baseType="lpstr">
      <vt:lpstr>Virta</vt:lpstr>
      <vt:lpstr>Muovijätteen ympäristöseuraukset</vt:lpstr>
      <vt:lpstr>Muovijäte</vt:lpstr>
      <vt:lpstr>Eliöt ja muovi</vt:lpstr>
      <vt:lpstr>Muovijäte ja ihmiset</vt:lpstr>
      <vt:lpstr>Muovijätteen keräys ja kuljetus </vt:lpstr>
      <vt:lpstr>Esimerkki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Muovijätteen ympäristöseuraukset</dc:title>
  <dc:creator>oppilas</dc:creator>
  <cp:lastModifiedBy>oppilas</cp:lastModifiedBy>
  <cp:revision>4</cp:revision>
  <dcterms:created xsi:type="dcterms:W3CDTF">2012-03-28T08:29:21Z</dcterms:created>
  <dcterms:modified xsi:type="dcterms:W3CDTF">2012-03-28T09:08:24Z</dcterms:modified>
</cp:coreProperties>
</file>