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2" r:id="rId5"/>
    <p:sldId id="258" r:id="rId6"/>
    <p:sldId id="259" r:id="rId7"/>
    <p:sldId id="260" r:id="rId8"/>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Ref idx="1002">
        <a:schemeClr val="bg2"/>
      </p:bgRef>
    </p:bg>
    <p:spTree>
      <p:nvGrpSpPr>
        <p:cNvPr id="1" name=""/>
        <p:cNvGrpSpPr/>
        <p:nvPr/>
      </p:nvGrpSpPr>
      <p:grpSpPr>
        <a:xfrm>
          <a:off x="0" y="0"/>
          <a:ext cx="0" cy="0"/>
          <a:chOff x="0" y="0"/>
          <a:chExt cx="0" cy="0"/>
        </a:xfrm>
      </p:grpSpPr>
      <p:sp>
        <p:nvSpPr>
          <p:cNvPr id="9" name="Suorakulmio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Otsikko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fi-FI" smtClean="0"/>
              <a:t>Muokkaa perustyyl. napsautt.</a:t>
            </a:r>
            <a:endParaRPr kumimoji="0" lang="en-US"/>
          </a:p>
        </p:txBody>
      </p:sp>
      <p:sp>
        <p:nvSpPr>
          <p:cNvPr id="3" name="Alaotsikko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fi-FI" smtClean="0"/>
              <a:t>Muokkaa alaotsikon perustyyliä napsautt.</a:t>
            </a:r>
            <a:endParaRPr kumimoji="0" lang="en-US"/>
          </a:p>
        </p:txBody>
      </p:sp>
      <p:sp>
        <p:nvSpPr>
          <p:cNvPr id="4" name="Päivämäärän paikkamerkki 3"/>
          <p:cNvSpPr>
            <a:spLocks noGrp="1"/>
          </p:cNvSpPr>
          <p:nvPr>
            <p:ph type="dt" sz="half" idx="10"/>
          </p:nvPr>
        </p:nvSpPr>
        <p:spPr/>
        <p:txBody>
          <a:bodyPr/>
          <a:lstStyle/>
          <a:p>
            <a:fld id="{A5A589AB-4337-4797-B9A6-073ABA850334}" type="datetimeFigureOut">
              <a:rPr lang="fi-FI" smtClean="0"/>
              <a:pPr/>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2C5C8A3-54D4-4EDD-90DF-E70504B7DEA7}" type="slidenum">
              <a:rPr lang="fi-FI" smtClean="0"/>
              <a:pPr/>
              <a:t>‹#›</a:t>
            </a:fld>
            <a:endParaRPr lang="fi-FI"/>
          </a:p>
        </p:txBody>
      </p:sp>
      <p:sp>
        <p:nvSpPr>
          <p:cNvPr id="10" name="Suorakulmio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155448"/>
            <a:ext cx="8229600" cy="1252728"/>
          </a:xfrm>
        </p:spPr>
        <p:txBody>
          <a:bodyPr/>
          <a:lstStyle>
            <a:extLst/>
          </a:lstStyle>
          <a:p>
            <a:r>
              <a:rPr kumimoji="0" lang="fi-FI" smtClean="0"/>
              <a:t>Muokkaa perustyyl. napsautt.</a:t>
            </a:r>
            <a:endParaRPr kumimoji="0" lang="en-US"/>
          </a:p>
        </p:txBody>
      </p:sp>
      <p:sp>
        <p:nvSpPr>
          <p:cNvPr id="3" name="Sisällön paikkamerkki 2"/>
          <p:cNvSpPr>
            <a:spLocks noGrp="1"/>
          </p:cNvSpPr>
          <p:nvPr>
            <p:ph idx="1"/>
          </p:nvPr>
        </p:nvSpPr>
        <p:spPr/>
        <p:txBody>
          <a:bodyPr/>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A5A589AB-4337-4797-B9A6-073ABA850334}" type="datetimeFigureOut">
              <a:rPr lang="fi-FI" smtClean="0"/>
              <a:pPr/>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Ref idx="1002">
        <a:schemeClr val="bg2"/>
      </p:bgRef>
    </p:bg>
    <p:spTree>
      <p:nvGrpSpPr>
        <p:cNvPr id="1" name=""/>
        <p:cNvGrpSpPr/>
        <p:nvPr/>
      </p:nvGrpSpPr>
      <p:grpSpPr>
        <a:xfrm>
          <a:off x="0" y="0"/>
          <a:ext cx="0" cy="0"/>
          <a:chOff x="0" y="0"/>
          <a:chExt cx="0" cy="0"/>
        </a:xfrm>
      </p:grpSpPr>
      <p:sp>
        <p:nvSpPr>
          <p:cNvPr id="9" name="Suorakulmio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Suorakulmio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Otsikko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fi-FI" smtClean="0"/>
              <a:t>Muokkaa perustyyl. napsautt.</a:t>
            </a:r>
            <a:endParaRPr kumimoji="0" lang="en-US"/>
          </a:p>
        </p:txBody>
      </p:sp>
      <p:sp>
        <p:nvSpPr>
          <p:cNvPr id="3" name="Tekstin paikkamerkki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fi-FI" smtClean="0"/>
              <a:t>Muokkaa tekstin perustyylejä napsauttamalla</a:t>
            </a:r>
          </a:p>
        </p:txBody>
      </p:sp>
      <p:sp>
        <p:nvSpPr>
          <p:cNvPr id="4" name="Päivämäärän paikkamerkki 3"/>
          <p:cNvSpPr>
            <a:spLocks noGrp="1"/>
          </p:cNvSpPr>
          <p:nvPr>
            <p:ph type="dt" sz="half" idx="10"/>
          </p:nvPr>
        </p:nvSpPr>
        <p:spPr/>
        <p:txBody>
          <a:bodyPr/>
          <a:lstStyle/>
          <a:p>
            <a:fld id="{A5A589AB-4337-4797-B9A6-073ABA850334}" type="datetimeFigureOut">
              <a:rPr lang="fi-FI" smtClean="0"/>
              <a:pPr/>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2C5C8A3-54D4-4EDD-90DF-E70504B7DEA7}" type="slidenum">
              <a:rPr lang="fi-FI" smtClean="0"/>
              <a:pPr/>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Sisällön paikkamerkki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p>
            <a:fld id="{A5A589AB-4337-4797-B9A6-073ABA850334}" type="datetimeFigureOut">
              <a:rPr lang="fi-FI" smtClean="0"/>
              <a:pPr/>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extLst/>
          </a:lstStyle>
          <a:p>
            <a:r>
              <a:rPr kumimoji="0" lang="fi-FI" smtClean="0"/>
              <a:t>Muokkaa perustyyl. napsautt.</a:t>
            </a:r>
            <a:endParaRPr kumimoji="0" lang="en-US"/>
          </a:p>
        </p:txBody>
      </p:sp>
      <p:sp>
        <p:nvSpPr>
          <p:cNvPr id="3" name="Tekstin paikkamerkki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i-FI" smtClean="0"/>
              <a:t>Muokkaa tekstin perustyylejä napsauttamalla</a:t>
            </a:r>
          </a:p>
        </p:txBody>
      </p:sp>
      <p:sp>
        <p:nvSpPr>
          <p:cNvPr id="4" name="Sisällön paikkamerkki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Tekstin paikkamerkki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i-FI" smtClean="0"/>
              <a:t>Muokkaa tekstin perustyylejä napsauttamalla</a:t>
            </a:r>
          </a:p>
        </p:txBody>
      </p:sp>
      <p:sp>
        <p:nvSpPr>
          <p:cNvPr id="6" name="Sisällön paikkamerkki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p:txBody>
          <a:bodyPr/>
          <a:lstStyle/>
          <a:p>
            <a:fld id="{A5A589AB-4337-4797-B9A6-073ABA850334}" type="datetimeFigureOut">
              <a:rPr lang="fi-FI" smtClean="0"/>
              <a:pPr/>
              <a:t>28.3.2012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p>
            <a:fld id="{A5A589AB-4337-4797-B9A6-073ABA850334}" type="datetimeFigureOut">
              <a:rPr lang="fi-FI" smtClean="0"/>
              <a:pPr/>
              <a:t>28.3.2012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5A589AB-4337-4797-B9A6-073ABA850334}" type="datetimeFigureOut">
              <a:rPr lang="fi-FI" smtClean="0"/>
              <a:pPr/>
              <a:t>28.3.2012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fi-FI" smtClean="0"/>
              <a:t>Muokkaa perustyyl. napsautt.</a:t>
            </a:r>
            <a:endParaRPr kumimoji="0" lang="en-US"/>
          </a:p>
        </p:txBody>
      </p:sp>
      <p:sp>
        <p:nvSpPr>
          <p:cNvPr id="3" name="Sisällön paikkamerkki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Tekstin paikkamerkki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i-FI" smtClean="0"/>
              <a:t>Muokkaa tekstin perustyylejä napsauttamalla</a:t>
            </a:r>
          </a:p>
        </p:txBody>
      </p:sp>
      <p:sp>
        <p:nvSpPr>
          <p:cNvPr id="5" name="Päivämäärän paikkamerkki 4"/>
          <p:cNvSpPr>
            <a:spLocks noGrp="1"/>
          </p:cNvSpPr>
          <p:nvPr>
            <p:ph type="dt" sz="half" idx="10"/>
          </p:nvPr>
        </p:nvSpPr>
        <p:spPr/>
        <p:txBody>
          <a:bodyPr/>
          <a:lstStyle/>
          <a:p>
            <a:fld id="{A5A589AB-4337-4797-B9A6-073ABA850334}" type="datetimeFigureOut">
              <a:rPr lang="fi-FI" smtClean="0"/>
              <a:pPr/>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2C5C8A3-54D4-4EDD-90DF-E70504B7DEA7}" type="slidenum">
              <a:rPr lang="fi-FI" smtClean="0"/>
              <a:pPr/>
              <a:t>‹#›</a:t>
            </a:fld>
            <a:endParaRPr lang="fi-FI"/>
          </a:p>
        </p:txBody>
      </p:sp>
      <p:sp>
        <p:nvSpPr>
          <p:cNvPr id="12" name="Suorakulmio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Suorakulmio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bg>
      <p:bgRef idx="1001">
        <a:schemeClr val="bg2"/>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fi-FI" smtClean="0"/>
              <a:t>Muokkaa perustyyl. napsautt.</a:t>
            </a:r>
            <a:endParaRPr kumimoji="0" lang="en-US"/>
          </a:p>
        </p:txBody>
      </p:sp>
      <p:sp>
        <p:nvSpPr>
          <p:cNvPr id="3" name="Kuvan paikkamerkki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fi-FI" smtClean="0"/>
              <a:t>Lisää kuva napsauttamalla kuvaketta</a:t>
            </a:r>
            <a:endParaRPr kumimoji="0" lang="en-US" dirty="0"/>
          </a:p>
        </p:txBody>
      </p:sp>
      <p:sp>
        <p:nvSpPr>
          <p:cNvPr id="4" name="Tekstin paikkamerkki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i-FI" smtClean="0"/>
              <a:t>Muokkaa tekstin perustyylejä napsauttamalla</a:t>
            </a:r>
          </a:p>
        </p:txBody>
      </p:sp>
      <p:sp>
        <p:nvSpPr>
          <p:cNvPr id="5" name="Päivämäärän paikkamerkki 4"/>
          <p:cNvSpPr>
            <a:spLocks noGrp="1"/>
          </p:cNvSpPr>
          <p:nvPr>
            <p:ph type="dt" sz="half" idx="10"/>
          </p:nvPr>
        </p:nvSpPr>
        <p:spPr>
          <a:xfrm>
            <a:off x="164592" y="1170432"/>
            <a:ext cx="2523744" cy="201168"/>
          </a:xfrm>
        </p:spPr>
        <p:txBody>
          <a:bodyPr/>
          <a:lstStyle/>
          <a:p>
            <a:fld id="{A5A589AB-4337-4797-B9A6-073ABA850334}" type="datetimeFigureOut">
              <a:rPr lang="fi-FI" smtClean="0"/>
              <a:pPr/>
              <a:t>28.3.2012</a:t>
            </a:fld>
            <a:endParaRPr lang="fi-FI"/>
          </a:p>
        </p:txBody>
      </p:sp>
      <p:sp>
        <p:nvSpPr>
          <p:cNvPr id="11" name="Suorakulmio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Suorakulmio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Alatunnisteen paikkamerkki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fi-FI"/>
          </a:p>
        </p:txBody>
      </p:sp>
      <p:sp>
        <p:nvSpPr>
          <p:cNvPr id="7" name="Dian numeron paikkamerkki 6"/>
          <p:cNvSpPr>
            <a:spLocks noGrp="1"/>
          </p:cNvSpPr>
          <p:nvPr>
            <p:ph type="sldNum" sz="quarter" idx="12"/>
          </p:nvPr>
        </p:nvSpPr>
        <p:spPr>
          <a:xfrm>
            <a:off x="8339328" y="1170432"/>
            <a:ext cx="733864" cy="201168"/>
          </a:xfrm>
        </p:spPr>
        <p:txBody>
          <a:bodyPr/>
          <a:lstStyle/>
          <a:p>
            <a:fld id="{62C5C8A3-54D4-4EDD-90DF-E70504B7DEA7}" type="slidenum">
              <a:rPr lang="fi-FI" smtClean="0"/>
              <a:pPr/>
              <a:t>‹#›</a:t>
            </a:fld>
            <a:endParaRPr lang="fi-FI"/>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A5A589AB-4337-4797-B9A6-073ABA850334}" type="datetimeFigureOut">
              <a:rPr lang="fi-FI" smtClean="0"/>
              <a:pPr/>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9" name="Suorakulmio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Suorakulmio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Pystysuora otsikko 1"/>
          <p:cNvSpPr>
            <a:spLocks noGrp="1"/>
          </p:cNvSpPr>
          <p:nvPr>
            <p:ph type="title" orient="vert"/>
          </p:nvPr>
        </p:nvSpPr>
        <p:spPr>
          <a:xfrm>
            <a:off x="6781800" y="274640"/>
            <a:ext cx="1905000" cy="5851525"/>
          </a:xfrm>
        </p:spPr>
        <p:txBody>
          <a:bodyPr vert="eaVert"/>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457200" y="304800"/>
            <a:ext cx="6019800" cy="5851525"/>
          </a:xfrm>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A5A589AB-4337-4797-B9A6-073ABA850334}" type="datetimeFigureOut">
              <a:rPr lang="fi-FI" smtClean="0"/>
              <a:pPr/>
              <a:t>28.3.2012</a:t>
            </a:fld>
            <a:endParaRPr lang="fi-FI"/>
          </a:p>
        </p:txBody>
      </p:sp>
      <p:sp>
        <p:nvSpPr>
          <p:cNvPr id="5" name="Alatunnisteen paikkamerkki 4"/>
          <p:cNvSpPr>
            <a:spLocks noGrp="1"/>
          </p:cNvSpPr>
          <p:nvPr>
            <p:ph type="ftr" sz="quarter" idx="11"/>
          </p:nvPr>
        </p:nvSpPr>
        <p:spPr>
          <a:xfrm>
            <a:off x="2640597" y="6377459"/>
            <a:ext cx="3836404" cy="365125"/>
          </a:xfrm>
        </p:spPr>
        <p:txBody>
          <a:bodyPr/>
          <a:lstStyle/>
          <a:p>
            <a:endParaRPr lang="fi-FI"/>
          </a:p>
        </p:txBody>
      </p:sp>
      <p:sp>
        <p:nvSpPr>
          <p:cNvPr id="6" name="Dian numeron paikkamerkki 5"/>
          <p:cNvSpPr>
            <a:spLocks noGrp="1"/>
          </p:cNvSpPr>
          <p:nvPr>
            <p:ph type="sldNum" sz="quarter" idx="12"/>
          </p:nvPr>
        </p:nvSpPr>
        <p:spPr/>
        <p:txBody>
          <a:bodyPr/>
          <a:lstStyle/>
          <a:p>
            <a:fld id="{62C5C8A3-54D4-4EDD-90DF-E70504B7DEA7}"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Suorakulmio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Suorakulmio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Otsikon paikkamerkki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fi-FI" smtClean="0"/>
              <a:t>Muokkaa perustyyl. napsautt.</a:t>
            </a:r>
            <a:endParaRPr kumimoji="0" lang="en-US"/>
          </a:p>
        </p:txBody>
      </p:sp>
      <p:sp>
        <p:nvSpPr>
          <p:cNvPr id="3" name="Tekstin paikkamerkki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4" name="Päivämäärän paikkamerkki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5A589AB-4337-4797-B9A6-073ABA850334}" type="datetimeFigureOut">
              <a:rPr lang="fi-FI" smtClean="0"/>
              <a:pPr/>
              <a:t>28.3.2012</a:t>
            </a:fld>
            <a:endParaRPr lang="fi-FI"/>
          </a:p>
        </p:txBody>
      </p:sp>
      <p:sp>
        <p:nvSpPr>
          <p:cNvPr id="5" name="Alatunnisteen paikkamerkki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fi-FI"/>
          </a:p>
        </p:txBody>
      </p:sp>
      <p:sp>
        <p:nvSpPr>
          <p:cNvPr id="6" name="Dian numeron paikkamerkki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62C5C8A3-54D4-4EDD-90DF-E70504B7DEA7}" type="slidenum">
              <a:rPr lang="fi-FI" smtClean="0"/>
              <a:pPr/>
              <a:t>‹#›</a:t>
            </a:fld>
            <a:endParaRPr lang="fi-FI"/>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16.gif"/><Relationship Id="rId4" Type="http://schemas.openxmlformats.org/officeDocument/2006/relationships/image" Target="../media/image15.gif"/></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683568" y="908720"/>
            <a:ext cx="8077200" cy="1673352"/>
          </a:xfrm>
        </p:spPr>
        <p:txBody>
          <a:bodyPr/>
          <a:lstStyle/>
          <a:p>
            <a:r>
              <a:rPr lang="fi-FI" dirty="0" smtClean="0">
                <a:latin typeface="Berlin Sans FB Demi" pitchFamily="34" charset="0"/>
              </a:rPr>
              <a:t>Ongelmajätteet ja niiden käsittely</a:t>
            </a:r>
            <a:endParaRPr lang="fi-FI" dirty="0">
              <a:latin typeface="Berlin Sans FB Demi" pitchFamily="34" charset="0"/>
            </a:endParaRPr>
          </a:p>
        </p:txBody>
      </p:sp>
      <p:pic>
        <p:nvPicPr>
          <p:cNvPr id="17410" name="Picture 2" descr="http://t0.gstatic.com/images?q=tbn:ANd9GcScI2S7RUhGKtf9Sbx8tpnyBlyxzwrbR85iNQSuaQUI1Oab_zU2"/>
          <p:cNvPicPr>
            <a:picLocks noChangeAspect="1" noChangeArrowheads="1"/>
          </p:cNvPicPr>
          <p:nvPr/>
        </p:nvPicPr>
        <p:blipFill>
          <a:blip r:embed="rId2" cstate="print"/>
          <a:srcRect/>
          <a:stretch>
            <a:fillRect/>
          </a:stretch>
        </p:blipFill>
        <p:spPr bwMode="auto">
          <a:xfrm>
            <a:off x="5724128" y="3140968"/>
            <a:ext cx="2921634"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412" name="Picture 4" descr="http://t3.gstatic.com/images?q=tbn:ANd9GcSWB-m-22Lst1LTiTyYoJBAwOCyFKtLCUQsjL8wzYUg3iyNUVg6Ww"/>
          <p:cNvPicPr>
            <a:picLocks noChangeAspect="1" noChangeArrowheads="1"/>
          </p:cNvPicPr>
          <p:nvPr/>
        </p:nvPicPr>
        <p:blipFill>
          <a:blip r:embed="rId3" cstate="print"/>
          <a:srcRect/>
          <a:stretch>
            <a:fillRect/>
          </a:stretch>
        </p:blipFill>
        <p:spPr bwMode="auto">
          <a:xfrm>
            <a:off x="611560" y="3429000"/>
            <a:ext cx="16764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416" name="Picture 8" descr="http://t3.gstatic.com/images?q=tbn:ANd9GcRYfV0RIYZ5NkjIXazjNJjA1Fs_NZzBsekClMYK55_lJrT2NQmf"/>
          <p:cNvPicPr>
            <a:picLocks noChangeAspect="1" noChangeArrowheads="1"/>
          </p:cNvPicPr>
          <p:nvPr/>
        </p:nvPicPr>
        <p:blipFill>
          <a:blip r:embed="rId4" cstate="print"/>
          <a:srcRect/>
          <a:stretch>
            <a:fillRect/>
          </a:stretch>
        </p:blipFill>
        <p:spPr bwMode="auto">
          <a:xfrm>
            <a:off x="2699792" y="2564904"/>
            <a:ext cx="2520280" cy="167713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smtClean="0">
                <a:latin typeface="Berlin Sans FB Demi" pitchFamily="34" charset="0"/>
              </a:rPr>
              <a:t>Mikä ongelmajäte on</a:t>
            </a:r>
            <a:endParaRPr lang="fi-FI" dirty="0">
              <a:latin typeface="Berlin Sans FB Demi" pitchFamily="34" charset="0"/>
            </a:endParaRPr>
          </a:p>
        </p:txBody>
      </p:sp>
      <p:sp>
        <p:nvSpPr>
          <p:cNvPr id="3" name="Sisällön paikkamerkki 2"/>
          <p:cNvSpPr>
            <a:spLocks noGrp="1"/>
          </p:cNvSpPr>
          <p:nvPr>
            <p:ph idx="1"/>
          </p:nvPr>
        </p:nvSpPr>
        <p:spPr/>
        <p:txBody>
          <a:bodyPr>
            <a:normAutofit/>
          </a:bodyPr>
          <a:lstStyle/>
          <a:p>
            <a:pPr>
              <a:buFont typeface="Wingdings 2" pitchFamily="18" charset="2"/>
              <a:buChar char=""/>
            </a:pPr>
            <a:r>
              <a:rPr lang="fi-FI" sz="2000" dirty="0" smtClean="0"/>
              <a:t> Ongelmajäte on jätelaissa määritelty jätteeksi, joka kemiallisen tai muun ominaisuutensa takia voi aiheuttaa erityistä vaaraa tai haittaa terveydelle tai ympäristölle. </a:t>
            </a:r>
          </a:p>
          <a:p>
            <a:pPr>
              <a:buFont typeface="Wingdings 2" pitchFamily="18" charset="2"/>
              <a:buChar char=""/>
            </a:pPr>
            <a:r>
              <a:rPr lang="fi-FI" sz="2000" dirty="0" smtClean="0"/>
              <a:t>Ongelmajäte on jäte, jolla on jokin vaarallinen ominaisuus. Se voi olla esimerkiksi räjähtävä, syttyvä, myrkyllinen tai muuten vaarallinen ympäristölle.</a:t>
            </a:r>
          </a:p>
          <a:p>
            <a:pPr>
              <a:buFont typeface="Wingdings 2" pitchFamily="18" charset="2"/>
              <a:buChar char=""/>
            </a:pPr>
            <a:r>
              <a:rPr lang="fi-FI" sz="2000" dirty="0" smtClean="0"/>
              <a:t>Tuote on ongelmajätettä, jos se on merkitty varoitusmerkillä tai varoituslausekkeella (R-lauseke).</a:t>
            </a:r>
          </a:p>
          <a:p>
            <a:pPr>
              <a:buFont typeface="Wingdings 2" pitchFamily="18" charset="2"/>
              <a:buChar char=""/>
            </a:pPr>
            <a:r>
              <a:rPr lang="fi-FI" sz="2000" dirty="0" smtClean="0"/>
              <a:t> Kaikissa ympäristölle tai terveydelle haitallisissa aineissa ei kuitenkaan ole varoittavaa merkintää. </a:t>
            </a:r>
          </a:p>
          <a:p>
            <a:pPr lvl="1">
              <a:buFont typeface="Wingdings 2" pitchFamily="18" charset="2"/>
              <a:buChar char=""/>
            </a:pPr>
            <a:r>
              <a:rPr lang="fi-FI" sz="1600" dirty="0" smtClean="0"/>
              <a:t>Tällaisia ongelmajätteitä ovat muun muassa lääkkeet, loisteputket, akut, paristot, käytetyt maalausvälineet, liimat, hartsit, asbesti ja öljynsuodattimet.</a:t>
            </a:r>
            <a:endParaRPr lang="fi-FI" sz="1600" dirty="0"/>
          </a:p>
        </p:txBody>
      </p:sp>
      <p:pic>
        <p:nvPicPr>
          <p:cNvPr id="4098" name="Picture 2" descr="http://t2.gstatic.com/images?q=tbn:ANd9GcRa0Ydeva2b6L67S5wmOLRTCDIHP2Q6hvEZei5xagHnppnj9hqK"/>
          <p:cNvPicPr>
            <a:picLocks noChangeAspect="1" noChangeArrowheads="1"/>
          </p:cNvPicPr>
          <p:nvPr/>
        </p:nvPicPr>
        <p:blipFill>
          <a:blip r:embed="rId2" cstate="print"/>
          <a:srcRect/>
          <a:stretch>
            <a:fillRect/>
          </a:stretch>
        </p:blipFill>
        <p:spPr bwMode="auto">
          <a:xfrm>
            <a:off x="8028384" y="5181528"/>
            <a:ext cx="1115616" cy="1676472"/>
          </a:xfrm>
          <a:prstGeom prst="rect">
            <a:avLst/>
          </a:prstGeom>
          <a:noFill/>
        </p:spPr>
      </p:pic>
      <p:pic>
        <p:nvPicPr>
          <p:cNvPr id="4102" name="Picture 6" descr="http://t2.gstatic.com/images?q=tbn:ANd9GcQ3AApHF3xCUQUw4UbOVZ9KIKDX_IZ2R2eAd0H8T8GycIbI5GY82g"/>
          <p:cNvPicPr>
            <a:picLocks noChangeAspect="1" noChangeArrowheads="1"/>
          </p:cNvPicPr>
          <p:nvPr/>
        </p:nvPicPr>
        <p:blipFill>
          <a:blip r:embed="rId3" cstate="print">
            <a:clrChange>
              <a:clrFrom>
                <a:srgbClr val="F7F7F5"/>
              </a:clrFrom>
              <a:clrTo>
                <a:srgbClr val="F7F7F5">
                  <a:alpha val="0"/>
                </a:srgbClr>
              </a:clrTo>
            </a:clrChange>
          </a:blip>
          <a:srcRect/>
          <a:stretch>
            <a:fillRect/>
          </a:stretch>
        </p:blipFill>
        <p:spPr bwMode="auto">
          <a:xfrm>
            <a:off x="2051720" y="5085184"/>
            <a:ext cx="2174531" cy="1628800"/>
          </a:xfrm>
          <a:prstGeom prst="rect">
            <a:avLst/>
          </a:prstGeom>
          <a:noFill/>
        </p:spPr>
      </p:pic>
      <p:pic>
        <p:nvPicPr>
          <p:cNvPr id="4104" name="Picture 8" descr="http://t1.gstatic.com/images?q=tbn:ANd9GcT3AFyCMdHtvMoE8oFkrQaiYTmirCGQpVaWv2BXmlmp-Pp7ldQapQ"/>
          <p:cNvPicPr>
            <a:picLocks noChangeAspect="1" noChangeArrowheads="1"/>
          </p:cNvPicPr>
          <p:nvPr/>
        </p:nvPicPr>
        <p:blipFill>
          <a:blip r:embed="rId4" cstate="print"/>
          <a:srcRect/>
          <a:stretch>
            <a:fillRect/>
          </a:stretch>
        </p:blipFill>
        <p:spPr bwMode="auto">
          <a:xfrm>
            <a:off x="4860032" y="5445224"/>
            <a:ext cx="1775470" cy="1301108"/>
          </a:xfrm>
          <a:prstGeom prst="rect">
            <a:avLst/>
          </a:prstGeom>
          <a:noFill/>
        </p:spPr>
      </p:pic>
      <p:pic>
        <p:nvPicPr>
          <p:cNvPr id="4106" name="Picture 10" descr="http://t2.gstatic.com/images?q=tbn:ANd9GcTYwxD4UvNJz5S9O1suqx_g06r0JgAudNmPr3ESnk1KCr7vUPaH"/>
          <p:cNvPicPr>
            <a:picLocks noChangeAspect="1" noChangeArrowheads="1"/>
          </p:cNvPicPr>
          <p:nvPr/>
        </p:nvPicPr>
        <p:blipFill>
          <a:blip r:embed="rId5" cstate="print"/>
          <a:srcRect/>
          <a:stretch>
            <a:fillRect/>
          </a:stretch>
        </p:blipFill>
        <p:spPr bwMode="auto">
          <a:xfrm>
            <a:off x="0" y="5273824"/>
            <a:ext cx="1054197" cy="15841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Uudet ongelmajätemerkit </a:t>
            </a:r>
            <a:endParaRPr lang="fi-FI" dirty="0"/>
          </a:p>
        </p:txBody>
      </p:sp>
      <p:sp>
        <p:nvSpPr>
          <p:cNvPr id="3" name="Sisällön paikkamerkki 2"/>
          <p:cNvSpPr>
            <a:spLocks noGrp="1"/>
          </p:cNvSpPr>
          <p:nvPr>
            <p:ph idx="1"/>
          </p:nvPr>
        </p:nvSpPr>
        <p:spPr/>
        <p:txBody>
          <a:bodyPr>
            <a:normAutofit/>
          </a:bodyPr>
          <a:lstStyle/>
          <a:p>
            <a:pPr>
              <a:buFont typeface="Wingdings 2" pitchFamily="18" charset="2"/>
              <a:buChar char=""/>
            </a:pPr>
            <a:r>
              <a:rPr lang="fi-FI" sz="2000" dirty="0" smtClean="0"/>
              <a:t>Uudet ongelmajätemerkit:</a:t>
            </a:r>
          </a:p>
          <a:p>
            <a:pPr lvl="1">
              <a:buFont typeface="Wingdings 2" pitchFamily="18" charset="2"/>
              <a:buChar char=""/>
            </a:pPr>
            <a:r>
              <a:rPr lang="fi-FI" sz="1800" dirty="0" smtClean="0"/>
              <a:t>Syövyttävät </a:t>
            </a:r>
            <a:r>
              <a:rPr lang="fi-FI" sz="1800" dirty="0" err="1" smtClean="0"/>
              <a:t>aineet,vakavan</a:t>
            </a:r>
            <a:r>
              <a:rPr lang="fi-FI" sz="1800" dirty="0" smtClean="0"/>
              <a:t> silmävaurion vaaraa aiheuttavat </a:t>
            </a:r>
            <a:r>
              <a:rPr lang="fi-FI" sz="1800" dirty="0" smtClean="0"/>
              <a:t>aineet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Ympäristölle vaaralliset </a:t>
            </a:r>
            <a:r>
              <a:rPr lang="fi-FI" sz="1800" dirty="0" smtClean="0"/>
              <a:t>aineet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paineenalaiset kaasut, nesteytetyt </a:t>
            </a:r>
            <a:r>
              <a:rPr lang="fi-FI" sz="1800" dirty="0" smtClean="0"/>
              <a:t>kaasut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Räjähdysvaaraa aiheuttavat </a:t>
            </a:r>
            <a:r>
              <a:rPr lang="fi-FI" sz="1800" dirty="0" smtClean="0"/>
              <a:t>aineet</a:t>
            </a:r>
            <a:r>
              <a:rPr lang="fi-FI" sz="2200" dirty="0" smtClean="0"/>
              <a:t/>
            </a:r>
            <a:br>
              <a:rPr lang="fi-FI" sz="2200" dirty="0" smtClean="0"/>
            </a:br>
            <a:endParaRPr lang="fi-FI" sz="2200" dirty="0"/>
          </a:p>
        </p:txBody>
      </p:sp>
      <p:pic>
        <p:nvPicPr>
          <p:cNvPr id="1028" name="Picture 4" descr="http://www.keskisavonjatehuolto.fi/@Bin/24125/acid_red%5b1%5d.gif"/>
          <p:cNvPicPr>
            <a:picLocks noChangeAspect="1" noChangeArrowheads="1"/>
          </p:cNvPicPr>
          <p:nvPr/>
        </p:nvPicPr>
        <p:blipFill>
          <a:blip r:embed="rId2" cstate="print"/>
          <a:srcRect/>
          <a:stretch>
            <a:fillRect/>
          </a:stretch>
        </p:blipFill>
        <p:spPr bwMode="auto">
          <a:xfrm>
            <a:off x="1619672" y="2492896"/>
            <a:ext cx="720080" cy="720080"/>
          </a:xfrm>
          <a:prstGeom prst="rect">
            <a:avLst/>
          </a:prstGeom>
          <a:noFill/>
        </p:spPr>
      </p:pic>
      <p:pic>
        <p:nvPicPr>
          <p:cNvPr id="1030" name="Picture 6" descr="http://www.keskisavonjatehuolto.fi/@Bin/24136/Aquatic-pollut-red%5b1%5d.gif"/>
          <p:cNvPicPr>
            <a:picLocks noChangeAspect="1" noChangeArrowheads="1"/>
          </p:cNvPicPr>
          <p:nvPr/>
        </p:nvPicPr>
        <p:blipFill>
          <a:blip r:embed="rId3" cstate="print"/>
          <a:srcRect/>
          <a:stretch>
            <a:fillRect/>
          </a:stretch>
        </p:blipFill>
        <p:spPr bwMode="auto">
          <a:xfrm>
            <a:off x="1691680" y="3501008"/>
            <a:ext cx="721180" cy="720180"/>
          </a:xfrm>
          <a:prstGeom prst="rect">
            <a:avLst/>
          </a:prstGeom>
          <a:noFill/>
        </p:spPr>
      </p:pic>
      <p:pic>
        <p:nvPicPr>
          <p:cNvPr id="1032" name="Picture 8" descr="http://www.keskisavonjatehuolto.fi/@Bin/24161/bottle%5b1%5d.gif"/>
          <p:cNvPicPr>
            <a:picLocks noChangeAspect="1" noChangeArrowheads="1"/>
          </p:cNvPicPr>
          <p:nvPr/>
        </p:nvPicPr>
        <p:blipFill>
          <a:blip r:embed="rId4" cstate="print"/>
          <a:srcRect/>
          <a:stretch>
            <a:fillRect/>
          </a:stretch>
        </p:blipFill>
        <p:spPr bwMode="auto">
          <a:xfrm>
            <a:off x="1691680" y="4437112"/>
            <a:ext cx="792088" cy="792088"/>
          </a:xfrm>
          <a:prstGeom prst="rect">
            <a:avLst/>
          </a:prstGeom>
          <a:noFill/>
        </p:spPr>
      </p:pic>
      <p:pic>
        <p:nvPicPr>
          <p:cNvPr id="1034" name="Picture 10" descr="http://www.keskisavonjatehuolto.fi/@Bin/24177/explos%5b1%5d.gif"/>
          <p:cNvPicPr>
            <a:picLocks noChangeAspect="1" noChangeArrowheads="1"/>
          </p:cNvPicPr>
          <p:nvPr/>
        </p:nvPicPr>
        <p:blipFill>
          <a:blip r:embed="rId5" cstate="print"/>
          <a:srcRect/>
          <a:stretch>
            <a:fillRect/>
          </a:stretch>
        </p:blipFill>
        <p:spPr bwMode="auto">
          <a:xfrm>
            <a:off x="1691680" y="5589240"/>
            <a:ext cx="793588" cy="79248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Uudet ongelmajätemerkit </a:t>
            </a:r>
            <a:endParaRPr lang="fi-FI" dirty="0"/>
          </a:p>
        </p:txBody>
      </p:sp>
      <p:sp>
        <p:nvSpPr>
          <p:cNvPr id="3" name="Sisällön paikkamerkki 2"/>
          <p:cNvSpPr>
            <a:spLocks noGrp="1"/>
          </p:cNvSpPr>
          <p:nvPr>
            <p:ph idx="1"/>
          </p:nvPr>
        </p:nvSpPr>
        <p:spPr/>
        <p:txBody>
          <a:bodyPr>
            <a:normAutofit fontScale="92500" lnSpcReduction="10000"/>
          </a:bodyPr>
          <a:lstStyle/>
          <a:p>
            <a:pPr lvl="1">
              <a:buFont typeface="Wingdings 2" pitchFamily="18" charset="2"/>
              <a:buChar char=""/>
            </a:pPr>
            <a:r>
              <a:rPr lang="fi-FI" sz="1800" dirty="0" smtClean="0"/>
              <a:t>Helposti syttyvät </a:t>
            </a:r>
            <a:r>
              <a:rPr lang="fi-FI" sz="1800" dirty="0" smtClean="0"/>
              <a:t>aineet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Hapettavat </a:t>
            </a:r>
            <a:r>
              <a:rPr lang="fi-FI" sz="1800" dirty="0" smtClean="0"/>
              <a:t>aineet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Elinvaurioita aiheuttavat, karsinogeeniset, mutageeniset </a:t>
            </a:r>
            <a:r>
              <a:rPr lang="fi-FI" sz="1800" dirty="0" smtClean="0"/>
              <a:t>ja lisääntymismyrkylliset </a:t>
            </a:r>
            <a:r>
              <a:rPr lang="fi-FI" sz="1800" dirty="0" smtClean="0"/>
              <a:t>aineet, </a:t>
            </a:r>
            <a:r>
              <a:rPr lang="fi-FI" sz="1800" dirty="0" smtClean="0"/>
              <a:t>hengitystieherkistäjät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Akuutisti myrkylliset </a:t>
            </a:r>
            <a:r>
              <a:rPr lang="fi-FI" sz="1800" dirty="0" smtClean="0"/>
              <a:t>aineet</a:t>
            </a:r>
          </a:p>
          <a:p>
            <a:pPr lvl="1">
              <a:buFont typeface="Wingdings 2" pitchFamily="18" charset="2"/>
              <a:buChar char=""/>
            </a:pPr>
            <a:endParaRPr lang="fi-FI" sz="1800" dirty="0" smtClean="0"/>
          </a:p>
          <a:p>
            <a:pPr lvl="1">
              <a:buFont typeface="Wingdings 2" pitchFamily="18" charset="2"/>
              <a:buChar char=""/>
            </a:pPr>
            <a:endParaRPr lang="fi-FI" sz="1800" dirty="0" smtClean="0"/>
          </a:p>
          <a:p>
            <a:pPr lvl="1">
              <a:buFont typeface="Wingdings 2" pitchFamily="18" charset="2"/>
              <a:buChar char=""/>
            </a:pPr>
            <a:r>
              <a:rPr lang="fi-FI" sz="1800" dirty="0" smtClean="0"/>
              <a:t>Akuutisti myrkylliset aineet, iho-, silmä- ja hengitystie-ärsytystä aiheuttavat aineet, </a:t>
            </a:r>
            <a:r>
              <a:rPr lang="fi-FI" sz="1800" dirty="0" smtClean="0"/>
              <a:t>ihoherkistäjät</a:t>
            </a:r>
            <a:r>
              <a:rPr lang="fi-FI" sz="1800" dirty="0" smtClean="0"/>
              <a:t/>
            </a:r>
            <a:br>
              <a:rPr lang="fi-FI" sz="1800" dirty="0" smtClean="0"/>
            </a:br>
            <a:endParaRPr lang="fi-FI" sz="1800" dirty="0" smtClean="0"/>
          </a:p>
          <a:p>
            <a:endParaRPr lang="fi-FI" dirty="0"/>
          </a:p>
        </p:txBody>
      </p:sp>
      <p:pic>
        <p:nvPicPr>
          <p:cNvPr id="4" name="Picture 12" descr="http://www.keskisavonjatehuolto.fi/@Bin/24195/exclam%5b1%5d.gif"/>
          <p:cNvPicPr>
            <a:picLocks noChangeAspect="1" noChangeArrowheads="1"/>
          </p:cNvPicPr>
          <p:nvPr/>
        </p:nvPicPr>
        <p:blipFill>
          <a:blip r:embed="rId2" cstate="print"/>
          <a:srcRect/>
          <a:stretch>
            <a:fillRect/>
          </a:stretch>
        </p:blipFill>
        <p:spPr bwMode="auto">
          <a:xfrm>
            <a:off x="2555776" y="4869160"/>
            <a:ext cx="648972" cy="648072"/>
          </a:xfrm>
          <a:prstGeom prst="rect">
            <a:avLst/>
          </a:prstGeom>
          <a:noFill/>
        </p:spPr>
      </p:pic>
      <p:pic>
        <p:nvPicPr>
          <p:cNvPr id="5" name="Picture 14" descr="http://www.keskisavonjatehuolto.fi/@Bin/24215/flamme%5b1%5d.gif"/>
          <p:cNvPicPr>
            <a:picLocks noChangeAspect="1" noChangeArrowheads="1"/>
          </p:cNvPicPr>
          <p:nvPr/>
        </p:nvPicPr>
        <p:blipFill>
          <a:blip r:embed="rId3" cstate="print"/>
          <a:srcRect/>
          <a:stretch>
            <a:fillRect/>
          </a:stretch>
        </p:blipFill>
        <p:spPr bwMode="auto">
          <a:xfrm>
            <a:off x="1691680" y="2060848"/>
            <a:ext cx="647173" cy="648072"/>
          </a:xfrm>
          <a:prstGeom prst="rect">
            <a:avLst/>
          </a:prstGeom>
          <a:noFill/>
        </p:spPr>
      </p:pic>
      <p:pic>
        <p:nvPicPr>
          <p:cNvPr id="6" name="Picture 20" descr="http://www.keskisavonjatehuolto.fi/@Bin/24237/rondflam%5b1%5d.gif"/>
          <p:cNvPicPr>
            <a:picLocks noChangeAspect="1" noChangeArrowheads="1"/>
          </p:cNvPicPr>
          <p:nvPr/>
        </p:nvPicPr>
        <p:blipFill>
          <a:blip r:embed="rId4" cstate="print"/>
          <a:srcRect/>
          <a:stretch>
            <a:fillRect/>
          </a:stretch>
        </p:blipFill>
        <p:spPr bwMode="auto">
          <a:xfrm>
            <a:off x="1763688" y="2924944"/>
            <a:ext cx="647373" cy="648272"/>
          </a:xfrm>
          <a:prstGeom prst="rect">
            <a:avLst/>
          </a:prstGeom>
          <a:noFill/>
        </p:spPr>
      </p:pic>
      <p:pic>
        <p:nvPicPr>
          <p:cNvPr id="7" name="Picture 16" descr="http://www.keskisavonjatehuolto.fi/@Bin/24261/silhouete%5b1%5d.gif"/>
          <p:cNvPicPr>
            <a:picLocks noChangeAspect="1" noChangeArrowheads="1"/>
          </p:cNvPicPr>
          <p:nvPr/>
        </p:nvPicPr>
        <p:blipFill>
          <a:blip r:embed="rId5" cstate="print"/>
          <a:srcRect/>
          <a:stretch>
            <a:fillRect/>
          </a:stretch>
        </p:blipFill>
        <p:spPr bwMode="auto">
          <a:xfrm>
            <a:off x="3347864" y="4005064"/>
            <a:ext cx="648072" cy="648072"/>
          </a:xfrm>
          <a:prstGeom prst="rect">
            <a:avLst/>
          </a:prstGeom>
          <a:noFill/>
        </p:spPr>
      </p:pic>
      <p:pic>
        <p:nvPicPr>
          <p:cNvPr id="8" name="Picture 18" descr="http://www.keskisavonjatehuolto.fi/@Bin/24287/skull%5b1%5d.gif"/>
          <p:cNvPicPr>
            <a:picLocks noChangeAspect="1" noChangeArrowheads="1"/>
          </p:cNvPicPr>
          <p:nvPr/>
        </p:nvPicPr>
        <p:blipFill>
          <a:blip r:embed="rId6" cstate="print"/>
          <a:srcRect/>
          <a:stretch>
            <a:fillRect/>
          </a:stretch>
        </p:blipFill>
        <p:spPr bwMode="auto">
          <a:xfrm>
            <a:off x="3347864" y="5877272"/>
            <a:ext cx="790989" cy="79208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Ongelmajätelajit</a:t>
            </a:r>
            <a:endParaRPr lang="fi-FI" dirty="0"/>
          </a:p>
        </p:txBody>
      </p:sp>
      <p:sp>
        <p:nvSpPr>
          <p:cNvPr id="3" name="Sisällön paikkamerkki 2"/>
          <p:cNvSpPr>
            <a:spLocks noGrp="1"/>
          </p:cNvSpPr>
          <p:nvPr>
            <p:ph idx="1"/>
          </p:nvPr>
        </p:nvSpPr>
        <p:spPr/>
        <p:txBody>
          <a:bodyPr>
            <a:normAutofit fontScale="62500" lnSpcReduction="20000"/>
          </a:bodyPr>
          <a:lstStyle/>
          <a:p>
            <a:pPr>
              <a:buFont typeface="Wingdings 2" pitchFamily="18" charset="2"/>
              <a:buChar char=""/>
            </a:pPr>
            <a:r>
              <a:rPr lang="fi-FI" dirty="0" smtClean="0"/>
              <a:t>Öljyt ja öljyiset jätteet kuten käytetty voiteluöljy ja hydrauliikkaöljy sekä erilaiset vesi- ja öljyseokset esimerkiksi öljynsuodattimet, kytkin- ja jarrunesteet, öljypakkaukset ja trasselit</a:t>
            </a:r>
          </a:p>
          <a:p>
            <a:pPr>
              <a:buFont typeface="Wingdings 2" pitchFamily="18" charset="2"/>
              <a:buChar char=""/>
            </a:pPr>
            <a:r>
              <a:rPr lang="fi-FI" dirty="0" smtClean="0"/>
              <a:t>romuakut ja akkunesteet (sisältävät raskasmetalleja ja akkuhappoa)</a:t>
            </a:r>
          </a:p>
          <a:p>
            <a:pPr>
              <a:buFont typeface="Wingdings 2" pitchFamily="18" charset="2"/>
              <a:buChar char=""/>
            </a:pPr>
            <a:r>
              <a:rPr lang="fi-FI" dirty="0" smtClean="0"/>
              <a:t>ladattavat pienoisakut ja raskasmetalliparistot</a:t>
            </a:r>
          </a:p>
          <a:p>
            <a:pPr>
              <a:buFont typeface="Wingdings 2" pitchFamily="18" charset="2"/>
              <a:buChar char=""/>
            </a:pPr>
            <a:r>
              <a:rPr lang="fi-FI" dirty="0" smtClean="0"/>
              <a:t>loisteputket ja lamput (myös pienloistelamput)</a:t>
            </a:r>
          </a:p>
          <a:p>
            <a:pPr>
              <a:buFont typeface="Wingdings 2" pitchFamily="18" charset="2"/>
              <a:buChar char=""/>
            </a:pPr>
            <a:r>
              <a:rPr lang="fi-FI" dirty="0" smtClean="0"/>
              <a:t>kovettumattomat maalit, lakat, liimat sekä näitä jätteitä sisältävät pakkaukset ja tarvikkeet, työvälineet ja massat</a:t>
            </a:r>
          </a:p>
          <a:p>
            <a:pPr>
              <a:buFont typeface="Wingdings 2" pitchFamily="18" charset="2"/>
              <a:buChar char=""/>
            </a:pPr>
            <a:r>
              <a:rPr lang="fi-FI" dirty="0" smtClean="0"/>
              <a:t>hartsit, ohenteet, liuottimet (kuten tärpätti, tinneri, asetoni), kyllästysaineet, puunsuoja-aineet</a:t>
            </a:r>
          </a:p>
          <a:p>
            <a:pPr>
              <a:buFont typeface="Wingdings 2" pitchFamily="18" charset="2"/>
              <a:buChar char=""/>
            </a:pPr>
            <a:r>
              <a:rPr lang="fi-FI" dirty="0" smtClean="0"/>
              <a:t>hapot ja emäkset esim. emäksiset pesuaineet, rikki-, suola-, etikka- ja muurahaishappo</a:t>
            </a:r>
          </a:p>
          <a:p>
            <a:pPr>
              <a:buFont typeface="Wingdings 2" pitchFamily="18" charset="2"/>
              <a:buChar char=""/>
            </a:pPr>
            <a:r>
              <a:rPr lang="fi-FI" dirty="0" smtClean="0"/>
              <a:t>torjunta- ja kasvinsuojeluaineet ja niiden pakkaukset</a:t>
            </a:r>
          </a:p>
          <a:p>
            <a:pPr>
              <a:buFont typeface="Wingdings 2" pitchFamily="18" charset="2"/>
              <a:buChar char=""/>
            </a:pPr>
            <a:r>
              <a:rPr lang="fi-FI" dirty="0" smtClean="0"/>
              <a:t>voimakkaat puhdistusaineet, desinfiointiaineet, maali- ja lakanpoistoaineet, valkaisuaineet, tahranpoistoaineet</a:t>
            </a:r>
          </a:p>
          <a:p>
            <a:pPr>
              <a:buFont typeface="Wingdings 2" pitchFamily="18" charset="2"/>
              <a:buChar char=""/>
            </a:pPr>
            <a:r>
              <a:rPr lang="fi-FI" dirty="0" smtClean="0"/>
              <a:t>lääkejätteet</a:t>
            </a:r>
          </a:p>
          <a:p>
            <a:pPr>
              <a:buFont typeface="Wingdings 2" pitchFamily="18" charset="2"/>
              <a:buChar char=""/>
            </a:pPr>
            <a:r>
              <a:rPr lang="fi-FI" dirty="0" smtClean="0"/>
              <a:t>erityisjätteet ja lietteet erikseen</a:t>
            </a:r>
          </a:p>
          <a:p>
            <a:endParaRPr lang="fi-FI" dirty="0"/>
          </a:p>
        </p:txBody>
      </p:sp>
      <p:pic>
        <p:nvPicPr>
          <p:cNvPr id="3074" name="Picture 2" descr="http://t3.gstatic.com/images?q=tbn:ANd9GcTRBNOYxAhtdgnZtK_254ac75N1iABYOfmGHMSejG4d7zGyoNU9"/>
          <p:cNvPicPr>
            <a:picLocks noChangeAspect="1" noChangeArrowheads="1"/>
          </p:cNvPicPr>
          <p:nvPr/>
        </p:nvPicPr>
        <p:blipFill>
          <a:blip r:embed="rId2" cstate="print"/>
          <a:srcRect/>
          <a:stretch>
            <a:fillRect/>
          </a:stretch>
        </p:blipFill>
        <p:spPr bwMode="auto">
          <a:xfrm>
            <a:off x="7020272" y="5445224"/>
            <a:ext cx="1905000" cy="118110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normAutofit fontScale="55000" lnSpcReduction="20000"/>
          </a:bodyPr>
          <a:lstStyle/>
          <a:p>
            <a:pPr>
              <a:buFont typeface="Wingdings 2" pitchFamily="18" charset="2"/>
              <a:buChar char=""/>
            </a:pPr>
            <a:r>
              <a:rPr lang="fi-FI" dirty="0" smtClean="0"/>
              <a:t> Ongelmajätteet säilytetään asianmukaisesti erillään muista jätteistä.</a:t>
            </a:r>
          </a:p>
          <a:p>
            <a:pPr>
              <a:buFont typeface="Wingdings 2" pitchFamily="18" charset="2"/>
              <a:buChar char=""/>
            </a:pPr>
            <a:r>
              <a:rPr lang="fi-FI" dirty="0" smtClean="0"/>
              <a:t>Varastoinnin aikana tulee huomioida, että ongelmajätevarasto tai -tila on asianmukainen eli varasto on lukittu, varustettu katoksella ja että siellä ei ole viemäriä. Varastossa aineet, jotka eivät saa joutua kosketuksiin toistensa kanssa, tulee sijoittaa oikein vaaratilanteiden välttämiseksi.</a:t>
            </a:r>
          </a:p>
          <a:p>
            <a:pPr>
              <a:buFont typeface="Wingdings 2" pitchFamily="18" charset="2"/>
              <a:buChar char=""/>
            </a:pPr>
            <a:r>
              <a:rPr lang="fi-FI" dirty="0" smtClean="0"/>
              <a:t> Ongelmajäteastioissa tulee olla jätteen nimi, haltijan nimi, tieto jätteen sisältämistä vaarallisista aineista ja vaadittavat varoitusmerkinnät. Keräysastioina on hyvä käyttää sellaisia astioita, jotka soveltuvat myös kuljetukseen.</a:t>
            </a:r>
          </a:p>
          <a:p>
            <a:pPr>
              <a:buFont typeface="Wingdings 2" pitchFamily="18" charset="2"/>
              <a:buChar char=""/>
            </a:pPr>
            <a:r>
              <a:rPr lang="fi-FI" dirty="0" smtClean="0"/>
              <a:t>Jos yrityksen toiminnassa syntyy ongelmajätteitä, yrityksen tulee pitää kirjaa olemassa olevista ja eteenpäin luovutetuista ongelmajätteistä. Kirjanpidosta tulee selvitä ongelmajätteen laji, laatu, määrä ja jätteen alkuperä. Haitallisia ja vaarallisia aineita sisältävät tuotteet tulee merkitä varoitusmerkein .</a:t>
            </a:r>
          </a:p>
          <a:p>
            <a:pPr>
              <a:buFont typeface="Wingdings 2" pitchFamily="18" charset="2"/>
              <a:buChar char=""/>
            </a:pPr>
            <a:r>
              <a:rPr lang="fi-FI" dirty="0" smtClean="0"/>
              <a:t> Ongelmajätteitä ei tule säilyttää liian kauaa ja suositeltavaa on, että jätteet toimitetaan käsiteltäväksi riittävän usein. Näin minimoidaan ongelmajätteistä mahdollisesti aiheutuvat riskit.</a:t>
            </a:r>
          </a:p>
          <a:p>
            <a:pPr>
              <a:buFont typeface="Wingdings 2" pitchFamily="18" charset="2"/>
              <a:buChar char=""/>
            </a:pPr>
            <a:r>
              <a:rPr lang="fi-FI" dirty="0" smtClean="0"/>
              <a:t>Jätettä kuljettavalla yrityksellä tulee olla asianmukaiset luvat ja jätteen luovuttajan tulee varmistaa, että luvat ovat kunnossa. Jos jätteen kuljettajalla ei ole asianmukaisia lupia ongelmajätteen kuljetukseen, vastuu jätteestä on sen haltijalla.</a:t>
            </a:r>
            <a:endParaRPr lang="fi-FI" dirty="0"/>
          </a:p>
        </p:txBody>
      </p:sp>
      <p:sp>
        <p:nvSpPr>
          <p:cNvPr id="2" name="Otsikko 1"/>
          <p:cNvSpPr>
            <a:spLocks noGrp="1"/>
          </p:cNvSpPr>
          <p:nvPr>
            <p:ph type="title"/>
          </p:nvPr>
        </p:nvSpPr>
        <p:spPr/>
        <p:txBody>
          <a:bodyPr/>
          <a:lstStyle/>
          <a:p>
            <a:r>
              <a:rPr lang="fi-FI" dirty="0" smtClean="0"/>
              <a:t>Ongelmajätteen käsittely</a:t>
            </a:r>
            <a:endParaRPr lang="fi-FI"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Ongelmajätteen käsittelylaitokset</a:t>
            </a:r>
            <a:endParaRPr lang="fi-FI" dirty="0"/>
          </a:p>
        </p:txBody>
      </p:sp>
      <p:sp>
        <p:nvSpPr>
          <p:cNvPr id="3" name="Sisällön paikkamerkki 2"/>
          <p:cNvSpPr>
            <a:spLocks noGrp="1"/>
          </p:cNvSpPr>
          <p:nvPr>
            <p:ph idx="1"/>
          </p:nvPr>
        </p:nvSpPr>
        <p:spPr/>
        <p:txBody>
          <a:bodyPr>
            <a:normAutofit/>
          </a:bodyPr>
          <a:lstStyle/>
          <a:p>
            <a:pPr>
              <a:buFont typeface="Wingdings 2" pitchFamily="18" charset="2"/>
              <a:buChar char=""/>
            </a:pPr>
            <a:r>
              <a:rPr lang="fi-FI" sz="2000" dirty="0" smtClean="0"/>
              <a:t>Suomessa on useita ongelmajätteiden käsittelyyn ja hyödyntämiseen erikoistuneita yrityksiä. Merkittävin on valtion, kuntien ja teollisuuden yhdessä omistama valtakunnallinen ongelmajätelaitos </a:t>
            </a:r>
            <a:r>
              <a:rPr lang="fi-FI" sz="2000" dirty="0" err="1" smtClean="0"/>
              <a:t>Ekokem</a:t>
            </a:r>
            <a:r>
              <a:rPr lang="fi-FI" sz="2000" dirty="0" smtClean="0"/>
              <a:t> Oy Ab Riihimäellä.</a:t>
            </a:r>
          </a:p>
          <a:p>
            <a:pPr>
              <a:buFont typeface="Wingdings 2" pitchFamily="18" charset="2"/>
              <a:buChar char=""/>
            </a:pPr>
            <a:r>
              <a:rPr lang="fi-FI" sz="2000" dirty="0" smtClean="0"/>
              <a:t>Muut Suomessa sijaitsevat ongelmajätteiden vastaanottolaitokset ovat yleensä erikoistuneet vain joidenkin tiettyjen ongelmajätteiden käsittelyyn. </a:t>
            </a:r>
            <a:endParaRPr lang="fi-FI" sz="2000" dirty="0"/>
          </a:p>
        </p:txBody>
      </p:sp>
      <p:sp>
        <p:nvSpPr>
          <p:cNvPr id="1026" name="AutoShape 2"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28" name="AutoShape 4"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30" name="AutoShape 6"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32" name="AutoShape 8"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34" name="AutoShape 10"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36" name="AutoShape 12"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38" name="AutoShape 14"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sp>
        <p:nvSpPr>
          <p:cNvPr id="1040" name="AutoShape 16"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pic>
        <p:nvPicPr>
          <p:cNvPr id="1042" name="Picture 18" descr="http://t0.gstatic.com/images?q=tbn:ANd9GcTtkB9m7gHOChlAxsJoOKCrb7IrS0OZjP3Ju6eTrJjIlFSKbJhISQ"/>
          <p:cNvPicPr>
            <a:picLocks noChangeAspect="1" noChangeArrowheads="1"/>
          </p:cNvPicPr>
          <p:nvPr/>
        </p:nvPicPr>
        <p:blipFill>
          <a:blip r:embed="rId2" cstate="print"/>
          <a:srcRect/>
          <a:stretch>
            <a:fillRect/>
          </a:stretch>
        </p:blipFill>
        <p:spPr bwMode="auto">
          <a:xfrm>
            <a:off x="683568" y="4149080"/>
            <a:ext cx="4088159" cy="1530268"/>
          </a:xfrm>
          <a:prstGeom prst="rect">
            <a:avLst/>
          </a:prstGeom>
          <a:noFill/>
        </p:spPr>
      </p:pic>
      <p:sp>
        <p:nvSpPr>
          <p:cNvPr id="1044" name="AutoShape 20" descr="data:image/jpeg;base64,/9j/4AAQSkZJRgABAQAAAQABAAD/2wCEAAkGBhQSEBQUEhQWFBUUFRUUFBQXFRQUFBcVFRYVFBQUFRQXHSYeFxwkGRQVHy8gIycpLCwsFR4xNTAqNSYrLCkBCQoKDgwOGg8PGikkHCUpKSwsLCwsKSwpLCwsKSwsLCwsLCwsKSksLCksLCwpKSkpLCkpLCkpLCksLCkpLCwpKf/AABEIALcBEwMBIgACEQEDEQH/xAAbAAABBQEBAAAAAAAAAAAAAAAFAAIDBAYBB//EAEoQAAEDAQUDCAUHCQcFAQAAAAEAAhEDBAUSITEGQVETImFxgZGhsRQyUsHRIyQzQnKSsgcVU2JzwtLh8EOCk6Kjs/EWNGN0w4P/xAAZAQADAQEBAAAAAAAAAAAAAAAAAQIDBAX/xAAnEQACAgIBAgcBAAMAAAAAAAAAAQIRAxIhEzEEFDJBUWFxIkKB8P/aAAwDAQACEQMRAD8AHLkp0JQvePJGykuwuwgBq4n4UsKYhiUJ+FKEARpQn4UsKAGQlCfhSwpgRwlCkwpYUgI4ShSYUsKYEcJQpISwoAjhFNm2/L//AJWj/YqofCK7Lt+ctHFlYd9Gooyel/hUPUgNCUJ4CWFWSMShPwpYUANhJOhKEANSToShMBqUJ0JQgBqSdCUIAauwnQlCAOQknQkgB8JQn4V3CoAjwruFPDVestzvqCWx25JNpdxpN9gdhSwo9R2cP1j3Kc7PM6eqVn1oIvpSM1hShFa90QcpjpCqV7E5uoy4q1NMhxaKmFKFJhSwqySPClhUmFLCgCPClhUgYil7XUaFKgHes8PeYJMA4A0cJyOnHoSckml8jStNgeEsKfhSwqhEcJYVJhSwoAjhFtlh87Z1Vf8AaqIaWotsq353S6cY76bwoyeh/jKh6l+gQDJdhPwpYVZJHhShSYUsKAI4SwqTClhQBHCUKTClhTAjhKE/ClhQAyEoT8KWFAxkLsJ0LsIAbCSfCSBWSYUnEAEnIDUnQIhZrIMeeYHiqV+Wukw0zIjEZaCMyGnD/mjuXO8iTo1WNsZY7azGATE5c4OYDOWTnADetnZLPg1/4WFse2LmgzZQ6kZDnc7NumZcC09q0Oy1+srUntbLQx8U2ucC4MIBDZnMNOIA8A1cmTJv27HTCCiaMuCYWyqrq3SqtqvLDx6wCRnMS4CBpvWSiy7L1WzqnaLACCCckLZejwZJlNtN4OfvgcAumOGaZg8sWVLTQwuIChwqbCuYV2I5mRYUsKlwqShZnPMNYXwJIEDL7RyGo1SnJRjbBK3RE2mYlpzxBp1luJpLc+JwnqGesLR7c0sJszfZoAcNDGnYuXdc+T3VMNPlHNJGLlC3CCJBbDRk4k58OKdtxWa+pRLCHN5KAQQdHvGo6l5+GcsmbZm7jrB/6MtCUKTClhXpnMRhquXnYOSLGn1jTDnDLJxc/LLqCq2WtNYMbHNzeeAEc3rJc2eiemDm14+dHoY33n3rmWVSyar2Ndai2/oAYUW2WHzyj1u/A5DYRXZYfPKP2j4tcFtk9D/GTD1IDYUsKJWK7sTXuOQY13CcWBzmjPqlUS1NST7CcWu5HhSwqTClhVEkeFLCpMK61k6IGRYVyFfbdVQ/VPgmPu941aVO0fkrV/BTwpYVaZYnHQe5I2JwMEJ7L5DVlXCuYUUZdrYzdB6km3MTv8FPUiVpIGBq6AiYuN3EKWhcWfOd2QUnlh8h05fAJXUdOz7fbjohJT1ofI+nIFWmpzcuLer1hkRwQS+7UeSogwImIM/VaOiO7vRG9TFF5HD3hYrePtDyKyyJLg1x88mgujankqLqTqOJpDhiBIIxADQiDp4qe6LXip1iGhrXPEMyEZaDLPUILTORVWs4g5LOGNY7r9LfPBtKtrDQSHQRnAMg9ECQOyFx14OwnLKcxlnAJmTnvWUs1+VRzS4ua7Ig5mNMjrMBaRpBY7DmDMdoKtzUuF9EaOPcIwuYVLgSwrpOYiwpYVLhSwpiIsKr2611GNIpOwEiZEYi4aCToMz3q7hXCxZ5I7xouEtXYzlXua3lXue4NALnGTIGfVmrt4jmWcf+Hzq1Sq2FXbzblQ/YM8XVD70+E0kF3bBmFV7wrYKT3DUNdHXBjxV7AkG9AMGYOhI3Kpcp0KNWjObH0A94a44RVeGvquza2M+jPE5v3p3LZbUvxWlxEQW0yIzGbGnLozQaz3cabnTh9ZzhEQC4y/TLcNOARW92fKDop0R/o01yYMestn7o3yyTtL/u4NwqbZa3h14WdlMg/Kc4xIMDMNPbqOHaaV70Xmi4M1MA554c5jujtRrYPZwU6tCo/Ex8sIa7DJJ9YgYg5szvboB2V4jJxqhYYf5EGy4ixVvt1P8AYdn3lK77sNR2eQRCwNY2hVpsBmHvdJxZluA5wOjdvXLHacIAiFGNyhD7Hqm1Zao3BTbqJ6zkqt4XS36gg9H80QpWkvIAVpll4rPqyTts10i1SRnaFyunNpI7IRahd+EZNAKvl8BSUm9KU80pdxxxpFFtI71ILLKsuYF3EAstjSimbt4LpuxXBXCe2uEbMKQJqXQDr4aqC0XU7LC7LgRn3jVaAvCjwBUskkJwTBNBjmjPNOLyUUdSEQofRgEtrDUo8g5JXuR6V1PYKPP76HyD+zzWH3jrHvW62gys7uzzWF3jrXZk9Rhi7F1uiq1laHq/1wVWsiXYpdyFo5wW05PE18giSSROYMkZwsYw84b816ELSQ95NF+Zc3BAc4TV9bLKAZb1rl2pmjVlvAlhW2kdHUuBjM+Y37oW3mfow8v9mKwpYFqrRcNN7pBwdAAhSMuqk10RiB3q/MxonoSMjgXMC17rkowcj1zmqFa4mEjk3HpxJrxEGJ4JIABiu3o3Ol0UKXlPvWgo3CxgBEk9KtWqwsJbiaDDWD/KFD8RGy1gdGHwLopraOuSiR6oHV702rc1I7k/MxF5dmXs9ANzMFEb0py8jCIAZ4MYitW5acSBCjvW7Oe52KBll1ABZPIpSuzVY6VGYNENMnThn5ggjrlWNm2RaqH229J71JaLC7M7uvNTbP2U+kUnbhUb5rduOrfvRgk9kvsgsWtb9m78bR70qTxOuSussjRy8TOA+NViqehA9Chyiy0pIvWe2tA3Kc3m3oQxt2jiVOLpbGpXPJRNk2WDbGpemqg+wkJNpRqlSHZedX6VGX9KiFWNxXBXO4JUOySTxXDXhJrXHcoqtncnQiT09P8AzoqTaI3rpotQ0Flv86KRltnVD8LRvXDWhFILCwtgSQn0tJLUdgva+6307IXOEDE0a8ZXnJ1HX7l6r+UC2h1hLZnns8JXlR1Hat1Jy5ZCio8IuA81VqqsD1VWqLZ9iV3GUPpG9YXpVS0HlHaYTiM7y70ilOfCXOA6p4LzKj9IPtD3Ldegc8ODnAnG7KIyrNAHvXJrszWUtUbF1sXW20qgGp0la9Ew6yClO8uKkFsJ0CENdG5SU7Y7cFm8TRosiYWFd/AqRtsjgs/Wv+HFhcMTdRw6+C6KzyJ3KNLK3o0DrxK7bLbz8s+az8DSs8ysd6v3nViqRwDB/ptQ4UxqVl0W8rjreeCGCv0qQVekJahZe9KMKxeVTnuA9oz3oWKykt1pArPnLnukbpkyiuQvgtuu8OEg5+BTLrpxXpj9dvmqzbyG4qe7rSDXp5f2jfMJ80LixCkJrdX/ANWKvyzRuXC4xaOwf6oQ0rdYmzJ5UgmLW3gpmvETKDSpMQ/opPDQ1lTL7qjZXW2sD6vgh4cFKK53O8FDgWpFs25pyKmp2pkZQhxq9IK5yw3gJaNhsXvSgN6rVSXHJQ8oN0KQViE1FoLTKtSg4KBxIV/FO9OZZx/P/hU38i/Ac2pO5PDCdGk9iu1bMGjyhdpWzCl+AVxY3+ykrXpxSU8j4Mxte53oxkZYm+9YAnMdvuXoG2R+bR+u33rEMu15gy1oOYJe3QxBwgl3gtE1FcguToPNUFRXxZGjV5Mey33ujyTiKY0pz0vc53g3CPNOWWIKDAtJ0VG/aC9G5FwwukNEOzdDR9NJGfVOqy7LUWzghn2GtYe1zRJ7So3VJMkyY1Jz04lc6yU7LlGzbWraOizRwfr6s5dRiD3hUq217fqUyelzgPAT5rK4l3F71TzSZCxRQZq7VVjpgb1Nn8UqpUvSq8jFUecxliIGvsjJUU+l6zc9481m5N9zRJLsErA7nO6mrW2W1MLWw9pyH1hwCx9g9Z3U3yVd92U8RyjOfWIM9c+CqE9CZw2PQC3JWr5pg13zxA7mgLzM2Fzfo6jwYMDlMshMTunTtV6tetqqvNXlywvzLQJYDpABOQyW3Xt9jLo0uGa42MdPel6J0lZNt82xv16b+tkeSmbtVah61Gm77Lo81XWh8E9Kfya2zUOc3X1h5hWLdnVqfbf+IrJ2Xbch7OUommMbMVQuBY1uNuJx7JU1r27pY6nMf6ziDBwnnnMEbsMFG+NsNMiQcNNXrqf84paSHt7phYix7ZgvONzIOgmMMMy1G9w4b1Dsfb6v5xsxJxA1WtPOBEPcJJgqZ5oVwhxxSvk9Cp0Mb6zREmo2mOgmpMHhoqFahhc5u9pwnrH/ACqlzWkmtbZkfPGxMjIueMvuILtPfb6FqEaFxfG483BB46ykvEa8+w3hvgN167WxJEk4QOkgkDuCc4wOdkQJIOo1me49y85bej6lSXOzfUa8jdMwIG5W9pL1qi12iHGDVqUjpGEPcADx070vN/QeX+zcNrtOGCOcMTRvIyzjtHeordb2UhLiBplOcFwbPivNaNtqB7MJPM9WJyOR07B3Ivehr2qpjZRqmWNAa1j4kZkSBx3ofinXYa8Pz3NrRtTX0xUbm0gkccv+FXq3sxtNrzMO5PICT8pp7+5Bblu23tpOomjU5Nwdk4BvOI3F3Uo3fk+tlSMTQMgOdVbAA3AAnII81x2Dy5evK/sJrDC4CnIiBziGPcYjd8m7Xjohlj28a5zjUcQGAQee8iSGgZiQNMgiNm/JpWzxOoyd55RzhkRlAHGewK8z8ncDDUtIgiMJZIjgA98ZZbli8rbNljSIrFtDSrA8lUa6NdRHXICJ2S0FwjECTuHwkqOh+TqiB9M8jg0U2jsyKsVNiLNTpuI5UkNJ9cjMCfqgKlmfuJ4l7Dn2dx3E+qfGJTw9jPXgcS4x5pXdcVJxdia5wBgBz3uGjSBm7MCfFX3XNZ6bS/kaQDQXEljJyEnMhN5+KoSxc3YLrX9ZQ4gvZPQ4R4JLR0bM0tBa1sEAiWhpzzzEZLiy6jNNEYzbuzOFieXUyCxzHCox+JvrBpxNcJGTvJY2vVltI5/QWfXX6GmvT9sqeK77SP8AxOP3Yd+6vOLZddQUqNTDLXUqDABmQW0aYE8JiQsceWU1ci5QUeEUHP8AP4rgd5qBtoxFoAPOOWX6xZ5q/YrAatKoQS2o2qKbRlEkTnI7FpZBAd/X8VPZbK95hjHOMTDWlxjqCztSrVxQXHWCNN8K1QDwZDiDxBIRY6C9duDJ4wHg7mnuKrm3M9odmaN0budaLNSZVe5xeKhaXEugiMGu6R4rBtssPAOWvmE7Cg+be3rU1hr46rGDLE4CTOUnVUaVFo3jv6JRK5Q30ijGvKNjI8QpthQYNPDWqtEZYQIEDTgjO0NPlH1Q3nHDRiM/rVCYjqQWtamivVxECS38IlVnW9mI5iO0+EKyR1a63AZsd20zHkprrukucCSQ1tSi0tEjEKrngzwyaqwvVjdCewEJx2hIjnVDBBAxGJGYMEoBIK7WXe2g9gpFwBaSQTi3xvlATaXcfAKzadp3uIxAuygYsDspne0qs6+JH0VI9bG/ugIALWPZ+rWp1J5MOaAC1wJ5r2NqtIIJAdpxQ5tVxb6uo3H+SsWfayuC/CKYxhs8wnJjQwAc7LmgJtBo5ME582eHxQMZRpmo5rBTJLiGjIESQSASdJwmOpGLgurkrxsoqUsDjWY5vNG52sjqSsN5NptADXRy1OqSXAnmNc2BzR7Xgi9ivBle8LK4YhhfTEENzOInUOy1CQGUvghtqtLcRax9ao54Et5zKtTAcZ4B50yzKp1LGHf2j+iXB34gVor2stP0utjcC0Va8tLHZk8oGjIQecW9y7etWnVo0GhzCWNh0mIIawb+ooAzDLvLc2ub0TSYfJGKO0FoaS407JUJJJLrO0OJJkkubvJUAuprjBc0DDUJLalOZFN5YPWnN4aMuKJX1djQ2iabYmmC8tJ15uZzgb0AWaH5Q67NbLRP2HlngQVep/lPH9pZqo+y5j/OFlrNdjntLw/mCDILXYvlWMLQRMZOJnoUW1z22OuymMTg9uKThkc4t4DglQ7Nsz8o9lMYuWZn9akeB3tlXaO29ifpaGDodiZ+IBYG7LuqVn4RhAxVGYjPrUwHEQDpBGaG2quGvcwiS1xZoTJHDJFDs9ds96UX+pVpu6qjD71yo8OLw2DBa0xxAdVj8JXk1rurBSFWpTa1pcWZloIcC4EETl6pUNnoT9HjM6BrnkZCToeCVBZ7TSqZHQCZ7CA73qK21wKb5c0c128cD0rx6vRk5uI1yIHE8Qo/QQRqwyOkZHqcgLPV7BeFPE8GoycR+s3cGSJOsKa02inUws5VkFwJaHsJdGYaBPtAE9Ub15F+atchn+serePeprvBs9anWLcXJvxQMImAcpkx3IA9nD0k2i/E1p4gHvEpJDPKKf5SqtsFag6lTY00K5JBe53NYSNcteha2xvHogbGb6VJokwBFOmZylYLZm4KYquzdzqVVpzEw5oBjLXNb2jh5JgYZaGtaJ1hrGN/dUxUV/KCV92AqWzECiMYmi5xnD62KqasdGsKybAKZyM464ecozM5BFPj8VXtQ57P2g8nLWiDKbUXGRV5Rg5ryMXQ+QJ7cu2UK9Ad4cSeK9GtLch1jzCo1FJRWuinDLKOFOp4LP33s4eXa5gMPZiyBMOGEOyHGZ7StVYvWpfZq/iV4ODcLjoKZJyJ9ncMylJ0gRhm7Pv9l+Y9kjdG9X7n2fqcvShrpDwc8IGWvgEStu0euCm4frPa8DsaBJ7SEMN4PdDi+IMgk4QCODR7yUIChe1Mms+ATnuBI0G9U30zrBjjBhHDWDyJc0/3h36ptrZLePjxVCATjmnF3u8lLVpjPMd4UT2oATndG7oXA7LRccUg4Rr/AFkgCaicz1H3IpzuSGGJgaoTROvUfcjNH6NvUExFTl6w+qD1Yf5Insvbanp1lBZANekCctC9vSoMQ4jvCu7On57Zv/Yo/jagCDaO2ltttPMcflqo3xlUdmAhn5xG9rh2H+FHdpR88tH7ar+MoZCAKPprOJHZ/NTMvClvd5A+anhcNMcB3IAnbb6AohlMlpBBiXYNSTlMb+Ca683H+1J63E+fWoDZ2+y3uCabEz2R3ICi9Rvao0gteMiSMmRLgGknLMkAa8FWc8Y8XJ0y6cRdhzLuPNIUBsLOHifimGwN6fvO+KQy/bbwNalydWmC3G6pljacTsROh/WK7dltFNgZTpwGvNQy8ky5hp8NBMoY6ygaOeP7yVMEavf1yPEQmASpWimXtc5pI5TG5vNIcA/EW5xqnVeSeKYcSA1rGnmA5NPOggzpKptsxcObVJ6w0+EBR1LPVH1gRxweeaNWKzU3bXsjaTWuDBGLVhmMTi3nRwjem3hZrNVGGkGzqS1zgQYyGfNzzGYKyoc/i37pHvU1ltFSmSW4JMe1umPNKwPWrMzmMhzowtjXSB0Lq8gLanF3ZVdHZkklRVmhuyzDENTOWZMas+KLWYRTbHtO8yqV20iHNniPF1MDyKuWc/Js7fckgY/4qGsOez9oPJymHvUVT12fb9zlbJRNbTk37Q9yH1Hoja2+r1qjVohQUcu/16X2Kn4kSZ6zf2fvaht3jn0/2dT8SJ7x9j3hKXYERVnlBtoc7M/LPj2t3onVKF3yDyLuEt8x/JNAebXpShrDA1nToK2/5ObK3kDVjnGqW5ZDCAwxA6SsledIlrB0gd7f5re7F02tsuFpmHmeuGqhBm2WZtTk2OEtfVYHDiCc1y+9kGM5M03loLTIPOkhxEzlujuUw9ej+3p+ZRu/tKXUfxFP3J9jEM2fc19Mh+L5RgwxEy4DeY3oq6yNBILWyDByCbeABaAQCC9kjjz2qVv9eCABl+UWihUhoGmgA+sFHsoyalOc+actfqlTbQH5u/8Au/iCh2T+lp/ZP4SgZuKWztKoXirTgtaY1aRI1ga7iJQiy3LRpWmzua4l3L0hBw73dA6FobkYA2oAI5p8iShBA9Is5z/7ilu4OQIqXns5Tq22piOT6zsQDWzm/OHKpcty0TQbiptcecJOsBxAz6lpq1L525w/TQRw50g9sFBrkPyLet34nIAb/wBPWf8ARDvcPeq9t2ZpFrRTbhcXROJ5ywuJGvQjLf68Vypqz7R/A9MDPu2M/WH3nKS3bChlmNXlTIbiwgSPXa2JJ4HgtO74KW/P+wf+z/8Ao1DFFmQqbIsM4HubhZUeZh0hjZgZCJ4oBUu6B6x8PgvQLM+XkEyORrAAnISGiB2nxQd9iYWyAIz47ljOerNYxszti2cc6o0PfhD6RqNgAmA/BnoM9UNq2Ete9jnCWvLRkBIEYTE75W1pD5Sz/wDqfvrM3xS+ebs3s4z6wHVuV+xJmm2wicUggkc1oOhI3uGeS0NzXbaLTQfWpepTBkvhpOEFxjMzk1DLBZGPqVGvE5uIzI+sZ06wvQtjqIbdloA0HLgdgqJRny0NrizOP2YruAcC1/NDjAhwBwjhn6yqWi5K7ASabsgSciBDRJzIjQLfXK7IafQt3AfWZrxUt9N+Qqfs6n4HKmJGJbsxVIBlmYB9Y78/ZSWqonmt+y3yC4nSFYHFEgzibkZ9QdWsrlKzsaPWMkkkglok/qg5JoI4f12rs9Cw/o1/kkDR+kI7Z81xoGJrjVkAyRh37swBxTTV6lxted3w80XP5Coli0WtmWYMGclHiDsxPcVGavV3/wA1w1hxb/XanchcHLua7lAC0jCx4nKDLsukdqv1XwR9j3hVG1eBPYE/lXHiesfFO7FQx4KHXufko4uA8QfcrtpsT3jmnAejkmnvIQgXXaBXpOqA1GUnteWYWHEAQS0uDozjgmmKihfezvJ2ahWc6TUbRIAGQDqBdnO/mofd941KbYY8tEkwNJyz8AtleV1trmn8m5oZTbTwuI+o3C3DgcYAk96oVtjmgnNzRAgNOIb5OY6kJ8jBTr+ryPlDzXBwMNkEaGYT6m0NoMTVcYECTMDX3lWKmzHCoe1g+IUbtm37qjT1tI8irJIvz/Wyl2IAgwdJBlWm7V1N7Gf5h71Vds/V40z2uHuUbrkrD6jT1PHvhAFq23+atNzCwCYMhxOjgdIVq5rbyJY+MUNiJjURqg3oNUTNJ+m6HbxwKJ2ey1CxsU36D6seZCANJR24ewODKbRiEHES46RlEcVy7do6lW02drgwD0ilmGifWA7NUBbYqv6J/wDk/iVy5LM9lrsxcwtHpFHMlm97eDiUAHL+2oqU7XWaGs5lVwGRnJ0iY6ghFi2jNNgZgmJzxRqSeHSptqLvqutloIZINV5BxMG/pKGfmqt+jH32fFABP/q8j+zH3j8FHW2tcYim0EGcyTuLdIHFD/zLW9lv3x7gu/mKtwZ98/woEXTtlV9lncVy17c1qlI0nNZhIiQDMSHazxCou2fqn9H9538KrWjZ2qATipCMySXwANfqoHSCztqHkSGNEgt1JyJaeiPVCiq7RVAILWQeg9XFVKF1hwZzwQQMwJ1gmCCJCuDZ55bHKDuLv3lm7b5Q+URDaWpja7CzmM5No5wAbM8c1qbtsTbRd5tBY3G2u8kwCQ3mNgE55GD3rOt2Wd7Z/wAM/wAS9D2WoUaNjFFz8RdjL+a7V+RGQyyjiqbBHiVoqllZ5bridn1ko1de19ZlB9JoYGukO5uZxAydciZKPW3YkOqPLQ+C50ZN0kxm4cFGzYccXjtpj91PgAdT2trNADQ1sNDZgkkCCNT+qFyrtZXe0tc4EOBactzhB38Cio2NYNXEddRvuant2So73D/F+CABLdqqoAGFmQA0duy9pdRj/pez+23/ABX/ABSRYUQNpne6eyPilyIGcnw9wSSUjIq1WmPWP4yqj76szcpH3HfBJJUkKxwvagRO77KTdoKAyBj+6Ukk9UFhGhaGvbibmDviPNSBySSih2OPX5ruLp8EkkqCzvK9PgF11bo8kkkUOxpqdHimucN4CSSdCGEt9kd7vioy0ez/AJviEkkwI3M6PEH3KaljiGtGXSkkplJpAkW2PIjHT7njyhSufTlpAe1zHte080w5hxNMEwdNEklMZNqxtJFqpaGuJc5r3uJkuJY2SehuQ7lCbSz9H3vPwSSTi2waOi1N3U297inC3N/Rs7j8VxJUIY68RuDR/c/mm/nE8R9wfBJJOgIXka4G5b+TpfwqNlrwzhGGfZhnbzUklK5GyVt5ni/7xXfzm7p7ST70kk6Ec9Mdwb3LnpDuAXUlL4GRG0E7vJc5eUklQjuM/wBAfFJJJO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FI"/>
          </a:p>
        </p:txBody>
      </p:sp>
      <p:pic>
        <p:nvPicPr>
          <p:cNvPr id="1046" name="Picture 22" descr="http://t1.gstatic.com/images?q=tbn:ANd9GcTsZ7skX0FEEIOiac03HeOKCSX4WWFS5BQg2dDusL6fzDekeEUb"/>
          <p:cNvPicPr>
            <a:picLocks noChangeAspect="1" noChangeArrowheads="1"/>
          </p:cNvPicPr>
          <p:nvPr/>
        </p:nvPicPr>
        <p:blipFill>
          <a:blip r:embed="rId3" cstate="print"/>
          <a:srcRect/>
          <a:stretch>
            <a:fillRect/>
          </a:stretch>
        </p:blipFill>
        <p:spPr bwMode="auto">
          <a:xfrm>
            <a:off x="5940152" y="4797152"/>
            <a:ext cx="2619375" cy="1743076"/>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uli">
  <a:themeElements>
    <a:clrScheme name="Moduuli">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uli">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ul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84</TotalTime>
  <Words>321</Words>
  <Application>Microsoft Office PowerPoint</Application>
  <PresentationFormat>Näytössä katseltava diaesitys (4:3)</PresentationFormat>
  <Paragraphs>55</Paragraphs>
  <Slides>7</Slides>
  <Notes>0</Notes>
  <HiddenSlides>0</HiddenSlides>
  <MMClips>0</MMClips>
  <ScaleCrop>false</ScaleCrop>
  <HeadingPairs>
    <vt:vector size="4" baseType="variant">
      <vt:variant>
        <vt:lpstr>Teema</vt:lpstr>
      </vt:variant>
      <vt:variant>
        <vt:i4>1</vt:i4>
      </vt:variant>
      <vt:variant>
        <vt:lpstr>Dian otsikot</vt:lpstr>
      </vt:variant>
      <vt:variant>
        <vt:i4>7</vt:i4>
      </vt:variant>
    </vt:vector>
  </HeadingPairs>
  <TitlesOfParts>
    <vt:vector size="8" baseType="lpstr">
      <vt:lpstr>Moduuli</vt:lpstr>
      <vt:lpstr>Ongelmajätteet ja niiden käsittely</vt:lpstr>
      <vt:lpstr>Mikä ongelmajäte on</vt:lpstr>
      <vt:lpstr>Uudet ongelmajätemerkit </vt:lpstr>
      <vt:lpstr>Uudet ongelmajätemerkit </vt:lpstr>
      <vt:lpstr>Ongelmajätelajit</vt:lpstr>
      <vt:lpstr>Ongelmajätteen käsittely</vt:lpstr>
      <vt:lpstr>Ongelmajätteen käsittelylaitokset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Ongelmajätteet ja niiden käsittely</dc:title>
  <dc:creator>oppilas</dc:creator>
  <cp:lastModifiedBy>oppilas</cp:lastModifiedBy>
  <cp:revision>8</cp:revision>
  <dcterms:created xsi:type="dcterms:W3CDTF">2012-03-28T08:23:46Z</dcterms:created>
  <dcterms:modified xsi:type="dcterms:W3CDTF">2012-03-28T09:54:48Z</dcterms:modified>
</cp:coreProperties>
</file>