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fi-FI" smtClean="0"/>
              <a:t>Muokkaa perustyyl. napsautt.</a:t>
            </a:r>
            <a:endParaRPr lang="fi-FI"/>
          </a:p>
        </p:txBody>
      </p:sp>
      <p:sp>
        <p:nvSpPr>
          <p:cNvPr id="3" name="Alaotsikk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a:p>
        </p:txBody>
      </p:sp>
      <p:sp>
        <p:nvSpPr>
          <p:cNvPr id="4" name="Päivämäärän paikkamerkki 3"/>
          <p:cNvSpPr>
            <a:spLocks noGrp="1"/>
          </p:cNvSpPr>
          <p:nvPr>
            <p:ph type="dt" sz="half" idx="10"/>
          </p:nvPr>
        </p:nvSpPr>
        <p:spPr/>
        <p:txBody>
          <a:bodyPr/>
          <a:lstStyle/>
          <a:p>
            <a:fld id="{59CC9630-FCEF-4202-BE5F-6A37D0DB8F69}"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FFADB0C0-4B1D-4F32-80E7-A5DC82A01308}" type="slidenum">
              <a:rPr lang="fi-FI" smtClean="0"/>
              <a:t>‹#›</a:t>
            </a:fld>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59CC9630-FCEF-4202-BE5F-6A37D0DB8F69}"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FFADB0C0-4B1D-4F32-80E7-A5DC82A01308}" type="slidenum">
              <a:rPr lang="fi-FI" smtClean="0"/>
              <a:t>‹#›</a:t>
            </a:fld>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smtClean="0"/>
              <a:t>Muokkaa perustyyl. napsautt.</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Päivämäärän paikkamerkki 3"/>
          <p:cNvSpPr>
            <a:spLocks noGrp="1"/>
          </p:cNvSpPr>
          <p:nvPr>
            <p:ph type="dt" sz="half" idx="10"/>
          </p:nvPr>
        </p:nvSpPr>
        <p:spPr/>
        <p:txBody>
          <a:bodyPr/>
          <a:lstStyle/>
          <a:p>
            <a:fld id="{59CC9630-FCEF-4202-BE5F-6A37D0DB8F69}"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FFADB0C0-4B1D-4F32-80E7-A5DC82A01308}" type="slidenum">
              <a:rPr lang="fi-FI" smtClean="0"/>
              <a:t>‹#›</a:t>
            </a:fld>
            <a:endParaRPr lang="fi-F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sz="half" idx="10"/>
          </p:nvPr>
        </p:nvSpPr>
        <p:spPr/>
        <p:txBody>
          <a:bodyPr/>
          <a:lstStyle/>
          <a:p>
            <a:fld id="{59CC9630-FCEF-4202-BE5F-6A37D0DB8F69}" type="datetimeFigureOut">
              <a:rPr lang="fi-FI" smtClean="0"/>
              <a:t>28.3.2012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FFADB0C0-4B1D-4F32-80E7-A5DC82A01308}" type="slidenum">
              <a:rPr lang="fi-FI" smtClean="0"/>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smtClean="0"/>
              <a:t>Muokkaa perustyyl. napsautt.</a:t>
            </a:r>
            <a:endParaRPr lang="fi-FI"/>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sz="half" idx="10"/>
          </p:nvPr>
        </p:nvSpPr>
        <p:spPr/>
        <p:txBody>
          <a:bodyPr/>
          <a:lstStyle/>
          <a:p>
            <a:fld id="{59CC9630-FCEF-4202-BE5F-6A37D0DB8F69}" type="datetimeFigureOut">
              <a:rPr lang="fi-FI" smtClean="0"/>
              <a:t>28.3.2012</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FFADB0C0-4B1D-4F32-80E7-A5DC82A01308}" type="slidenum">
              <a:rPr lang="fi-FI" smtClean="0"/>
              <a:t>‹#›</a:t>
            </a:fld>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sz="half" idx="10"/>
          </p:nvPr>
        </p:nvSpPr>
        <p:spPr/>
        <p:txBody>
          <a:bodyPr/>
          <a:lstStyle/>
          <a:p>
            <a:fld id="{59CC9630-FCEF-4202-BE5F-6A37D0DB8F69}" type="datetimeFigureOut">
              <a:rPr lang="fi-FI" smtClean="0"/>
              <a:t>28.3.2012</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FFADB0C0-4B1D-4F32-80E7-A5DC82A01308}" type="slidenum">
              <a:rPr lang="fi-FI" smtClean="0"/>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59CC9630-FCEF-4202-BE5F-6A37D0DB8F69}" type="datetimeFigureOut">
              <a:rPr lang="fi-FI" smtClean="0"/>
              <a:t>28.3.2012</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FFADB0C0-4B1D-4F32-80E7-A5DC82A01308}" type="slidenum">
              <a:rPr lang="fi-FI" smtClean="0"/>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smtClean="0"/>
              <a:t>Muokkaa perustyyl. napsautt.</a:t>
            </a:r>
            <a:endParaRPr lang="fi-FI"/>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59CC9630-FCEF-4202-BE5F-6A37D0DB8F69}" type="datetimeFigureOut">
              <a:rPr lang="fi-FI" smtClean="0"/>
              <a:t>28.3.2012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FFADB0C0-4B1D-4F32-80E7-A5DC82A01308}" type="slidenum">
              <a:rPr lang="fi-FI" smtClean="0"/>
              <a:t>‹#›</a:t>
            </a:fld>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smtClean="0"/>
              <a:t>Muokkaa perustyyl. napsautt.</a:t>
            </a:r>
            <a:endParaRPr lang="fi-FI"/>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59CC9630-FCEF-4202-BE5F-6A37D0DB8F69}" type="datetimeFigureOut">
              <a:rPr lang="fi-FI" smtClean="0"/>
              <a:t>28.3.2012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FFADB0C0-4B1D-4F32-80E7-A5DC82A01308}" type="slidenum">
              <a:rPr lang="fi-FI" smtClean="0"/>
              <a:t>‹#›</a:t>
            </a:fld>
            <a:endParaRPr lang="fi-F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59CC9630-FCEF-4202-BE5F-6A37D0DB8F69}"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FFADB0C0-4B1D-4F32-80E7-A5DC82A01308}" type="slidenum">
              <a:rPr lang="fi-FI" smtClean="0"/>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8"/>
            <a:ext cx="2057400" cy="5851525"/>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59CC9630-FCEF-4202-BE5F-6A37D0DB8F69}"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FFADB0C0-4B1D-4F32-80E7-A5DC82A01308}" type="slidenum">
              <a:rPr lang="fi-FI" smtClean="0"/>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i-FI" smtClean="0"/>
              <a:t>Muokkaa perustyyl. napsautt.</a:t>
            </a:r>
            <a:endParaRPr lang="fi-FI"/>
          </a:p>
        </p:txBody>
      </p:sp>
      <p:sp>
        <p:nvSpPr>
          <p:cNvPr id="3" name="Tekstin paikkamerkki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CC9630-FCEF-4202-BE5F-6A37D0DB8F69}" type="datetimeFigureOut">
              <a:rPr lang="fi-FI" smtClean="0"/>
              <a:t>28.3.2012</a:t>
            </a:fld>
            <a:endParaRPr lang="fi-FI"/>
          </a:p>
        </p:txBody>
      </p:sp>
      <p:sp>
        <p:nvSpPr>
          <p:cNvPr id="5" name="Alatunnisteen paikkamerk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ADB0C0-4B1D-4F32-80E7-A5DC82A01308}" type="slidenum">
              <a:rPr lang="fi-FI" smtClean="0"/>
              <a:t>‹#›</a:t>
            </a:fld>
            <a:endParaRPr lang="fi-FI"/>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a:effectLst>
            <a:outerShdw blurRad="50800" dist="38100" dir="8100000" algn="tr" rotWithShape="0">
              <a:prstClr val="black">
                <a:alpha val="40000"/>
              </a:prstClr>
            </a:outerShdw>
          </a:effectLst>
          <a:scene3d>
            <a:camera prst="perspectiveBelow"/>
            <a:lightRig rig="threePt" dir="t"/>
          </a:scene3d>
        </p:spPr>
        <p:txBody>
          <a:bodyPr>
            <a:normAutofit/>
          </a:bodyPr>
          <a:lstStyle/>
          <a:p>
            <a:r>
              <a:rPr lang="fi-FI" sz="4800" dirty="0" smtClean="0"/>
              <a:t>Uusiutuvat energialähteet</a:t>
            </a:r>
            <a:endParaRPr lang="fi-FI" sz="4800" dirty="0"/>
          </a:p>
        </p:txBody>
      </p:sp>
      <p:sp>
        <p:nvSpPr>
          <p:cNvPr id="5" name="Sisällön paikkamerkki 4"/>
          <p:cNvSpPr>
            <a:spLocks noGrp="1"/>
          </p:cNvSpPr>
          <p:nvPr>
            <p:ph idx="1"/>
          </p:nvPr>
        </p:nvSpPr>
        <p:spPr/>
        <p:txBody>
          <a:bodyPr>
            <a:normAutofit/>
          </a:bodyPr>
          <a:lstStyle/>
          <a:p>
            <a:r>
              <a:rPr lang="fi-FI" sz="2800" dirty="0"/>
              <a:t>Uusiutuvaa energiaa ovat aurinko-, tuuli-, vesi- ja bioenergia, maalämpö sekä aalloista ja vuoroveden liikkeistä saatava energia. Bioenergiaa ovat puolestaan puuperäiset polttoaineet, peltobiomassat, biokaasu ja kierrätyspolttoaineiden biohajoava osa. </a:t>
            </a:r>
          </a:p>
        </p:txBody>
      </p:sp>
      <p:pic>
        <p:nvPicPr>
          <p:cNvPr id="13314" name="Picture 2" descr="http://2.bp.blogspot.com/_fKwczgdK8IE/TRH4TONJ-2I/AAAAAAAALB0/R40oXp5NTdU/s1600/uusiutuva%252Benergia.jpg"/>
          <p:cNvPicPr>
            <a:picLocks noChangeAspect="1" noChangeArrowheads="1"/>
          </p:cNvPicPr>
          <p:nvPr/>
        </p:nvPicPr>
        <p:blipFill>
          <a:blip r:embed="rId2" cstate="print"/>
          <a:srcRect/>
          <a:stretch>
            <a:fillRect/>
          </a:stretch>
        </p:blipFill>
        <p:spPr bwMode="auto">
          <a:xfrm>
            <a:off x="3419872" y="3789040"/>
            <a:ext cx="4324350" cy="29051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r>
              <a:rPr lang="fi-FI" dirty="0" smtClean="0"/>
              <a:t>Bioenergia</a:t>
            </a:r>
            <a:endParaRPr lang="fi-FI" dirty="0"/>
          </a:p>
        </p:txBody>
      </p:sp>
      <p:sp>
        <p:nvSpPr>
          <p:cNvPr id="3" name="Sisällön paikkamerkki 2"/>
          <p:cNvSpPr>
            <a:spLocks noGrp="1"/>
          </p:cNvSpPr>
          <p:nvPr>
            <p:ph idx="1"/>
          </p:nvPr>
        </p:nvSpPr>
        <p:spPr/>
        <p:txBody>
          <a:bodyPr/>
          <a:lstStyle/>
          <a:p>
            <a:r>
              <a:rPr lang="fi-FI" sz="2800" dirty="0"/>
              <a:t>Bioenergia on puhdasta ja ympäristöystävällistä uusiutuvaa energiaa, jota saadaan erilaisista biomassoista: esimerkiksi puusta, peltokasveista ja bioperäisistä jätteistä. </a:t>
            </a:r>
          </a:p>
          <a:p>
            <a:endParaRPr lang="fi-FI" dirty="0"/>
          </a:p>
        </p:txBody>
      </p:sp>
      <p:pic>
        <p:nvPicPr>
          <p:cNvPr id="2054" name="Picture 6" descr="http://wwwb.mmm.fi/tiedoteliitteet/uutiskirjeet/pics/artikkelit/rypsipelto_iso.jpg"/>
          <p:cNvPicPr>
            <a:picLocks noChangeAspect="1" noChangeArrowheads="1"/>
          </p:cNvPicPr>
          <p:nvPr/>
        </p:nvPicPr>
        <p:blipFill>
          <a:blip r:embed="rId2" cstate="print"/>
          <a:srcRect/>
          <a:stretch>
            <a:fillRect/>
          </a:stretch>
        </p:blipFill>
        <p:spPr bwMode="auto">
          <a:xfrm>
            <a:off x="5796136" y="3861048"/>
            <a:ext cx="2095500" cy="2095501"/>
          </a:xfrm>
          <a:prstGeom prst="rect">
            <a:avLst/>
          </a:prstGeom>
          <a:noFill/>
        </p:spPr>
      </p:pic>
      <p:pic>
        <p:nvPicPr>
          <p:cNvPr id="2056" name="Picture 8" descr="http://www.ammattilehti.fi/files/ammattilehti.kotisivukone.com/ponsse.jpg"/>
          <p:cNvPicPr>
            <a:picLocks noChangeAspect="1" noChangeArrowheads="1"/>
          </p:cNvPicPr>
          <p:nvPr/>
        </p:nvPicPr>
        <p:blipFill>
          <a:blip r:embed="rId3" cstate="print"/>
          <a:srcRect/>
          <a:stretch>
            <a:fillRect/>
          </a:stretch>
        </p:blipFill>
        <p:spPr bwMode="auto">
          <a:xfrm>
            <a:off x="827584" y="3501008"/>
            <a:ext cx="4286250" cy="304800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ämpöpumppu plugi 177572"/>
          <p:cNvPicPr>
            <a:picLocks noChangeAspect="1" noChangeArrowheads="1"/>
          </p:cNvPicPr>
          <p:nvPr/>
        </p:nvPicPr>
        <p:blipFill>
          <a:blip r:embed="rId2" cstate="print"/>
          <a:srcRect/>
          <a:stretch>
            <a:fillRect/>
          </a:stretch>
        </p:blipFill>
        <p:spPr bwMode="auto">
          <a:xfrm>
            <a:off x="3563888" y="3573016"/>
            <a:ext cx="4536504" cy="3096344"/>
          </a:xfrm>
          <a:prstGeom prst="rect">
            <a:avLst/>
          </a:prstGeom>
          <a:noFill/>
        </p:spPr>
      </p:pic>
      <p:sp>
        <p:nvSpPr>
          <p:cNvPr id="2" name="Otsikko 1"/>
          <p:cNvSpPr>
            <a:spLocks noGrp="1"/>
          </p:cNvSpPr>
          <p:nvPr>
            <p:ph type="title"/>
          </p:nvPr>
        </p:nvSpPr>
        <p: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r>
              <a:rPr lang="fi-FI" dirty="0" smtClean="0"/>
              <a:t>Lämpöpumput</a:t>
            </a:r>
            <a:endParaRPr lang="fi-FI" dirty="0"/>
          </a:p>
        </p:txBody>
      </p:sp>
      <p:sp>
        <p:nvSpPr>
          <p:cNvPr id="3" name="Sisällön paikkamerkki 2"/>
          <p:cNvSpPr>
            <a:spLocks noGrp="1"/>
          </p:cNvSpPr>
          <p:nvPr>
            <p:ph idx="1"/>
          </p:nvPr>
        </p:nvSpPr>
        <p:spPr>
          <a:xfrm>
            <a:off x="457200" y="1600200"/>
            <a:ext cx="8229600" cy="5141168"/>
          </a:xfrm>
        </p:spPr>
        <p:txBody>
          <a:bodyPr>
            <a:normAutofit/>
          </a:bodyPr>
          <a:lstStyle/>
          <a:p>
            <a:r>
              <a:rPr lang="fi-FI" sz="2000" dirty="0"/>
              <a:t>Lämpöpumppujen avulla siirretään maahan, kallioon tai veteen auringosta varastoitunutta lämpöenergiaa, jota käytetään rakennusten ja käyttöveden lämmittämiseen. Lämpöpumppujen toimintaperiaate on samantapainen kuin kylmälaitteissa, jotka ottavat lämmön ruokatavaroista ja siirtävät sen kylmälaitteen ulkopuolelle. Lämpöpumppu toimii vastaavalla tavalla kerätessään maaperään tai veteen varastoitunutta lämpöä ja siirtäessään sitä sisälle rakennukseen.</a:t>
            </a:r>
          </a:p>
          <a:p>
            <a:endParaRPr lang="fi-FI"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r>
              <a:rPr lang="fi-FI" dirty="0" smtClean="0"/>
              <a:t>Tuulivoima</a:t>
            </a:r>
            <a:endParaRPr lang="fi-FI" dirty="0"/>
          </a:p>
        </p:txBody>
      </p:sp>
      <p:sp>
        <p:nvSpPr>
          <p:cNvPr id="3" name="Sisällön paikkamerkki 2"/>
          <p:cNvSpPr>
            <a:spLocks noGrp="1"/>
          </p:cNvSpPr>
          <p:nvPr>
            <p:ph idx="1"/>
          </p:nvPr>
        </p:nvSpPr>
        <p:spPr/>
        <p:txBody>
          <a:bodyPr/>
          <a:lstStyle/>
          <a:p>
            <a:r>
              <a:rPr lang="fi-FI" sz="2400" dirty="0"/>
              <a:t>Suomessa on runsaasti tuulivoiman tuotantoon sopivia alueita. Rannikko, meri ja tunturit ovat siihen parhaita. Selvitysten mukaan Suomen merialueilla tuulivoimapotentiaali on kymmeniä terawattitunteja vuodessa.</a:t>
            </a:r>
          </a:p>
          <a:p>
            <a:endParaRPr lang="fi-FI" dirty="0"/>
          </a:p>
        </p:txBody>
      </p:sp>
      <p:pic>
        <p:nvPicPr>
          <p:cNvPr id="16388" name="Picture 4" descr="http://aiheet.domnik.net/wp2/wp-content/images/2009/tuulivoima-pori.jpg"/>
          <p:cNvPicPr>
            <a:picLocks noChangeAspect="1" noChangeArrowheads="1"/>
          </p:cNvPicPr>
          <p:nvPr/>
        </p:nvPicPr>
        <p:blipFill>
          <a:blip r:embed="rId2" cstate="print"/>
          <a:srcRect/>
          <a:stretch>
            <a:fillRect/>
          </a:stretch>
        </p:blipFill>
        <p:spPr bwMode="auto">
          <a:xfrm>
            <a:off x="2483768" y="3284984"/>
            <a:ext cx="5760640" cy="321297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r>
              <a:rPr lang="fi-FI" dirty="0" smtClean="0"/>
              <a:t>Aurinkoenergia</a:t>
            </a:r>
            <a:endParaRPr lang="fi-FI" dirty="0"/>
          </a:p>
        </p:txBody>
      </p:sp>
      <p:sp>
        <p:nvSpPr>
          <p:cNvPr id="3" name="Sisällön paikkamerkki 2"/>
          <p:cNvSpPr>
            <a:spLocks noGrp="1"/>
          </p:cNvSpPr>
          <p:nvPr>
            <p:ph idx="1"/>
          </p:nvPr>
        </p:nvSpPr>
        <p:spPr/>
        <p:txBody>
          <a:bodyPr>
            <a:normAutofit/>
          </a:bodyPr>
          <a:lstStyle/>
          <a:p>
            <a:r>
              <a:rPr lang="fi-FI" sz="1800" dirty="0"/>
              <a:t>Auringon energiaa on mahdollista hyödyntää paljon nykyistä enemmän sekä lämmön että sähkön tuotannossa Suomessa. Etelä-Suomessa jokainen neliömetri vastaanottaa vuoden aikana vaakatasossa laskettuna noin 1 000 kilowattituntia auringonsäteilyä. Vain keskitalvella joulu-tammikuussa, jolloin aurinko on matalalla tai kokonaan horisontin takana, auringon energiaa ei juurikaan saada talteen.</a:t>
            </a:r>
          </a:p>
          <a:p>
            <a:endParaRPr lang="fi-FI" dirty="0"/>
          </a:p>
        </p:txBody>
      </p:sp>
      <p:pic>
        <p:nvPicPr>
          <p:cNvPr id="17410" name="Picture 2" descr="Tiedosto:Photovoltaikanlage.jpg"/>
          <p:cNvPicPr>
            <a:picLocks noChangeAspect="1" noChangeArrowheads="1"/>
          </p:cNvPicPr>
          <p:nvPr/>
        </p:nvPicPr>
        <p:blipFill>
          <a:blip r:embed="rId2" cstate="print"/>
          <a:srcRect/>
          <a:stretch>
            <a:fillRect/>
          </a:stretch>
        </p:blipFill>
        <p:spPr bwMode="auto">
          <a:xfrm>
            <a:off x="2555776" y="3068960"/>
            <a:ext cx="4032448" cy="352839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r>
              <a:rPr lang="fi-FI" dirty="0" smtClean="0"/>
              <a:t>Vesivoima</a:t>
            </a:r>
            <a:endParaRPr lang="fi-FI" dirty="0"/>
          </a:p>
        </p:txBody>
      </p:sp>
      <p:sp>
        <p:nvSpPr>
          <p:cNvPr id="3" name="Sisällön paikkamerkki 2"/>
          <p:cNvSpPr>
            <a:spLocks noGrp="1"/>
          </p:cNvSpPr>
          <p:nvPr>
            <p:ph idx="1"/>
          </p:nvPr>
        </p:nvSpPr>
        <p:spPr>
          <a:xfrm>
            <a:off x="0" y="1340768"/>
            <a:ext cx="9036496" cy="5517232"/>
          </a:xfrm>
        </p:spPr>
        <p:txBody>
          <a:bodyPr>
            <a:normAutofit/>
          </a:bodyPr>
          <a:lstStyle/>
          <a:p>
            <a:r>
              <a:rPr lang="fi-FI" sz="2000" dirty="0"/>
              <a:t>Vesivoima on merkittävin uusiutuva sähköntuotantomuoto Suomessa. Energiajärjestelmän toimivuuden ja käyttövarmuuden kannalta vesivoimalla on lisäksi erityinen asema säätöominaisuutensa </a:t>
            </a:r>
            <a:r>
              <a:rPr lang="fi-FI" sz="2000" dirty="0" err="1"/>
              <a:t>vuoksi.Vesivoimalaitoksissa</a:t>
            </a:r>
            <a:r>
              <a:rPr lang="fi-FI" sz="2000" dirty="0"/>
              <a:t> tuotetaan energiaa hyödyntämällä kahden eri vesitason välistä korkeuseroa. Vesi virtaa alas turbiinin kautta. Turbiini pyörittää generaattoria, joka muuntaa veden energian sähköksi.</a:t>
            </a:r>
          </a:p>
          <a:p>
            <a:endParaRPr lang="fi-FI" dirty="0"/>
          </a:p>
        </p:txBody>
      </p:sp>
      <p:pic>
        <p:nvPicPr>
          <p:cNvPr id="18434" name="Picture 2" descr="http://www.suomensuorakylvo.fi/kuvat/vesivoimala11.jpg"/>
          <p:cNvPicPr>
            <a:picLocks noChangeAspect="1" noChangeArrowheads="1"/>
          </p:cNvPicPr>
          <p:nvPr/>
        </p:nvPicPr>
        <p:blipFill>
          <a:blip r:embed="rId2" cstate="print"/>
          <a:srcRect/>
          <a:stretch>
            <a:fillRect/>
          </a:stretch>
        </p:blipFill>
        <p:spPr bwMode="auto">
          <a:xfrm>
            <a:off x="179512" y="3501008"/>
            <a:ext cx="4968552" cy="3123728"/>
          </a:xfrm>
          <a:prstGeom prst="rect">
            <a:avLst/>
          </a:prstGeom>
          <a:noFill/>
        </p:spPr>
      </p:pic>
      <p:pic>
        <p:nvPicPr>
          <p:cNvPr id="18438" name="Picture 6" descr="http://www.pohjolanvoima.fi/vuosi2011/img/graphs/tuotantovuosi/pienet/vesivoimatuotanto.jpg"/>
          <p:cNvPicPr>
            <a:picLocks noChangeAspect="1" noChangeArrowheads="1"/>
          </p:cNvPicPr>
          <p:nvPr/>
        </p:nvPicPr>
        <p:blipFill>
          <a:blip r:embed="rId3" cstate="print"/>
          <a:srcRect/>
          <a:stretch>
            <a:fillRect/>
          </a:stretch>
        </p:blipFill>
        <p:spPr bwMode="auto">
          <a:xfrm>
            <a:off x="5148064" y="3501008"/>
            <a:ext cx="3816424" cy="309634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fontScale="90000"/>
          </a:bodyPr>
          <a:lstStyle/>
          <a:p>
            <a:r>
              <a:rPr lang="fi-FI" dirty="0"/>
              <a:t/>
            </a:r>
            <a:br>
              <a:rPr lang="fi-FI" dirty="0"/>
            </a:br>
            <a:r>
              <a:rPr lang="fi-FI" dirty="0" smtClean="0"/>
              <a:t>Lämpö- ja voimalaitokset</a:t>
            </a:r>
            <a:r>
              <a:rPr lang="fi-FI" dirty="0"/>
              <a:t/>
            </a:r>
            <a:br>
              <a:rPr lang="fi-FI" dirty="0"/>
            </a:br>
            <a:endParaRPr lang="fi-FI" dirty="0"/>
          </a:p>
        </p:txBody>
      </p:sp>
      <p:sp>
        <p:nvSpPr>
          <p:cNvPr id="3" name="Sisällön paikkamerkki 2"/>
          <p:cNvSpPr>
            <a:spLocks noGrp="1"/>
          </p:cNvSpPr>
          <p:nvPr>
            <p:ph idx="1"/>
          </p:nvPr>
        </p:nvSpPr>
        <p:spPr/>
        <p:txBody>
          <a:bodyPr/>
          <a:lstStyle/>
          <a:p>
            <a:r>
              <a:rPr lang="fi-FI" sz="2000" dirty="0"/>
              <a:t>Öljyn hinnan kallistumisen vuoksi pienten bioenergialla toimivien lämpölaitosten määrä on voimakkaassa kasvussa. Ilmastonmuutoksen hillitsemiseen tähtäävät toimet edellyttävät lähivuosina uusiutuvan energian käytön merkittävää lisäämistä, joten öljyä käyttäviä laitoksia tullaan jatkossakin muuttamaan tai uusimaan bioenergialla toimiviksi.</a:t>
            </a:r>
          </a:p>
          <a:p>
            <a:endParaRPr lang="fi-FI" dirty="0"/>
          </a:p>
        </p:txBody>
      </p:sp>
      <p:pic>
        <p:nvPicPr>
          <p:cNvPr id="19458" name="Picture 2" descr="http://www.cartinafinland.fi/fi/imagebank/image/53/53322/Salmisaaren+voimalaitos+53322.jpg"/>
          <p:cNvPicPr>
            <a:picLocks noChangeAspect="1" noChangeArrowheads="1"/>
          </p:cNvPicPr>
          <p:nvPr/>
        </p:nvPicPr>
        <p:blipFill>
          <a:blip r:embed="rId2" cstate="print"/>
          <a:srcRect/>
          <a:stretch>
            <a:fillRect/>
          </a:stretch>
        </p:blipFill>
        <p:spPr bwMode="auto">
          <a:xfrm>
            <a:off x="1835696" y="3212976"/>
            <a:ext cx="5715000" cy="345638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ln>
            <a:noFill/>
          </a:ln>
          <a:effectLst/>
          <a:scene3d>
            <a:camera prst="orthographicFront">
              <a:rot lat="0" lon="0" rev="0"/>
            </a:camera>
            <a:lightRig rig="chilly" dir="t">
              <a:rot lat="0" lon="0" rev="18480000"/>
            </a:lightRig>
          </a:scene3d>
          <a:sp3d prstMaterial="clear">
            <a:bevelT h="63500"/>
          </a:sp3d>
        </p:spPr>
        <p:txBody>
          <a:bodyPr>
            <a:normAutofit fontScale="90000"/>
          </a:bodyPr>
          <a:lstStyle/>
          <a:p>
            <a:r>
              <a:rPr lang="fi-FI" dirty="0" smtClean="0"/>
              <a:t>Uusiutuvan energian käyttö Suomessa</a:t>
            </a:r>
            <a:endParaRPr lang="fi-FI" dirty="0"/>
          </a:p>
        </p:txBody>
      </p:sp>
      <p:sp>
        <p:nvSpPr>
          <p:cNvPr id="3" name="Sisällön paikkamerkki 2"/>
          <p:cNvSpPr>
            <a:spLocks noGrp="1"/>
          </p:cNvSpPr>
          <p:nvPr>
            <p:ph idx="1"/>
          </p:nvPr>
        </p:nvSpPr>
        <p:spPr/>
        <p:txBody>
          <a:bodyPr/>
          <a:lstStyle/>
          <a:p>
            <a:r>
              <a:rPr lang="fi-FI" dirty="0" smtClean="0"/>
              <a:t>Uusiutuvan </a:t>
            </a:r>
            <a:r>
              <a:rPr lang="fi-FI" dirty="0"/>
              <a:t>energian käytössä Suomi kuuluu EU-maiden kärkijoukkoon yhdessä </a:t>
            </a:r>
            <a:r>
              <a:rPr lang="fi-FI" dirty="0" smtClean="0"/>
              <a:t>Ruotsin, Latvian </a:t>
            </a:r>
            <a:r>
              <a:rPr lang="fi-FI" dirty="0"/>
              <a:t>ja Itävallan kanssa. Ruotsissa ja Itävallassa uusiutuvan energian tuotannosta merkittävä osa on vesivoimaa. Suomessa painopiste on selkeästi puussa ja bioperäisissä kierrätyspolttoaineissa.</a:t>
            </a:r>
          </a:p>
        </p:txBody>
      </p:sp>
    </p:spTree>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lkuperäine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310</Words>
  <Application>Microsoft Office PowerPoint</Application>
  <PresentationFormat>Näytössä katseltava diaesitys (4:3)</PresentationFormat>
  <Paragraphs>16</Paragraphs>
  <Slides>8</Slides>
  <Notes>0</Notes>
  <HiddenSlides>0</HiddenSlides>
  <MMClips>0</MMClips>
  <ScaleCrop>false</ScaleCrop>
  <HeadingPairs>
    <vt:vector size="4" baseType="variant">
      <vt:variant>
        <vt:lpstr>Teema</vt:lpstr>
      </vt:variant>
      <vt:variant>
        <vt:i4>1</vt:i4>
      </vt:variant>
      <vt:variant>
        <vt:lpstr>Dian otsikot</vt:lpstr>
      </vt:variant>
      <vt:variant>
        <vt:i4>8</vt:i4>
      </vt:variant>
    </vt:vector>
  </HeadingPairs>
  <TitlesOfParts>
    <vt:vector size="9" baseType="lpstr">
      <vt:lpstr>Office-teema</vt:lpstr>
      <vt:lpstr>Uusiutuvat energialähteet</vt:lpstr>
      <vt:lpstr>Bioenergia</vt:lpstr>
      <vt:lpstr>Lämpöpumput</vt:lpstr>
      <vt:lpstr>Tuulivoima</vt:lpstr>
      <vt:lpstr>Aurinkoenergia</vt:lpstr>
      <vt:lpstr>Vesivoima</vt:lpstr>
      <vt:lpstr> Lämpö- ja voimalaitokset </vt:lpstr>
      <vt:lpstr>Uusiutuvan energian käyttö Suomessa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Uusiutuva energia</dc:title>
  <dc:creator>oppilas</dc:creator>
  <cp:lastModifiedBy>oppilas</cp:lastModifiedBy>
  <cp:revision>10</cp:revision>
  <dcterms:created xsi:type="dcterms:W3CDTF">2012-03-28T08:37:02Z</dcterms:created>
  <dcterms:modified xsi:type="dcterms:W3CDTF">2012-03-28T09:51:34Z</dcterms:modified>
</cp:coreProperties>
</file>