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5"/>
  </p:notesMasterIdLst>
  <p:sldIdLst>
    <p:sldId id="256" r:id="rId2"/>
    <p:sldId id="257" r:id="rId3"/>
    <p:sldId id="259" r:id="rId4"/>
    <p:sldId id="258" r:id="rId5"/>
    <p:sldId id="260" r:id="rId6"/>
    <p:sldId id="261" r:id="rId7"/>
    <p:sldId id="262" r:id="rId8"/>
    <p:sldId id="263" r:id="rId9"/>
    <p:sldId id="265" r:id="rId10"/>
    <p:sldId id="264" r:id="rId11"/>
    <p:sldId id="266" r:id="rId12"/>
    <p:sldId id="290"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85" autoAdjust="0"/>
    <p:restoredTop sz="94654" autoAdjust="0"/>
  </p:normalViewPr>
  <p:slideViewPr>
    <p:cSldViewPr>
      <p:cViewPr varScale="1">
        <p:scale>
          <a:sx n="103" d="100"/>
          <a:sy n="103" d="100"/>
        </p:scale>
        <p:origin x="-2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9711A0-30C1-456B-895A-9944B991D82E}" type="datetimeFigureOut">
              <a:rPr lang="fi-FI" smtClean="0"/>
              <a:pPr/>
              <a:t>20.1.2009</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949954-3D09-49EA-AB79-D6884749316E}" type="slidenum">
              <a:rPr lang="fi-FI" smtClean="0"/>
              <a:pPr/>
              <a:t>‹#›</a:t>
            </a:fld>
            <a:endParaRPr lang="fi-FI"/>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dirty="0"/>
          </a:p>
        </p:txBody>
      </p:sp>
      <p:sp>
        <p:nvSpPr>
          <p:cNvPr id="4" name="Dian numeron paikkamerkki 3"/>
          <p:cNvSpPr>
            <a:spLocks noGrp="1"/>
          </p:cNvSpPr>
          <p:nvPr>
            <p:ph type="sldNum" sz="quarter" idx="10"/>
          </p:nvPr>
        </p:nvSpPr>
        <p:spPr/>
        <p:txBody>
          <a:bodyPr/>
          <a:lstStyle/>
          <a:p>
            <a:fld id="{17949954-3D09-49EA-AB79-D6884749316E}" type="slidenum">
              <a:rPr lang="fi-FI" smtClean="0"/>
              <a:pPr/>
              <a:t>16</a:t>
            </a:fld>
            <a:endParaRPr lang="fi-F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8" name="Otsikko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i-FI" smtClean="0"/>
              <a:t>Muokkaa perustyyl. napsautt.</a:t>
            </a:r>
            <a:endParaRPr kumimoji="0" lang="en-US"/>
          </a:p>
        </p:txBody>
      </p:sp>
      <p:sp>
        <p:nvSpPr>
          <p:cNvPr id="28" name="Päivämäärän paikkamerkki 27"/>
          <p:cNvSpPr>
            <a:spLocks noGrp="1"/>
          </p:cNvSpPr>
          <p:nvPr>
            <p:ph type="dt" sz="half" idx="10"/>
          </p:nvPr>
        </p:nvSpPr>
        <p:spPr/>
        <p:txBody>
          <a:bodyPr/>
          <a:lstStyle/>
          <a:p>
            <a:fld id="{377EBA0B-3DB9-47B1-B318-46FDA5C9708A}" type="datetimeFigureOut">
              <a:rPr lang="fi-FI" smtClean="0"/>
              <a:pPr/>
              <a:t>20.1.2009</a:t>
            </a:fld>
            <a:endParaRPr lang="fi-FI"/>
          </a:p>
        </p:txBody>
      </p:sp>
      <p:sp>
        <p:nvSpPr>
          <p:cNvPr id="17" name="Alatunnisteen paikkamerkki 16"/>
          <p:cNvSpPr>
            <a:spLocks noGrp="1"/>
          </p:cNvSpPr>
          <p:nvPr>
            <p:ph type="ftr" sz="quarter" idx="11"/>
          </p:nvPr>
        </p:nvSpPr>
        <p:spPr/>
        <p:txBody>
          <a:bodyPr/>
          <a:lstStyle/>
          <a:p>
            <a:endParaRPr lang="fi-FI"/>
          </a:p>
        </p:txBody>
      </p:sp>
      <p:sp>
        <p:nvSpPr>
          <p:cNvPr id="29" name="Dian numeron paikkamerkki 28"/>
          <p:cNvSpPr>
            <a:spLocks noGrp="1"/>
          </p:cNvSpPr>
          <p:nvPr>
            <p:ph type="sldNum" sz="quarter" idx="12"/>
          </p:nvPr>
        </p:nvSpPr>
        <p:spPr/>
        <p:txBody>
          <a:bodyPr/>
          <a:lstStyle/>
          <a:p>
            <a:fld id="{5ECA13CA-C086-4EF9-A35A-BC7DBE5AE17E}" type="slidenum">
              <a:rPr lang="fi-FI" smtClean="0"/>
              <a:pPr/>
              <a:t>‹#›</a:t>
            </a:fld>
            <a:endParaRPr lang="fi-FI"/>
          </a:p>
        </p:txBody>
      </p:sp>
      <p:sp>
        <p:nvSpPr>
          <p:cNvPr id="9" name="Alaotsikko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i-FI" smtClean="0"/>
              <a:t>Muokkaa alaotsikon perustyyliä napsautt.</a:t>
            </a:r>
            <a:endParaRPr kumimoji="0" lang="en-US"/>
          </a:p>
        </p:txBody>
      </p:sp>
    </p:spTree>
  </p:cSld>
  <p:clrMapOvr>
    <a:masterClrMapping/>
  </p:clrMapOvr>
  <p:transition advClick="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Sisällön paikkamerkki 2"/>
          <p:cNvSpPr>
            <a:spLocks noGrp="1"/>
          </p:cNvSpPr>
          <p:nvPr>
            <p:ph idx="1"/>
          </p:nvPr>
        </p:nvSpPr>
        <p:spPr/>
        <p:txBody>
          <a:body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377EBA0B-3DB9-47B1-B318-46FDA5C9708A}"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bg>
      <p:bgRef idx="1003">
        <a:schemeClr val="bg2"/>
      </p:bgRef>
    </p:bg>
    <p:spTree>
      <p:nvGrpSpPr>
        <p:cNvPr id="1" name=""/>
        <p:cNvGrpSpPr/>
        <p:nvPr/>
      </p:nvGrpSpPr>
      <p:grpSpPr>
        <a:xfrm>
          <a:off x="0" y="0"/>
          <a:ext cx="0" cy="0"/>
          <a:chOff x="0" y="0"/>
          <a:chExt cx="0" cy="0"/>
        </a:xfrm>
      </p:grpSpPr>
      <p:sp>
        <p:nvSpPr>
          <p:cNvPr id="2" name="Otsikko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i-FI" smtClean="0"/>
              <a:t>Muokkaa tekstin perustyylejä napsauttamalla</a:t>
            </a:r>
          </a:p>
        </p:txBody>
      </p:sp>
      <p:sp>
        <p:nvSpPr>
          <p:cNvPr id="4" name="Päivämäärän paikkamerkki 3"/>
          <p:cNvSpPr>
            <a:spLocks noGrp="1"/>
          </p:cNvSpPr>
          <p:nvPr>
            <p:ph type="dt" sz="half" idx="10"/>
          </p:nvPr>
        </p:nvSpPr>
        <p:spPr/>
        <p:txBody>
          <a:bodyPr/>
          <a:lstStyle/>
          <a:p>
            <a:fld id="{377EBA0B-3DB9-47B1-B318-46FDA5C9708A}"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7924800" y="6416675"/>
            <a:ext cx="762000" cy="365125"/>
          </a:xfrm>
        </p:spPr>
        <p:txBody>
          <a:bodyPr/>
          <a:lstStyle/>
          <a:p>
            <a:fld id="{5ECA13CA-C086-4EF9-A35A-BC7DBE5AE17E}" type="slidenum">
              <a:rPr lang="fi-FI" smtClean="0"/>
              <a:pPr/>
              <a:t>‹#›</a:t>
            </a:fld>
            <a:endParaRPr lang="fi-FI"/>
          </a:p>
        </p:txBody>
      </p:sp>
    </p:spTree>
  </p:cSld>
  <p:clrMapOvr>
    <a:overrideClrMapping bg1="dk1" tx1="lt1" bg2="dk2" tx2="lt2" accent1="accent1" accent2="accent2" accent3="accent3" accent4="accent4" accent5="accent5" accent6="accent6" hlink="hlink" folHlink="folHlink"/>
  </p:clrMapOvr>
  <p:transition advClick="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Sisällön paikkamerkki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Sisällön paikkamerkki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p>
            <a:fld id="{377EBA0B-3DB9-47B1-B318-46FDA5C9708A}" type="datetimeFigureOut">
              <a:rPr lang="fi-FI" smtClean="0"/>
              <a:pPr/>
              <a:t>20.1.2009</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8229600" cy="1143000"/>
          </a:xfrm>
        </p:spPr>
        <p:txBody>
          <a:bodyPr anchor="ctr"/>
          <a:lstStyle>
            <a:lvl1pPr>
              <a:defRPr/>
            </a:lvl1pPr>
          </a:lstStyle>
          <a:p>
            <a:r>
              <a:rPr kumimoji="0" lang="fi-FI" smtClean="0"/>
              <a:t>Muokkaa perustyyl. napsautt.</a:t>
            </a:r>
            <a:endParaRPr kumimoji="0" lang="en-US"/>
          </a:p>
        </p:txBody>
      </p:sp>
      <p:sp>
        <p:nvSpPr>
          <p:cNvPr id="3" name="Tekstin paikkamerkki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4" name="Tekstin paikkamerkki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smtClean="0"/>
              <a:t>Muokkaa tekstin perustyylejä napsauttamalla</a:t>
            </a:r>
          </a:p>
        </p:txBody>
      </p:sp>
      <p:sp>
        <p:nvSpPr>
          <p:cNvPr id="5" name="Sisällön paikkamerkki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6" name="Sisällön paikkamerkki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7" name="Päivämäärän paikkamerkki 6"/>
          <p:cNvSpPr>
            <a:spLocks noGrp="1"/>
          </p:cNvSpPr>
          <p:nvPr>
            <p:ph type="dt" sz="half" idx="10"/>
          </p:nvPr>
        </p:nvSpPr>
        <p:spPr/>
        <p:txBody>
          <a:bodyPr/>
          <a:lstStyle/>
          <a:p>
            <a:fld id="{377EBA0B-3DB9-47B1-B318-46FDA5C9708A}" type="datetimeFigureOut">
              <a:rPr lang="fi-FI" smtClean="0"/>
              <a:pPr/>
              <a:t>20.1.2009</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Päivämäärän paikkamerkki 2"/>
          <p:cNvSpPr>
            <a:spLocks noGrp="1"/>
          </p:cNvSpPr>
          <p:nvPr>
            <p:ph type="dt" sz="half" idx="10"/>
          </p:nvPr>
        </p:nvSpPr>
        <p:spPr/>
        <p:txBody>
          <a:bodyPr/>
          <a:lstStyle/>
          <a:p>
            <a:fld id="{377EBA0B-3DB9-47B1-B318-46FDA5C9708A}" type="datetimeFigureOut">
              <a:rPr lang="fi-FI" smtClean="0"/>
              <a:pPr/>
              <a:t>20.1.2009</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77EBA0B-3DB9-47B1-B318-46FDA5C9708A}" type="datetimeFigureOut">
              <a:rPr lang="fi-FI" smtClean="0"/>
              <a:pPr/>
              <a:t>20.1.2009</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i-FI" smtClean="0"/>
              <a:t>Muokkaa perustyyl. napsautt.</a:t>
            </a:r>
            <a:endParaRPr kumimoji="0" lang="en-US"/>
          </a:p>
        </p:txBody>
      </p:sp>
      <p:sp>
        <p:nvSpPr>
          <p:cNvPr id="3" name="Tekstin paikkamerkki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i-FI" smtClean="0"/>
              <a:t>Muokkaa tekstin perustyylejä napsauttamalla</a:t>
            </a:r>
          </a:p>
        </p:txBody>
      </p:sp>
      <p:sp>
        <p:nvSpPr>
          <p:cNvPr id="4" name="Sisällön paikkamerkki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5" name="Päivämäärän paikkamerkki 4"/>
          <p:cNvSpPr>
            <a:spLocks noGrp="1"/>
          </p:cNvSpPr>
          <p:nvPr>
            <p:ph type="dt" sz="half" idx="10"/>
          </p:nvPr>
        </p:nvSpPr>
        <p:spPr/>
        <p:txBody>
          <a:bodyPr/>
          <a:lstStyle/>
          <a:p>
            <a:fld id="{377EBA0B-3DB9-47B1-B318-46FDA5C9708A}" type="datetimeFigureOut">
              <a:rPr lang="fi-FI" smtClean="0"/>
              <a:pPr/>
              <a:t>20.1.2009</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i-FI" smtClean="0"/>
              <a:t>Muokkaa perustyyl. napsautt.</a:t>
            </a:r>
            <a:endParaRPr kumimoji="0" lang="en-US"/>
          </a:p>
        </p:txBody>
      </p:sp>
      <p:sp>
        <p:nvSpPr>
          <p:cNvPr id="3" name="Kuvan paikkamerkki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i-FI" smtClean="0">
                <a:solidFill>
                  <a:schemeClr val="lt1"/>
                </a:solidFill>
                <a:latin typeface="+mn-lt"/>
                <a:ea typeface="+mn-ea"/>
                <a:cs typeface="+mn-cs"/>
              </a:rPr>
              <a:t>Lisää kuva napsauttamalla kuvaketta</a:t>
            </a:r>
            <a:endParaRPr kumimoji="0" lang="en-US" dirty="0">
              <a:solidFill>
                <a:schemeClr val="lt1"/>
              </a:solidFill>
              <a:latin typeface="+mn-lt"/>
              <a:ea typeface="+mn-ea"/>
              <a:cs typeface="+mn-cs"/>
            </a:endParaRPr>
          </a:p>
        </p:txBody>
      </p:sp>
      <p:sp>
        <p:nvSpPr>
          <p:cNvPr id="4" name="Tekstin paikkamerkki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i-FI" smtClean="0"/>
              <a:t>Muokkaa tekstin perustyylejä napsauttamalla</a:t>
            </a:r>
          </a:p>
        </p:txBody>
      </p:sp>
      <p:sp>
        <p:nvSpPr>
          <p:cNvPr id="5" name="Päivämäärän paikkamerkki 4"/>
          <p:cNvSpPr>
            <a:spLocks noGrp="1"/>
          </p:cNvSpPr>
          <p:nvPr>
            <p:ph type="dt" sz="half" idx="10"/>
          </p:nvPr>
        </p:nvSpPr>
        <p:spPr/>
        <p:txBody>
          <a:bodyPr/>
          <a:lstStyle/>
          <a:p>
            <a:fld id="{377EBA0B-3DB9-47B1-B318-46FDA5C9708A}" type="datetimeFigureOut">
              <a:rPr lang="fi-FI" smtClean="0"/>
              <a:pPr/>
              <a:t>20.1.2009</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377EBA0B-3DB9-47B1-B318-46FDA5C9708A}"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kumimoji="0" lang="fi-FI" smtClean="0"/>
              <a:t>Muokkaa perustyyl. napsautt.</a:t>
            </a:r>
            <a:endParaRPr kumimoji="0" lang="en-US"/>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eaLnBrk="1" latinLnBrk="0" hangingPunct="1"/>
            <a:r>
              <a:rPr lang="fi-FI" smtClean="0"/>
              <a:t>Muokkaa tekstin perustyylejä napsauttamalla</a:t>
            </a:r>
          </a:p>
          <a:p>
            <a:pPr lvl="1" eaLnBrk="1" latinLnBrk="0" hangingPunct="1"/>
            <a:r>
              <a:rPr lang="fi-FI" smtClean="0"/>
              <a:t>toinen taso</a:t>
            </a:r>
          </a:p>
          <a:p>
            <a:pPr lvl="2" eaLnBrk="1" latinLnBrk="0" hangingPunct="1"/>
            <a:r>
              <a:rPr lang="fi-FI" smtClean="0"/>
              <a:t>kolmas taso</a:t>
            </a:r>
          </a:p>
          <a:p>
            <a:pPr lvl="3" eaLnBrk="1" latinLnBrk="0" hangingPunct="1"/>
            <a:r>
              <a:rPr lang="fi-FI" smtClean="0"/>
              <a:t>neljäs taso</a:t>
            </a:r>
          </a:p>
          <a:p>
            <a:pPr lvl="4" eaLnBrk="1" latinLnBrk="0" hangingPunct="1"/>
            <a:r>
              <a:rPr lang="fi-FI" smtClean="0"/>
              <a:t>viides taso</a:t>
            </a:r>
            <a:endParaRPr kumimoji="0" lang="en-US"/>
          </a:p>
        </p:txBody>
      </p:sp>
      <p:sp>
        <p:nvSpPr>
          <p:cNvPr id="4" name="Päivämäärän paikkamerkki 3"/>
          <p:cNvSpPr>
            <a:spLocks noGrp="1"/>
          </p:cNvSpPr>
          <p:nvPr>
            <p:ph type="dt" sz="half" idx="10"/>
          </p:nvPr>
        </p:nvSpPr>
        <p:spPr/>
        <p:txBody>
          <a:bodyPr/>
          <a:lstStyle/>
          <a:p>
            <a:fld id="{377EBA0B-3DB9-47B1-B318-46FDA5C9708A}" type="datetimeFigureOut">
              <a:rPr lang="fi-FI" smtClean="0"/>
              <a:pPr/>
              <a:t>20.1.2009</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ECA13CA-C086-4EF9-A35A-BC7DBE5AE17E}" type="slidenum">
              <a:rPr lang="fi-FI" smtClean="0"/>
              <a:pPr/>
              <a:t>‹#›</a:t>
            </a:fld>
            <a:endParaRPr lang="fi-FI"/>
          </a:p>
        </p:txBody>
      </p:sp>
    </p:spTree>
  </p:cSld>
  <p:clrMapOvr>
    <a:masterClrMapping/>
  </p:clrMapOvr>
  <p:transition advClick="0">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tsikon paikkamerkki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i-FI" smtClean="0"/>
              <a:t>Muokkaa perustyyl. napsautt.</a:t>
            </a:r>
            <a:endParaRPr kumimoji="0" lang="en-US"/>
          </a:p>
        </p:txBody>
      </p:sp>
      <p:sp>
        <p:nvSpPr>
          <p:cNvPr id="13" name="Tekstin paikkamerkki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i-FI" smtClean="0"/>
              <a:t>Muokkaa tekstin perustyylejä napsauttamalla</a:t>
            </a:r>
          </a:p>
          <a:p>
            <a:pPr lvl="1" eaLnBrk="1" latinLnBrk="0" hangingPunct="1"/>
            <a:r>
              <a:rPr kumimoji="0" lang="fi-FI" smtClean="0"/>
              <a:t>toinen taso</a:t>
            </a:r>
          </a:p>
          <a:p>
            <a:pPr lvl="2" eaLnBrk="1" latinLnBrk="0" hangingPunct="1"/>
            <a:r>
              <a:rPr kumimoji="0" lang="fi-FI" smtClean="0"/>
              <a:t>kolmas taso</a:t>
            </a:r>
          </a:p>
          <a:p>
            <a:pPr lvl="3" eaLnBrk="1" latinLnBrk="0" hangingPunct="1"/>
            <a:r>
              <a:rPr kumimoji="0" lang="fi-FI" smtClean="0"/>
              <a:t>neljäs taso</a:t>
            </a:r>
          </a:p>
          <a:p>
            <a:pPr lvl="4" eaLnBrk="1" latinLnBrk="0" hangingPunct="1"/>
            <a:r>
              <a:rPr kumimoji="0" lang="fi-FI" smtClean="0"/>
              <a:t>viides taso</a:t>
            </a:r>
            <a:endParaRPr kumimoji="0" lang="en-US"/>
          </a:p>
        </p:txBody>
      </p:sp>
      <p:sp>
        <p:nvSpPr>
          <p:cNvPr id="14" name="Päivämäärän paikkamerkki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77EBA0B-3DB9-47B1-B318-46FDA5C9708A}" type="datetimeFigureOut">
              <a:rPr lang="fi-FI" smtClean="0"/>
              <a:pPr/>
              <a:t>20.1.2009</a:t>
            </a:fld>
            <a:endParaRPr lang="fi-FI"/>
          </a:p>
        </p:txBody>
      </p:sp>
      <p:sp>
        <p:nvSpPr>
          <p:cNvPr id="3" name="Alatunnisteen paikkamerkki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i-FI"/>
          </a:p>
        </p:txBody>
      </p:sp>
      <p:sp>
        <p:nvSpPr>
          <p:cNvPr id="23" name="Dian numeron paikkamerkki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ECA13CA-C086-4EF9-A35A-BC7DBE5AE17E}" type="slidenum">
              <a:rPr lang="fi-FI" smtClean="0"/>
              <a:pPr/>
              <a:t>‹#›</a:t>
            </a:fld>
            <a:endParaRPr lang="fi-FI"/>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advClick="0">
    <p:randomBar dir="vert"/>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Layout" Target="../slideLayouts/slideLayout1.xml"/><Relationship Id="rId1" Type="http://schemas.openxmlformats.org/officeDocument/2006/relationships/audio" Target="file:///C:\Documents%20and%20Settings\Oppilas\Omat%20tiedostot\V-V\multimedia\01-as_i_lay_dying-meaning_in_tragedy.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3.xml"/><Relationship Id="rId7" Type="http://schemas.openxmlformats.org/officeDocument/2006/relationships/slide" Target="slide37.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1-as_i_lay_dying-meaning_in_tragedy.mp3" TargetMode="External"/><Relationship Id="rId6" Type="http://schemas.openxmlformats.org/officeDocument/2006/relationships/slide" Target="slide53.xml"/><Relationship Id="rId5" Type="http://schemas.openxmlformats.org/officeDocument/2006/relationships/slide" Target="slide45.xml"/><Relationship Id="rId4" Type="http://schemas.openxmlformats.org/officeDocument/2006/relationships/image" Target="../media/image3.png"/><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5.xml"/><Relationship Id="rId7" Type="http://schemas.openxmlformats.org/officeDocument/2006/relationships/slide" Target="slide47.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1%20In%20Christ.wma" TargetMode="Externa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slide" Target="slide36.xm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5%20Forever.mp3"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3" Type="http://schemas.openxmlformats.org/officeDocument/2006/relationships/slide" Target="slide10.xml"/><Relationship Id="rId18" Type="http://schemas.openxmlformats.org/officeDocument/2006/relationships/image" Target="../media/image14.png"/><Relationship Id="rId26" Type="http://schemas.openxmlformats.org/officeDocument/2006/relationships/image" Target="../media/image18.png"/><Relationship Id="rId39" Type="http://schemas.openxmlformats.org/officeDocument/2006/relationships/slide" Target="slide23.xml"/><Relationship Id="rId21" Type="http://schemas.openxmlformats.org/officeDocument/2006/relationships/slide" Target="slide14.xml"/><Relationship Id="rId34" Type="http://schemas.openxmlformats.org/officeDocument/2006/relationships/image" Target="../media/image22.png"/><Relationship Id="rId42" Type="http://schemas.openxmlformats.org/officeDocument/2006/relationships/image" Target="../media/image26.png"/><Relationship Id="rId47" Type="http://schemas.openxmlformats.org/officeDocument/2006/relationships/slide" Target="slide27.xml"/><Relationship Id="rId50" Type="http://schemas.openxmlformats.org/officeDocument/2006/relationships/image" Target="../media/image30.jpeg"/><Relationship Id="rId55" Type="http://schemas.openxmlformats.org/officeDocument/2006/relationships/slide" Target="slide32.xml"/><Relationship Id="rId63" Type="http://schemas.openxmlformats.org/officeDocument/2006/relationships/slide" Target="slide3.xml"/><Relationship Id="rId7" Type="http://schemas.openxmlformats.org/officeDocument/2006/relationships/slide" Target="slide6.xml"/><Relationship Id="rId2" Type="http://schemas.openxmlformats.org/officeDocument/2006/relationships/slideLayout" Target="../slideLayouts/slideLayout2.xml"/><Relationship Id="rId16" Type="http://schemas.openxmlformats.org/officeDocument/2006/relationships/image" Target="../media/image13.png"/><Relationship Id="rId20" Type="http://schemas.openxmlformats.org/officeDocument/2006/relationships/image" Target="../media/image15.png"/><Relationship Id="rId29" Type="http://schemas.openxmlformats.org/officeDocument/2006/relationships/slide" Target="slide18.xml"/><Relationship Id="rId41" Type="http://schemas.openxmlformats.org/officeDocument/2006/relationships/slide" Target="slide24.xml"/><Relationship Id="rId54" Type="http://schemas.openxmlformats.org/officeDocument/2006/relationships/image" Target="../media/image32.png"/><Relationship Id="rId62" Type="http://schemas.openxmlformats.org/officeDocument/2006/relationships/image" Target="../media/image36.png"/><Relationship Id="rId1" Type="http://schemas.openxmlformats.org/officeDocument/2006/relationships/audio" Target="file:///C:\Documents%20and%20Settings\Oppilas\Omat%20tiedostot\V-V\multimedia\22%20Forever.mp3" TargetMode="External"/><Relationship Id="rId6" Type="http://schemas.openxmlformats.org/officeDocument/2006/relationships/image" Target="../media/image8.png"/><Relationship Id="rId11" Type="http://schemas.openxmlformats.org/officeDocument/2006/relationships/slide" Target="slide9.xml"/><Relationship Id="rId24" Type="http://schemas.openxmlformats.org/officeDocument/2006/relationships/image" Target="../media/image17.png"/><Relationship Id="rId32" Type="http://schemas.openxmlformats.org/officeDocument/2006/relationships/image" Target="../media/image21.png"/><Relationship Id="rId37" Type="http://schemas.openxmlformats.org/officeDocument/2006/relationships/slide" Target="slide22.xml"/><Relationship Id="rId40" Type="http://schemas.openxmlformats.org/officeDocument/2006/relationships/image" Target="../media/image25.png"/><Relationship Id="rId45" Type="http://schemas.openxmlformats.org/officeDocument/2006/relationships/slide" Target="slide26.xml"/><Relationship Id="rId53" Type="http://schemas.openxmlformats.org/officeDocument/2006/relationships/slide" Target="slide30.xml"/><Relationship Id="rId58" Type="http://schemas.openxmlformats.org/officeDocument/2006/relationships/image" Target="../media/image34.png"/><Relationship Id="rId5" Type="http://schemas.openxmlformats.org/officeDocument/2006/relationships/slide" Target="slide7.xml"/><Relationship Id="rId15" Type="http://schemas.openxmlformats.org/officeDocument/2006/relationships/slide" Target="slide11.xml"/><Relationship Id="rId23" Type="http://schemas.openxmlformats.org/officeDocument/2006/relationships/slide" Target="slide16.xml"/><Relationship Id="rId28" Type="http://schemas.openxmlformats.org/officeDocument/2006/relationships/image" Target="../media/image19.png"/><Relationship Id="rId36" Type="http://schemas.openxmlformats.org/officeDocument/2006/relationships/image" Target="../media/image23.png"/><Relationship Id="rId49" Type="http://schemas.openxmlformats.org/officeDocument/2006/relationships/slide" Target="slide28.xml"/><Relationship Id="rId57" Type="http://schemas.openxmlformats.org/officeDocument/2006/relationships/slide" Target="slide33.xml"/><Relationship Id="rId61" Type="http://schemas.openxmlformats.org/officeDocument/2006/relationships/slide" Target="slide35.xml"/><Relationship Id="rId10" Type="http://schemas.openxmlformats.org/officeDocument/2006/relationships/image" Target="../media/image10.png"/><Relationship Id="rId19" Type="http://schemas.openxmlformats.org/officeDocument/2006/relationships/slide" Target="slide13.xml"/><Relationship Id="rId31" Type="http://schemas.openxmlformats.org/officeDocument/2006/relationships/slide" Target="slide19.xml"/><Relationship Id="rId44" Type="http://schemas.openxmlformats.org/officeDocument/2006/relationships/image" Target="../media/image27.png"/><Relationship Id="rId52" Type="http://schemas.openxmlformats.org/officeDocument/2006/relationships/image" Target="../media/image31.png"/><Relationship Id="rId60" Type="http://schemas.openxmlformats.org/officeDocument/2006/relationships/image" Target="../media/image35.png"/><Relationship Id="rId65"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slide" Target="slide8.xml"/><Relationship Id="rId14" Type="http://schemas.openxmlformats.org/officeDocument/2006/relationships/image" Target="../media/image12.png"/><Relationship Id="rId22" Type="http://schemas.openxmlformats.org/officeDocument/2006/relationships/image" Target="../media/image16.png"/><Relationship Id="rId27" Type="http://schemas.openxmlformats.org/officeDocument/2006/relationships/slide" Target="slide17.xml"/><Relationship Id="rId30" Type="http://schemas.openxmlformats.org/officeDocument/2006/relationships/image" Target="../media/image20.png"/><Relationship Id="rId35" Type="http://schemas.openxmlformats.org/officeDocument/2006/relationships/slide" Target="slide21.xml"/><Relationship Id="rId43" Type="http://schemas.openxmlformats.org/officeDocument/2006/relationships/slide" Target="slide25.xml"/><Relationship Id="rId48" Type="http://schemas.openxmlformats.org/officeDocument/2006/relationships/image" Target="../media/image29.png"/><Relationship Id="rId56" Type="http://schemas.openxmlformats.org/officeDocument/2006/relationships/image" Target="../media/image33.png"/><Relationship Id="rId64" Type="http://schemas.openxmlformats.org/officeDocument/2006/relationships/image" Target="../media/image37.png"/><Relationship Id="rId8" Type="http://schemas.openxmlformats.org/officeDocument/2006/relationships/image" Target="../media/image9.png"/><Relationship Id="rId51" Type="http://schemas.openxmlformats.org/officeDocument/2006/relationships/slide" Target="slide29.xml"/><Relationship Id="rId3" Type="http://schemas.openxmlformats.org/officeDocument/2006/relationships/slide" Target="slide31.xml"/><Relationship Id="rId12" Type="http://schemas.openxmlformats.org/officeDocument/2006/relationships/image" Target="../media/image11.png"/><Relationship Id="rId17" Type="http://schemas.openxmlformats.org/officeDocument/2006/relationships/slide" Target="slide12.xml"/><Relationship Id="rId25" Type="http://schemas.openxmlformats.org/officeDocument/2006/relationships/slide" Target="slide15.xml"/><Relationship Id="rId33" Type="http://schemas.openxmlformats.org/officeDocument/2006/relationships/slide" Target="slide20.xml"/><Relationship Id="rId38" Type="http://schemas.openxmlformats.org/officeDocument/2006/relationships/image" Target="../media/image24.png"/><Relationship Id="rId46" Type="http://schemas.openxmlformats.org/officeDocument/2006/relationships/image" Target="../media/image28.png"/><Relationship Id="rId59" Type="http://schemas.openxmlformats.org/officeDocument/2006/relationships/slide" Target="slide3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as_i_lay_dying-nothing_left.mp3" TargetMode="External"/><Relationship Id="rId5" Type="http://schemas.openxmlformats.org/officeDocument/2006/relationships/image" Target="../media/image38.pn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7%20A%20Thorn%20Through%20Your%20Flesh.wma" TargetMode="External"/><Relationship Id="rId5" Type="http://schemas.openxmlformats.org/officeDocument/2006/relationships/image" Target="../media/image39.pn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203-16.wma" TargetMode="External"/><Relationship Id="rId5" Type="http://schemas.openxmlformats.org/officeDocument/2006/relationships/image" Target="../media/image40.pn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20The%20Power%20of%20God.wma" TargetMode="External"/><Relationship Id="rId5" Type="http://schemas.openxmlformats.org/officeDocument/2006/relationships/image" Target="../media/image41.pn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4%20Symbiotic.wma" TargetMode="External"/><Relationship Id="rId5" Type="http://schemas.openxmlformats.org/officeDocument/2006/relationships/image" Target="../media/image42.pn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8%20Taken%20From%20Darkness.wma" TargetMode="External"/><Relationship Id="rId5" Type="http://schemas.openxmlformats.org/officeDocument/2006/relationships/image" Target="../media/image43.png"/><Relationship Id="rId4" Type="http://schemas.openxmlformats.org/officeDocument/2006/relationships/slide" Target="slide5.xml"/></Relationships>
</file>

<file path=ppt/slides/_rels/slide12.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10-as_i_lay_dying-control_is_dead.mp3" TargetMode="External"/><Relationship Id="rId6" Type="http://schemas.openxmlformats.org/officeDocument/2006/relationships/image" Target="../media/image44.png"/><Relationship Id="rId5" Type="http://schemas.openxmlformats.org/officeDocument/2006/relationships/slide" Target="slide5.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9-as_i_lay_dying-the_sound_of_truth.mp3" TargetMode="External"/><Relationship Id="rId5" Type="http://schemas.openxmlformats.org/officeDocument/2006/relationships/image" Target="../media/image45.png"/><Relationship Id="rId4" Type="http://schemas.openxmlformats.org/officeDocument/2006/relationships/slide" Target="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3%20Killers.wma" TargetMode="External"/><Relationship Id="rId5" Type="http://schemas.openxmlformats.org/officeDocument/2006/relationships/image" Target="../media/image46.png"/><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1%2094%20Hours.MP3" TargetMode="External"/><Relationship Id="rId5" Type="http://schemas.openxmlformats.org/officeDocument/2006/relationships/image" Target="../media/image47.png"/><Relationship Id="rId4" Type="http://schemas.openxmlformats.org/officeDocument/2006/relationships/slide" Target="slide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5%20Forever.mp3" TargetMode="External"/><Relationship Id="rId6" Type="http://schemas.openxmlformats.org/officeDocument/2006/relationships/image" Target="../media/image48.png"/><Relationship Id="rId5" Type="http://schemas.openxmlformats.org/officeDocument/2006/relationships/slide" Target="slide5.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4-as_i_lay_dying-within_destruction.mp3" TargetMode="External"/><Relationship Id="rId5" Type="http://schemas.openxmlformats.org/officeDocument/2006/relationships/image" Target="../media/image49.png"/><Relationship Id="rId4" Type="http://schemas.openxmlformats.org/officeDocument/2006/relationships/slide" Target="slide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4-as_i_lay_dying-within_destruction.mp3" TargetMode="External"/><Relationship Id="rId5" Type="http://schemas.openxmlformats.org/officeDocument/2006/relationships/image" Target="../media/image50.png"/><Relationship Id="rId4" Type="http://schemas.openxmlformats.org/officeDocument/2006/relationships/slide" Target="slide5.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5-as_i_lay_dying-empty_hearts.mp3" TargetMode="External"/><Relationship Id="rId5" Type="http://schemas.openxmlformats.org/officeDocument/2006/relationships/image" Target="../media/image51.png"/><Relationship Id="rId4" Type="http://schemas.openxmlformats.org/officeDocument/2006/relationships/slide" Target="slide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3%20Killers.wma" TargetMode="External"/><Relationship Id="rId5" Type="http://schemas.openxmlformats.org/officeDocument/2006/relationships/image" Target="../media/image52.png"/><Relationship Id="rId4" Type="http://schemas.openxmlformats.org/officeDocument/2006/relationships/slide" Target="slide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10-as_i_lay_dying-control_is_dead.mp3" TargetMode="External"/><Relationship Id="rId5" Type="http://schemas.openxmlformats.org/officeDocument/2006/relationships/image" Target="../media/image53.png"/><Relationship Id="rId4" Type="http://schemas.openxmlformats.org/officeDocument/2006/relationships/slide" Target="sl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7%20A%20Thorn%20Through%20Your%20Flesh.wma" TargetMode="External"/><Relationship Id="rId5" Type="http://schemas.openxmlformats.org/officeDocument/2006/relationships/image" Target="../media/image54.png"/><Relationship Id="rId4" Type="http://schemas.openxmlformats.org/officeDocument/2006/relationships/slide" Target="slide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as_i_lay_dying-nothing_left.mp3" TargetMode="External"/><Relationship Id="rId5" Type="http://schemas.openxmlformats.org/officeDocument/2006/relationships/image" Target="../media/image55.png"/><Relationship Id="rId4" Type="http://schemas.openxmlformats.org/officeDocument/2006/relationships/slide" Target="slide5.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22%20Forever.mp3" TargetMode="External"/><Relationship Id="rId5" Type="http://schemas.openxmlformats.org/officeDocument/2006/relationships/image" Target="../media/image56.png"/><Relationship Id="rId4" Type="http://schemas.openxmlformats.org/officeDocument/2006/relationships/slide" Target="slide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4%20Symbiotic.wma" TargetMode="External"/><Relationship Id="rId5" Type="http://schemas.openxmlformats.org/officeDocument/2006/relationships/image" Target="../media/image57.png"/><Relationship Id="rId4" Type="http://schemas.openxmlformats.org/officeDocument/2006/relationships/slide" Target="slide5.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203-16.wma" TargetMode="External"/><Relationship Id="rId5" Type="http://schemas.openxmlformats.org/officeDocument/2006/relationships/slide" Target="slide5.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1%20In%20Christ.wma" TargetMode="External"/><Relationship Id="rId5" Type="http://schemas.openxmlformats.org/officeDocument/2006/relationships/image" Target="../media/image59.png"/><Relationship Id="rId4" Type="http://schemas.openxmlformats.org/officeDocument/2006/relationships/slide" Target="slide5.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5-as_i_lay_dying-empty_hearts.mp3" TargetMode="External"/><Relationship Id="rId5" Type="http://schemas.openxmlformats.org/officeDocument/2006/relationships/image" Target="../media/image60.png"/><Relationship Id="rId4" Type="http://schemas.openxmlformats.org/officeDocument/2006/relationships/slide" Target="slide5.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1-as_i_lay_dying-meaning_in_tragedy.mp3" TargetMode="External"/><Relationship Id="rId5" Type="http://schemas.openxmlformats.org/officeDocument/2006/relationships/image" Target="../media/image61.png"/><Relationship Id="rId4" Type="http://schemas.openxmlformats.org/officeDocument/2006/relationships/slide" Target="slide5.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1%2094%20Hours.MP3" TargetMode="External"/><Relationship Id="rId5" Type="http://schemas.openxmlformats.org/officeDocument/2006/relationships/image" Target="../media/image62.png"/><Relationship Id="rId4" Type="http://schemas.openxmlformats.org/officeDocument/2006/relationships/slide" Target="slide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4-as_i_lay_dying-within_destruction.mp3" TargetMode="External"/><Relationship Id="rId5" Type="http://schemas.openxmlformats.org/officeDocument/2006/relationships/image" Target="../media/image63.png"/><Relationship Id="rId4" Type="http://schemas.openxmlformats.org/officeDocument/2006/relationships/slide" Target="slide5.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as_i_lay_dying-nothing_left.mp3" TargetMode="External"/><Relationship Id="rId5" Type="http://schemas.openxmlformats.org/officeDocument/2006/relationships/image" Target="../media/image64.png"/><Relationship Id="rId4" Type="http://schemas.openxmlformats.org/officeDocument/2006/relationships/slide" Target="slide5.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9-as_i_lay_dying-the_sound_of_truth.mp3" TargetMode="External"/><Relationship Id="rId5" Type="http://schemas.openxmlformats.org/officeDocument/2006/relationships/image" Target="../media/image65.png"/><Relationship Id="rId4" Type="http://schemas.openxmlformats.org/officeDocument/2006/relationships/slide" Target="slide5.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8%20Taken%20From%20Darkness.wma" TargetMode="External"/><Relationship Id="rId5" Type="http://schemas.openxmlformats.org/officeDocument/2006/relationships/image" Target="../media/image66.png"/><Relationship Id="rId4" Type="http://schemas.openxmlformats.org/officeDocument/2006/relationships/slide" Target="slide5.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5-as_i_lay_dying-empty_hearts.mp3" TargetMode="External"/><Relationship Id="rId5" Type="http://schemas.openxmlformats.org/officeDocument/2006/relationships/image" Target="../media/image67.png"/><Relationship Id="rId4" Type="http://schemas.openxmlformats.org/officeDocument/2006/relationships/slide" Target="slide5.xml"/></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Layout" Target="../slideLayouts/slideLayout4.xml"/><Relationship Id="rId1" Type="http://schemas.openxmlformats.org/officeDocument/2006/relationships/audio" Target="file:///C:\Documents%20and%20Settings\Oppilas\Omat%20tiedostot\V-V\multimedia\10-as_i_lay_dying-control_is_dead.mp3" TargetMode="External"/><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image" Target="../media/image72.png"/><Relationship Id="rId18" Type="http://schemas.openxmlformats.org/officeDocument/2006/relationships/image" Target="../media/image75.png"/><Relationship Id="rId3" Type="http://schemas.openxmlformats.org/officeDocument/2006/relationships/slide" Target="slide38.xml"/><Relationship Id="rId7" Type="http://schemas.openxmlformats.org/officeDocument/2006/relationships/image" Target="../media/image69.png"/><Relationship Id="rId12" Type="http://schemas.openxmlformats.org/officeDocument/2006/relationships/slide" Target="slide42.xml"/><Relationship Id="rId17" Type="http://schemas.openxmlformats.org/officeDocument/2006/relationships/image" Target="../media/image74.png"/><Relationship Id="rId2" Type="http://schemas.openxmlformats.org/officeDocument/2006/relationships/slideLayout" Target="../slideLayouts/slideLayout2.xml"/><Relationship Id="rId16" Type="http://schemas.openxmlformats.org/officeDocument/2006/relationships/slide" Target="slide44.xml"/><Relationship Id="rId1" Type="http://schemas.openxmlformats.org/officeDocument/2006/relationships/audio" Target="file:///C:\Documents%20and%20Settings\Oppilas\Omat%20tiedostot\V-V\multimedia\01-as_i_lay_dying-meaning_in_tragedy.mp3" TargetMode="External"/><Relationship Id="rId6" Type="http://schemas.openxmlformats.org/officeDocument/2006/relationships/slide" Target="slide39.xml"/><Relationship Id="rId11" Type="http://schemas.openxmlformats.org/officeDocument/2006/relationships/image" Target="../media/image71.png"/><Relationship Id="rId5" Type="http://schemas.openxmlformats.org/officeDocument/2006/relationships/slide" Target="slide2.xml"/><Relationship Id="rId15" Type="http://schemas.openxmlformats.org/officeDocument/2006/relationships/image" Target="../media/image73.png"/><Relationship Id="rId10" Type="http://schemas.openxmlformats.org/officeDocument/2006/relationships/slide" Target="slide41.xml"/><Relationship Id="rId4" Type="http://schemas.openxmlformats.org/officeDocument/2006/relationships/image" Target="../media/image4.png"/><Relationship Id="rId9" Type="http://schemas.openxmlformats.org/officeDocument/2006/relationships/image" Target="../media/image70.png"/><Relationship Id="rId14" Type="http://schemas.openxmlformats.org/officeDocument/2006/relationships/slide" Target="slide43.xml"/></Relationships>
</file>

<file path=ppt/slides/_rels/slide38.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5%20Forever.mp3" TargetMode="External"/><Relationship Id="rId6" Type="http://schemas.openxmlformats.org/officeDocument/2006/relationships/image" Target="../media/image76.png"/><Relationship Id="rId5" Type="http://schemas.openxmlformats.org/officeDocument/2006/relationships/slide" Target="slide37.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3%20Killers.wma" TargetMode="External"/><Relationship Id="rId5" Type="http://schemas.openxmlformats.org/officeDocument/2006/relationships/image" Target="../media/image77.png"/><Relationship Id="rId4" Type="http://schemas.openxmlformats.org/officeDocument/2006/relationships/slide" Target="sl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4-as_i_lay_dying-within_destruction.mp3" TargetMode="External"/><Relationship Id="rId5" Type="http://schemas.openxmlformats.org/officeDocument/2006/relationships/image" Target="../media/image78.png"/><Relationship Id="rId4" Type="http://schemas.openxmlformats.org/officeDocument/2006/relationships/slide" Target="slide37.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7%20A%20Thorn%20Through%20Your%20Flesh.wma" TargetMode="External"/><Relationship Id="rId5" Type="http://schemas.openxmlformats.org/officeDocument/2006/relationships/image" Target="../media/image79.png"/><Relationship Id="rId4" Type="http://schemas.openxmlformats.org/officeDocument/2006/relationships/slide" Target="slide37.xml"/></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10-as_i_lay_dying-control_is_dead.mp3" TargetMode="External"/><Relationship Id="rId5" Type="http://schemas.openxmlformats.org/officeDocument/2006/relationships/image" Target="../media/image80.png"/><Relationship Id="rId4" Type="http://schemas.openxmlformats.org/officeDocument/2006/relationships/slide" Target="slide37.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2%203-16.wma" TargetMode="External"/><Relationship Id="rId5" Type="http://schemas.openxmlformats.org/officeDocument/2006/relationships/image" Target="../media/image81.png"/><Relationship Id="rId4" Type="http://schemas.openxmlformats.org/officeDocument/2006/relationships/slide" Target="slide37.xml"/></Relationships>
</file>

<file path=ppt/slides/_rels/slide45.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Layout" Target="../slideLayouts/slideLayout2.xml"/><Relationship Id="rId1" Type="http://schemas.openxmlformats.org/officeDocument/2006/relationships/video" Target="file:///C:\Documents%20and%20Settings\Oppilas\Omat%20tiedostot\V-V\multimedia\NHLgoals.wmv" TargetMode="External"/><Relationship Id="rId4" Type="http://schemas.openxmlformats.org/officeDocument/2006/relationships/image" Target="../media/image82.png"/></Relationships>
</file>

<file path=ppt/slides/_rels/slide4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2.xml"/><Relationship Id="rId1" Type="http://schemas.openxmlformats.org/officeDocument/2006/relationships/video" Target="file:///C:\Documents%20and%20Settings\Oppilas\Omat%20tiedostot\V-V\multimedia\top10goals.wmv" TargetMode="External"/><Relationship Id="rId4" Type="http://schemas.openxmlformats.org/officeDocument/2006/relationships/slide" Target="sl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2.xml"/><Relationship Id="rId1" Type="http://schemas.openxmlformats.org/officeDocument/2006/relationships/video" Target="file:///C:\Documents%20and%20Settings\Oppilas\Omat%20tiedostot\V-V\multimedia\SidneyCros.wmv" TargetMode="External"/><Relationship Id="rId4" Type="http://schemas.openxmlformats.org/officeDocument/2006/relationships/slide" Target="slide3.xml"/></Relationships>
</file>

<file path=ppt/slides/_rels/slide5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Layout" Target="../slideLayouts/slideLayout2.xml"/><Relationship Id="rId1" Type="http://schemas.openxmlformats.org/officeDocument/2006/relationships/video" Target="file:///C:\Documents%20and%20Settings\Oppilas\Omat%20tiedostot\V-V\multimedia\Aleksander.wmv" TargetMode="External"/><Relationship Id="rId4" Type="http://schemas.openxmlformats.org/officeDocument/2006/relationships/image" Target="../media/image85.png"/></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2.xml"/><Relationship Id="rId1" Type="http://schemas.openxmlformats.org/officeDocument/2006/relationships/video" Target="file:///C:\Documents%20and%20Settings\Oppilas\Omat%20tiedostot\V-V\multimedia\Teemu.wmv" TargetMode="External"/><Relationship Id="rId4" Type="http://schemas.openxmlformats.org/officeDocument/2006/relationships/slide" Target="slide3.xm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2.xml"/><Relationship Id="rId1" Type="http://schemas.openxmlformats.org/officeDocument/2006/relationships/video" Target="file:///C:\Documents%20and%20Settings\Oppilas\Omat%20tiedostot\V-V\multimedia\Brodvsluong.wmv" TargetMode="External"/><Relationship Id="rId4" Type="http://schemas.openxmlformats.org/officeDocument/2006/relationships/slide" Target="slide3.xml"/></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Layout" Target="../slideLayouts/slideLayout2.xml"/><Relationship Id="rId1" Type="http://schemas.openxmlformats.org/officeDocument/2006/relationships/audio" Target="file:///C:\Documents%20and%20Settings\Oppilas\Omat%20tiedostot\V-V\multimedia\03%20Killers.wma" TargetMode="Externa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smtClean="0"/>
              <a:t>Multimediatyö</a:t>
            </a:r>
            <a:br>
              <a:rPr lang="fi-FI" dirty="0" smtClean="0"/>
            </a:br>
            <a:r>
              <a:rPr lang="fi-FI" dirty="0" smtClean="0"/>
              <a:t>Jääkiekko</a:t>
            </a:r>
            <a:endParaRPr lang="fi-FI" dirty="0"/>
          </a:p>
        </p:txBody>
      </p:sp>
      <p:sp>
        <p:nvSpPr>
          <p:cNvPr id="3" name="Alaotsikko 2"/>
          <p:cNvSpPr>
            <a:spLocks noGrp="1"/>
          </p:cNvSpPr>
          <p:nvPr>
            <p:ph type="subTitle" idx="1"/>
          </p:nvPr>
        </p:nvSpPr>
        <p:spPr>
          <a:xfrm>
            <a:off x="2786050" y="4143380"/>
            <a:ext cx="3429024" cy="642942"/>
          </a:xfrm>
        </p:spPr>
        <p:txBody>
          <a:bodyPr/>
          <a:lstStyle/>
          <a:p>
            <a:r>
              <a:rPr lang="fi-FI" dirty="0" smtClean="0">
                <a:hlinkClick r:id="rId3" action="ppaction://hlinksldjump"/>
              </a:rPr>
              <a:t>Sivulle</a:t>
            </a:r>
            <a:endParaRPr lang="fi-FI" dirty="0">
              <a:hlinkClick r:id="rId3" action="ppaction://hlinksldjump"/>
            </a:endParaRPr>
          </a:p>
        </p:txBody>
      </p:sp>
      <p:pic>
        <p:nvPicPr>
          <p:cNvPr id="4" name="01-as_i_lay_dying-meaning_in_tragedy.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
        <p:nvSpPr>
          <p:cNvPr id="5" name="Tekstikehys 4"/>
          <p:cNvSpPr txBox="1"/>
          <p:nvPr/>
        </p:nvSpPr>
        <p:spPr>
          <a:xfrm>
            <a:off x="857224" y="5072074"/>
            <a:ext cx="7786742" cy="1200329"/>
          </a:xfrm>
          <a:prstGeom prst="rect">
            <a:avLst/>
          </a:prstGeom>
          <a:noFill/>
        </p:spPr>
        <p:txBody>
          <a:bodyPr wrap="square" rtlCol="0">
            <a:spAutoFit/>
          </a:bodyPr>
          <a:lstStyle/>
          <a:p>
            <a:r>
              <a:rPr lang="fi-FI" dirty="0" smtClean="0">
                <a:solidFill>
                  <a:schemeClr val="bg1"/>
                </a:solidFill>
              </a:rPr>
              <a:t>HUOM!!! </a:t>
            </a:r>
            <a:r>
              <a:rPr lang="fi-FI" smtClean="0">
                <a:solidFill>
                  <a:schemeClr val="bg1"/>
                </a:solidFill>
              </a:rPr>
              <a:t>(VAIKKA </a:t>
            </a:r>
            <a:r>
              <a:rPr lang="fi-FI" dirty="0" smtClean="0">
                <a:solidFill>
                  <a:schemeClr val="bg1"/>
                </a:solidFill>
              </a:rPr>
              <a:t>MUSIIKIN PITÄISI LÄHTEÄ AUTOMAATTISESTI KUN DIA OTETAAN ESIIN NIIN EI KUITENKAAN KÄY ENÄÄN ENSIMMÄISEN KERRAN JÄLKEEN VAAN SE PITÄÄ PAINAA ITSE </a:t>
            </a:r>
            <a:r>
              <a:rPr lang="fi-FI" smtClean="0">
                <a:solidFill>
                  <a:schemeClr val="bg1"/>
                </a:solidFill>
              </a:rPr>
              <a:t>KAIJUTIN KUVASTA, JOS HALUAA MUSAA)</a:t>
            </a:r>
            <a:endParaRPr lang="fi-FI" dirty="0">
              <a:solidFill>
                <a:schemeClr val="bg1"/>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81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Valikko</a:t>
            </a:r>
            <a:endParaRPr lang="fi-FI" dirty="0"/>
          </a:p>
        </p:txBody>
      </p:sp>
      <p:pic>
        <p:nvPicPr>
          <p:cNvPr id="1030" name="Picture 6">
            <a:hlinkClick r:id="rId3" action="ppaction://hlinksldjump"/>
          </p:cNvPr>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42910" y="2714620"/>
            <a:ext cx="2130942" cy="2424111"/>
          </a:xfrm>
          <a:prstGeom prst="rect">
            <a:avLst/>
          </a:prstGeom>
          <a:noFill/>
          <a:ln w="9525">
            <a:noFill/>
            <a:miter lim="800000"/>
            <a:headEnd/>
            <a:tailEnd/>
          </a:ln>
          <a:effectLst/>
        </p:spPr>
      </p:pic>
      <p:sp>
        <p:nvSpPr>
          <p:cNvPr id="11" name="Tekstikehys 10">
            <a:hlinkClick r:id="rId5" action="ppaction://hlinksldjump"/>
          </p:cNvPr>
          <p:cNvSpPr txBox="1"/>
          <p:nvPr/>
        </p:nvSpPr>
        <p:spPr>
          <a:xfrm>
            <a:off x="3500430" y="4786322"/>
            <a:ext cx="2071702" cy="461665"/>
          </a:xfrm>
          <a:prstGeom prst="rect">
            <a:avLst/>
          </a:prstGeom>
          <a:noFill/>
        </p:spPr>
        <p:txBody>
          <a:bodyPr wrap="square" rtlCol="0">
            <a:spAutoFit/>
          </a:bodyPr>
          <a:lstStyle/>
          <a:p>
            <a:pPr algn="ctr"/>
            <a:r>
              <a:rPr lang="fi-FI" sz="2400" i="1" dirty="0" smtClean="0">
                <a:latin typeface="Algerian" pitchFamily="82" charset="0"/>
              </a:rPr>
              <a:t>Säännöt</a:t>
            </a:r>
            <a:endParaRPr lang="fi-FI" sz="2400" i="1" dirty="0">
              <a:latin typeface="Algerian" pitchFamily="82" charset="0"/>
            </a:endParaRPr>
          </a:p>
        </p:txBody>
      </p:sp>
      <p:sp>
        <p:nvSpPr>
          <p:cNvPr id="12" name="Tekstikehys 11">
            <a:hlinkClick r:id="rId6" action="ppaction://hlinksldjump"/>
          </p:cNvPr>
          <p:cNvSpPr txBox="1"/>
          <p:nvPr/>
        </p:nvSpPr>
        <p:spPr>
          <a:xfrm>
            <a:off x="3357554" y="2214554"/>
            <a:ext cx="2071702" cy="461665"/>
          </a:xfrm>
          <a:prstGeom prst="rect">
            <a:avLst/>
          </a:prstGeom>
          <a:noFill/>
        </p:spPr>
        <p:txBody>
          <a:bodyPr wrap="square" rtlCol="0">
            <a:spAutoFit/>
          </a:bodyPr>
          <a:lstStyle/>
          <a:p>
            <a:pPr algn="ctr"/>
            <a:r>
              <a:rPr lang="fi-FI" sz="2400" i="1" dirty="0" smtClean="0">
                <a:latin typeface="Algerian" pitchFamily="82" charset="0"/>
              </a:rPr>
              <a:t>Yleistä</a:t>
            </a:r>
            <a:endParaRPr lang="fi-FI" sz="2400" i="1" dirty="0">
              <a:latin typeface="Algerian" pitchFamily="82" charset="0"/>
            </a:endParaRPr>
          </a:p>
        </p:txBody>
      </p:sp>
      <p:pic>
        <p:nvPicPr>
          <p:cNvPr id="1033" name="Picture 9">
            <a:hlinkClick r:id="rId7" action="ppaction://hlinksldjump"/>
          </p:cNvPr>
          <p:cNvPicPr>
            <a:picLocks noChangeAspect="1" noChangeArrowheads="1"/>
          </p:cNvPicPr>
          <p:nvPr/>
        </p:nvPicPr>
        <p:blipFill>
          <a:blip r:embed="rId8"/>
          <a:srcRect/>
          <a:stretch>
            <a:fillRect/>
          </a:stretch>
        </p:blipFill>
        <p:spPr bwMode="auto">
          <a:xfrm>
            <a:off x="6429388" y="3214686"/>
            <a:ext cx="1143000" cy="1143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01-as_i_lay_dying-meaning_in_tragedy.mp3">
            <a:hlinkClick r:id="" action="ppaction://media"/>
          </p:cNvPr>
          <p:cNvPicPr>
            <a:picLocks noRot="1" noChangeAspect="1"/>
          </p:cNvPicPr>
          <p:nvPr>
            <a:audioFile r:link="rId1"/>
          </p:nvPr>
        </p:nvPicPr>
        <p:blipFill>
          <a:blip r:embed="rId9"/>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81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NHL</a:t>
            </a:r>
            <a:endParaRPr lang="fi-FI" dirty="0"/>
          </a:p>
        </p:txBody>
      </p:sp>
      <p:sp>
        <p:nvSpPr>
          <p:cNvPr id="4" name="Sisällön paikkamerkki 2">
            <a:hlinkClick r:id="rId3" action="ppaction://hlinksldjump"/>
          </p:cNvPr>
          <p:cNvSpPr txBox="1">
            <a:spLocks/>
          </p:cNvSpPr>
          <p:nvPr/>
        </p:nvSpPr>
        <p:spPr>
          <a:xfrm>
            <a:off x="6357950" y="1571612"/>
            <a:ext cx="2114536" cy="642942"/>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lang="fi-FI" sz="2800" dirty="0" smtClean="0"/>
              <a:t>Joukkueet</a:t>
            </a:r>
            <a:endParaRPr kumimoji="0" lang="fi-FI"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isällön paikkamerkki 2">
            <a:hlinkClick r:id="rId4" action="ppaction://hlinksldjump"/>
          </p:cNvPr>
          <p:cNvSpPr txBox="1">
            <a:spLocks/>
          </p:cNvSpPr>
          <p:nvPr/>
        </p:nvSpPr>
        <p:spPr>
          <a:xfrm>
            <a:off x="5643570" y="4572008"/>
            <a:ext cx="3000396" cy="757230"/>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kumimoji="0" lang="fi-FI" sz="2800" b="0" i="0" u="none" strike="noStrike" kern="1200" cap="none" spc="0" normalizeH="0" baseline="0" noProof="0" dirty="0" smtClean="0">
                <a:ln>
                  <a:noFill/>
                </a:ln>
                <a:solidFill>
                  <a:schemeClr val="tx1"/>
                </a:solidFill>
                <a:effectLst/>
                <a:uLnTx/>
                <a:uFillTx/>
                <a:latin typeface="+mn-lt"/>
                <a:ea typeface="+mn-ea"/>
                <a:cs typeface="+mn-cs"/>
              </a:rPr>
              <a:t>Tähtiä</a:t>
            </a:r>
            <a:r>
              <a:rPr kumimoji="0" lang="fi-FI" sz="2800" b="0" i="0" u="none" strike="noStrike" kern="1200" cap="none" spc="0" normalizeH="0" noProof="0" dirty="0" smtClean="0">
                <a:ln>
                  <a:noFill/>
                </a:ln>
                <a:solidFill>
                  <a:schemeClr val="tx1"/>
                </a:solidFill>
                <a:effectLst/>
                <a:uLnTx/>
                <a:uFillTx/>
                <a:latin typeface="+mn-lt"/>
                <a:ea typeface="+mn-ea"/>
                <a:cs typeface="+mn-cs"/>
              </a:rPr>
              <a:t> NHL:ssä</a:t>
            </a:r>
            <a:endParaRPr kumimoji="0" lang="fi-FI"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isällön paikkamerkki 2">
            <a:hlinkClick r:id="rId5" action="ppaction://hlinksldjump"/>
          </p:cNvPr>
          <p:cNvSpPr txBox="1">
            <a:spLocks/>
          </p:cNvSpPr>
          <p:nvPr/>
        </p:nvSpPr>
        <p:spPr>
          <a:xfrm>
            <a:off x="2928926" y="6072206"/>
            <a:ext cx="3400420" cy="642942"/>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lang="fi-FI" sz="2800" dirty="0" smtClean="0">
                <a:solidFill>
                  <a:schemeClr val="accent1">
                    <a:lumMod val="60000"/>
                    <a:lumOff val="40000"/>
                  </a:schemeClr>
                </a:solidFill>
              </a:rPr>
              <a:t>Päävalikkoon</a:t>
            </a:r>
            <a:endParaRPr kumimoji="0" lang="fi-FI" sz="2800" b="0" i="0" u="none" strike="noStrike" kern="1200" cap="none" spc="0" normalizeH="0" baseline="0" noProof="0" dirty="0">
              <a:ln>
                <a:noFill/>
              </a:ln>
              <a:solidFill>
                <a:schemeClr val="accent1">
                  <a:lumMod val="60000"/>
                  <a:lumOff val="40000"/>
                </a:schemeClr>
              </a:solidFill>
              <a:effectLst/>
              <a:uLnTx/>
              <a:uFillTx/>
              <a:latin typeface="+mn-lt"/>
              <a:ea typeface="+mn-ea"/>
              <a:cs typeface="+mn-cs"/>
            </a:endParaRPr>
          </a:p>
        </p:txBody>
      </p:sp>
      <p:pic>
        <p:nvPicPr>
          <p:cNvPr id="8" name="Picture 6"/>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428992" y="142852"/>
            <a:ext cx="2130942" cy="2424111"/>
          </a:xfrm>
          <a:prstGeom prst="rect">
            <a:avLst/>
          </a:prstGeom>
          <a:noFill/>
          <a:ln w="9525">
            <a:noFill/>
            <a:miter lim="800000"/>
            <a:headEnd/>
            <a:tailEnd/>
          </a:ln>
          <a:effectLst/>
        </p:spPr>
      </p:pic>
      <p:sp>
        <p:nvSpPr>
          <p:cNvPr id="10" name="Sisällön paikkamerkki 2">
            <a:hlinkClick r:id="rId7" action="ppaction://hlinksldjump"/>
          </p:cNvPr>
          <p:cNvSpPr txBox="1">
            <a:spLocks/>
          </p:cNvSpPr>
          <p:nvPr/>
        </p:nvSpPr>
        <p:spPr>
          <a:xfrm>
            <a:off x="428596" y="4643446"/>
            <a:ext cx="1928826" cy="642942"/>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lang="fi-FI" sz="2800" dirty="0" smtClean="0"/>
              <a:t>Videoita</a:t>
            </a:r>
            <a:endParaRPr kumimoji="0" lang="fi-FI"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Sisällön paikkamerkki 2">
            <a:hlinkClick r:id="rId8" action="ppaction://hlinksldjump"/>
          </p:cNvPr>
          <p:cNvSpPr txBox="1">
            <a:spLocks/>
          </p:cNvSpPr>
          <p:nvPr/>
        </p:nvSpPr>
        <p:spPr>
          <a:xfrm>
            <a:off x="285720" y="1428736"/>
            <a:ext cx="3000396" cy="757230"/>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kumimoji="0" lang="fi-FI" sz="2800" b="0" i="0" u="none" strike="noStrike" kern="1200" cap="none" spc="0" normalizeH="0" baseline="0" noProof="0" dirty="0" smtClean="0">
                <a:ln>
                  <a:noFill/>
                </a:ln>
                <a:solidFill>
                  <a:schemeClr val="tx1"/>
                </a:solidFill>
                <a:effectLst/>
                <a:uLnTx/>
                <a:uFillTx/>
                <a:latin typeface="+mn-lt"/>
                <a:ea typeface="+mn-ea"/>
                <a:cs typeface="+mn-cs"/>
              </a:rPr>
              <a:t>Tietoisku</a:t>
            </a:r>
            <a:endParaRPr kumimoji="0" lang="fi-FI" sz="28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01 In Christ.wma">
            <a:hlinkClick r:id="" action="ppaction://media"/>
          </p:cNvPr>
          <p:cNvPicPr>
            <a:picLocks noRot="1" noChangeAspect="1"/>
          </p:cNvPicPr>
          <p:nvPr>
            <a:audioFile r:link="rId1"/>
          </p:nvPr>
        </p:nvPicPr>
        <p:blipFill>
          <a:blip r:embed="rId9"/>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37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NHL Tietoisku</a:t>
            </a:r>
            <a:endParaRPr lang="fi-FI" dirty="0"/>
          </a:p>
        </p:txBody>
      </p:sp>
      <p:sp>
        <p:nvSpPr>
          <p:cNvPr id="3" name="Sisällön paikkamerkki 2"/>
          <p:cNvSpPr>
            <a:spLocks noGrp="1"/>
          </p:cNvSpPr>
          <p:nvPr>
            <p:ph idx="1"/>
          </p:nvPr>
        </p:nvSpPr>
        <p:spPr/>
        <p:txBody>
          <a:bodyPr/>
          <a:lstStyle/>
          <a:p>
            <a:r>
              <a:rPr lang="fi-FI" dirty="0" smtClean="0"/>
              <a:t>Eli siis National Hockey </a:t>
            </a:r>
            <a:r>
              <a:rPr lang="fi-FI" dirty="0" err="1" smtClean="0"/>
              <a:t>League</a:t>
            </a:r>
            <a:r>
              <a:rPr lang="fi-FI" dirty="0" smtClean="0"/>
              <a:t>.</a:t>
            </a:r>
          </a:p>
          <a:p>
            <a:pPr lvl="1"/>
            <a:r>
              <a:rPr lang="fi-FI" dirty="0" smtClean="0"/>
              <a:t>Kansainvälinen jääkiekkoliiga</a:t>
            </a:r>
          </a:p>
          <a:p>
            <a:r>
              <a:rPr lang="fi-FI" dirty="0" smtClean="0"/>
              <a:t>Tämän hetken paras jääkiekkoliiga</a:t>
            </a:r>
          </a:p>
          <a:p>
            <a:pPr lvl="1"/>
            <a:r>
              <a:rPr lang="fi-FI" dirty="0" smtClean="0"/>
              <a:t>(Venäjän KHL yrittää haastaa)</a:t>
            </a:r>
          </a:p>
          <a:p>
            <a:r>
              <a:rPr lang="fi-FI" dirty="0" smtClean="0"/>
              <a:t>30 joukkuetta jotka ovat jaettu 2 divisioonaan (itä ja länsi)</a:t>
            </a:r>
          </a:p>
          <a:p>
            <a:endParaRPr lang="fi-FI" dirty="0"/>
          </a:p>
        </p:txBody>
      </p:sp>
      <p:sp>
        <p:nvSpPr>
          <p:cNvPr id="4" name="Tekstikehys 3">
            <a:hlinkClick r:id="rId3" action="ppaction://hlinksldjump"/>
          </p:cNvPr>
          <p:cNvSpPr txBox="1"/>
          <p:nvPr/>
        </p:nvSpPr>
        <p:spPr>
          <a:xfrm>
            <a:off x="2500298"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pic>
        <p:nvPicPr>
          <p:cNvPr id="5" name="05 Forever.mp3">
            <a:hlinkClick r:id="" action="ppaction://media"/>
          </p:cNvPr>
          <p:cNvPicPr>
            <a:picLocks noRot="1" noChangeAspect="1"/>
          </p:cNvPicPr>
          <p:nvPr>
            <a:audioFile r:link="rId1"/>
          </p:nvPr>
        </p:nvPicPr>
        <p:blipFill>
          <a:blip r:embed="rId4"/>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0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a:hlinkClick r:id="rId3" action="ppaction://hlinksldjump"/>
          </p:cNvPr>
          <p:cNvPicPr>
            <a:picLocks noChangeAspect="1" noChangeArrowheads="1"/>
          </p:cNvPicPr>
          <p:nvPr/>
        </p:nvPicPr>
        <p:blipFill>
          <a:blip r:embed="rId4" cstate="print"/>
          <a:srcRect/>
          <a:stretch>
            <a:fillRect/>
          </a:stretch>
        </p:blipFill>
        <p:spPr bwMode="auto">
          <a:xfrm>
            <a:off x="1214414" y="457200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Otsikko 1"/>
          <p:cNvSpPr>
            <a:spLocks noGrp="1"/>
          </p:cNvSpPr>
          <p:nvPr>
            <p:ph type="title"/>
          </p:nvPr>
        </p:nvSpPr>
        <p:spPr/>
        <p:txBody>
          <a:bodyPr/>
          <a:lstStyle/>
          <a:p>
            <a:r>
              <a:rPr lang="fi-FI" dirty="0" smtClean="0"/>
              <a:t>Joukkueet</a:t>
            </a:r>
            <a:endParaRPr lang="fi-FI" dirty="0"/>
          </a:p>
        </p:txBody>
      </p:sp>
      <p:pic>
        <p:nvPicPr>
          <p:cNvPr id="1027" name="Picture 3">
            <a:hlinkClick r:id="rId5" action="ppaction://hlinksldjump"/>
          </p:cNvPr>
          <p:cNvPicPr>
            <a:picLocks noChangeAspect="1" noChangeArrowheads="1"/>
          </p:cNvPicPr>
          <p:nvPr/>
        </p:nvPicPr>
        <p:blipFill>
          <a:blip r:embed="rId6"/>
          <a:srcRect/>
          <a:stretch>
            <a:fillRect/>
          </a:stretch>
        </p:blipFill>
        <p:spPr bwMode="auto">
          <a:xfrm>
            <a:off x="5929322" y="571480"/>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28" name="Picture 4">
            <a:hlinkClick r:id="rId7" action="ppaction://hlinksldjump"/>
          </p:cNvPr>
          <p:cNvPicPr>
            <a:picLocks noChangeAspect="1" noChangeArrowheads="1"/>
          </p:cNvPicPr>
          <p:nvPr/>
        </p:nvPicPr>
        <p:blipFill>
          <a:blip r:embed="rId8" cstate="print"/>
          <a:srcRect/>
          <a:stretch>
            <a:fillRect/>
          </a:stretch>
        </p:blipFill>
        <p:spPr bwMode="auto">
          <a:xfrm>
            <a:off x="214282" y="571480"/>
            <a:ext cx="95227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29" name="Picture 5">
            <a:hlinkClick r:id="rId9" action="ppaction://hlinksldjump"/>
          </p:cNvPr>
          <p:cNvPicPr>
            <a:picLocks noChangeAspect="1" noChangeArrowheads="1"/>
          </p:cNvPicPr>
          <p:nvPr/>
        </p:nvPicPr>
        <p:blipFill>
          <a:blip r:embed="rId10" cstate="print"/>
          <a:srcRect/>
          <a:stretch>
            <a:fillRect/>
          </a:stretch>
        </p:blipFill>
        <p:spPr bwMode="auto">
          <a:xfrm>
            <a:off x="6929454" y="571480"/>
            <a:ext cx="952491"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0" name="Picture 6">
            <a:hlinkClick r:id="rId11" action="ppaction://hlinksldjump"/>
          </p:cNvPr>
          <p:cNvPicPr>
            <a:picLocks noChangeAspect="1" noChangeArrowheads="1"/>
          </p:cNvPicPr>
          <p:nvPr/>
        </p:nvPicPr>
        <p:blipFill>
          <a:blip r:embed="rId12" cstate="print"/>
          <a:srcRect/>
          <a:stretch>
            <a:fillRect/>
          </a:stretch>
        </p:blipFill>
        <p:spPr bwMode="auto">
          <a:xfrm>
            <a:off x="7929586" y="571480"/>
            <a:ext cx="955239"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1" name="Picture 7">
            <a:hlinkClick r:id="rId13" action="ppaction://hlinksldjump"/>
          </p:cNvPr>
          <p:cNvPicPr>
            <a:picLocks noChangeAspect="1" noChangeArrowheads="1"/>
          </p:cNvPicPr>
          <p:nvPr/>
        </p:nvPicPr>
        <p:blipFill>
          <a:blip r:embed="rId14"/>
          <a:srcRect/>
          <a:stretch>
            <a:fillRect/>
          </a:stretch>
        </p:blipFill>
        <p:spPr bwMode="auto">
          <a:xfrm>
            <a:off x="1214414" y="571480"/>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2" name="Picture 8">
            <a:hlinkClick r:id="rId15" action="ppaction://hlinksldjump"/>
          </p:cNvPr>
          <p:cNvPicPr>
            <a:picLocks noChangeAspect="1" noChangeArrowheads="1"/>
          </p:cNvPicPr>
          <p:nvPr/>
        </p:nvPicPr>
        <p:blipFill>
          <a:blip r:embed="rId16" cstate="print"/>
          <a:srcRect/>
          <a:stretch>
            <a:fillRect/>
          </a:stretch>
        </p:blipFill>
        <p:spPr bwMode="auto">
          <a:xfrm>
            <a:off x="5929322" y="1571612"/>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3" name="Picture 9">
            <a:hlinkClick r:id="rId17" action="ppaction://hlinksldjump"/>
          </p:cNvPr>
          <p:cNvPicPr>
            <a:picLocks noChangeAspect="1" noChangeArrowheads="1"/>
          </p:cNvPicPr>
          <p:nvPr/>
        </p:nvPicPr>
        <p:blipFill>
          <a:blip r:embed="rId18" cstate="print"/>
          <a:srcRect/>
          <a:stretch>
            <a:fillRect/>
          </a:stretch>
        </p:blipFill>
        <p:spPr bwMode="auto">
          <a:xfrm>
            <a:off x="2214546" y="571480"/>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4" name="Picture 10">
            <a:hlinkClick r:id="rId19" action="ppaction://hlinksldjump"/>
          </p:cNvPr>
          <p:cNvPicPr>
            <a:picLocks noChangeAspect="1" noChangeArrowheads="1"/>
          </p:cNvPicPr>
          <p:nvPr/>
        </p:nvPicPr>
        <p:blipFill>
          <a:blip r:embed="rId20" cstate="print"/>
          <a:srcRect/>
          <a:stretch>
            <a:fillRect/>
          </a:stretch>
        </p:blipFill>
        <p:spPr bwMode="auto">
          <a:xfrm>
            <a:off x="214282" y="1571612"/>
            <a:ext cx="928684" cy="9286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5" name="Picture 11">
            <a:hlinkClick r:id="rId21" action="ppaction://hlinksldjump"/>
          </p:cNvPr>
          <p:cNvPicPr>
            <a:picLocks noChangeAspect="1" noChangeArrowheads="1"/>
          </p:cNvPicPr>
          <p:nvPr/>
        </p:nvPicPr>
        <p:blipFill>
          <a:blip r:embed="rId22" cstate="print"/>
          <a:srcRect/>
          <a:stretch>
            <a:fillRect/>
          </a:stretch>
        </p:blipFill>
        <p:spPr bwMode="auto">
          <a:xfrm>
            <a:off x="1214414" y="1571612"/>
            <a:ext cx="928693"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6" name="Picture 12">
            <a:hlinkClick r:id="rId23" action="ppaction://hlinksldjump"/>
          </p:cNvPr>
          <p:cNvPicPr>
            <a:picLocks noChangeAspect="1" noChangeArrowheads="1"/>
          </p:cNvPicPr>
          <p:nvPr/>
        </p:nvPicPr>
        <p:blipFill>
          <a:blip r:embed="rId24" cstate="print"/>
          <a:srcRect/>
          <a:stretch>
            <a:fillRect/>
          </a:stretch>
        </p:blipFill>
        <p:spPr bwMode="auto">
          <a:xfrm>
            <a:off x="214282" y="257174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7" name="Picture 13">
            <a:hlinkClick r:id="rId25" action="ppaction://hlinksldjump"/>
          </p:cNvPr>
          <p:cNvPicPr>
            <a:picLocks noChangeAspect="1" noChangeArrowheads="1"/>
          </p:cNvPicPr>
          <p:nvPr/>
        </p:nvPicPr>
        <p:blipFill>
          <a:blip r:embed="rId26" cstate="print"/>
          <a:srcRect/>
          <a:stretch>
            <a:fillRect/>
          </a:stretch>
        </p:blipFill>
        <p:spPr bwMode="auto">
          <a:xfrm>
            <a:off x="2214546" y="1571612"/>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8" name="Picture 14">
            <a:hlinkClick r:id="rId27" action="ppaction://hlinksldjump"/>
          </p:cNvPr>
          <p:cNvPicPr>
            <a:picLocks noChangeAspect="1" noChangeArrowheads="1"/>
          </p:cNvPicPr>
          <p:nvPr/>
        </p:nvPicPr>
        <p:blipFill>
          <a:blip r:embed="rId28" cstate="print"/>
          <a:srcRect/>
          <a:stretch>
            <a:fillRect/>
          </a:stretch>
        </p:blipFill>
        <p:spPr bwMode="auto">
          <a:xfrm>
            <a:off x="1214414" y="257174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39" name="Picture 15">
            <a:hlinkClick r:id="rId29" action="ppaction://hlinksldjump"/>
          </p:cNvPr>
          <p:cNvPicPr>
            <a:picLocks noChangeAspect="1" noChangeArrowheads="1"/>
          </p:cNvPicPr>
          <p:nvPr/>
        </p:nvPicPr>
        <p:blipFill>
          <a:blip r:embed="rId30" cstate="print"/>
          <a:srcRect/>
          <a:stretch>
            <a:fillRect/>
          </a:stretch>
        </p:blipFill>
        <p:spPr bwMode="auto">
          <a:xfrm>
            <a:off x="6929454" y="1571612"/>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40" name="Picture 16">
            <a:hlinkClick r:id="rId31" action="ppaction://hlinksldjump"/>
          </p:cNvPr>
          <p:cNvPicPr>
            <a:picLocks noChangeAspect="1" noChangeArrowheads="1"/>
          </p:cNvPicPr>
          <p:nvPr/>
        </p:nvPicPr>
        <p:blipFill>
          <a:blip r:embed="rId32" cstate="print"/>
          <a:srcRect/>
          <a:stretch>
            <a:fillRect/>
          </a:stretch>
        </p:blipFill>
        <p:spPr bwMode="auto">
          <a:xfrm>
            <a:off x="2214546" y="2571744"/>
            <a:ext cx="914248"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41" name="Picture 17">
            <a:hlinkClick r:id="rId33" action="ppaction://hlinksldjump"/>
          </p:cNvPr>
          <p:cNvPicPr>
            <a:picLocks noChangeAspect="1" noChangeArrowheads="1"/>
          </p:cNvPicPr>
          <p:nvPr/>
        </p:nvPicPr>
        <p:blipFill>
          <a:blip r:embed="rId34"/>
          <a:srcRect/>
          <a:stretch>
            <a:fillRect/>
          </a:stretch>
        </p:blipFill>
        <p:spPr bwMode="auto">
          <a:xfrm>
            <a:off x="214282" y="3571876"/>
            <a:ext cx="928694" cy="9379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42" name="Picture 18">
            <a:hlinkClick r:id="rId35" action="ppaction://hlinksldjump"/>
          </p:cNvPr>
          <p:cNvPicPr>
            <a:picLocks noChangeAspect="1" noChangeArrowheads="1"/>
          </p:cNvPicPr>
          <p:nvPr/>
        </p:nvPicPr>
        <p:blipFill>
          <a:blip r:embed="rId36" cstate="print"/>
          <a:srcRect/>
          <a:stretch>
            <a:fillRect/>
          </a:stretch>
        </p:blipFill>
        <p:spPr bwMode="auto">
          <a:xfrm>
            <a:off x="7929586" y="1571612"/>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26" name="Picture 2">
            <a:hlinkClick r:id="rId37" action="ppaction://hlinksldjump"/>
          </p:cNvPr>
          <p:cNvPicPr>
            <a:picLocks noChangeAspect="1" noChangeArrowheads="1"/>
          </p:cNvPicPr>
          <p:nvPr/>
        </p:nvPicPr>
        <p:blipFill>
          <a:blip r:embed="rId38" cstate="print"/>
          <a:srcRect/>
          <a:stretch>
            <a:fillRect/>
          </a:stretch>
        </p:blipFill>
        <p:spPr bwMode="auto">
          <a:xfrm>
            <a:off x="1214414" y="357187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Picture 3">
            <a:hlinkClick r:id="rId39" action="ppaction://hlinksldjump"/>
          </p:cNvPr>
          <p:cNvPicPr>
            <a:picLocks noChangeAspect="1" noChangeArrowheads="1"/>
          </p:cNvPicPr>
          <p:nvPr/>
        </p:nvPicPr>
        <p:blipFill>
          <a:blip r:embed="rId40" cstate="print"/>
          <a:srcRect/>
          <a:stretch>
            <a:fillRect/>
          </a:stretch>
        </p:blipFill>
        <p:spPr bwMode="auto">
          <a:xfrm>
            <a:off x="5929322" y="257174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Picture 4">
            <a:hlinkClick r:id="rId41" action="ppaction://hlinksldjump"/>
          </p:cNvPr>
          <p:cNvPicPr>
            <a:picLocks noChangeAspect="1" noChangeArrowheads="1"/>
          </p:cNvPicPr>
          <p:nvPr/>
        </p:nvPicPr>
        <p:blipFill>
          <a:blip r:embed="rId42" cstate="print"/>
          <a:srcRect/>
          <a:stretch>
            <a:fillRect/>
          </a:stretch>
        </p:blipFill>
        <p:spPr bwMode="auto">
          <a:xfrm>
            <a:off x="6929454" y="257174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5">
            <a:hlinkClick r:id="rId43" action="ppaction://hlinksldjump"/>
          </p:cNvPr>
          <p:cNvPicPr>
            <a:picLocks noChangeAspect="1" noChangeArrowheads="1"/>
          </p:cNvPicPr>
          <p:nvPr/>
        </p:nvPicPr>
        <p:blipFill>
          <a:blip r:embed="rId44"/>
          <a:srcRect/>
          <a:stretch>
            <a:fillRect/>
          </a:stretch>
        </p:blipFill>
        <p:spPr bwMode="auto">
          <a:xfrm>
            <a:off x="7929586" y="257174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6">
            <a:hlinkClick r:id="rId45" action="ppaction://hlinksldjump"/>
          </p:cNvPr>
          <p:cNvPicPr>
            <a:picLocks noChangeAspect="1" noChangeArrowheads="1"/>
          </p:cNvPicPr>
          <p:nvPr/>
        </p:nvPicPr>
        <p:blipFill>
          <a:blip r:embed="rId46" cstate="print"/>
          <a:srcRect/>
          <a:stretch>
            <a:fillRect/>
          </a:stretch>
        </p:blipFill>
        <p:spPr bwMode="auto">
          <a:xfrm>
            <a:off x="5929322" y="357187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7">
            <a:hlinkClick r:id="rId47" action="ppaction://hlinksldjump"/>
          </p:cNvPr>
          <p:cNvPicPr>
            <a:picLocks noChangeAspect="1" noChangeArrowheads="1"/>
          </p:cNvPicPr>
          <p:nvPr/>
        </p:nvPicPr>
        <p:blipFill>
          <a:blip r:embed="rId48" cstate="print"/>
          <a:srcRect/>
          <a:stretch>
            <a:fillRect/>
          </a:stretch>
        </p:blipFill>
        <p:spPr bwMode="auto">
          <a:xfrm>
            <a:off x="6929454" y="357187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8">
            <a:hlinkClick r:id="rId49" action="ppaction://hlinksldjump"/>
          </p:cNvPr>
          <p:cNvPicPr>
            <a:picLocks noChangeAspect="1" noChangeArrowheads="1"/>
          </p:cNvPicPr>
          <p:nvPr/>
        </p:nvPicPr>
        <p:blipFill>
          <a:blip r:embed="rId50" cstate="print"/>
          <a:srcRect/>
          <a:stretch>
            <a:fillRect/>
          </a:stretch>
        </p:blipFill>
        <p:spPr bwMode="auto">
          <a:xfrm>
            <a:off x="2214546" y="357187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Picture 9">
            <a:hlinkClick r:id="rId51" action="ppaction://hlinksldjump"/>
          </p:cNvPr>
          <p:cNvPicPr>
            <a:picLocks noChangeAspect="1" noChangeArrowheads="1"/>
          </p:cNvPicPr>
          <p:nvPr/>
        </p:nvPicPr>
        <p:blipFill>
          <a:blip r:embed="rId52" cstate="print"/>
          <a:srcRect/>
          <a:stretch>
            <a:fillRect/>
          </a:stretch>
        </p:blipFill>
        <p:spPr bwMode="auto">
          <a:xfrm>
            <a:off x="7929586" y="357187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 name="Picture 10">
            <a:hlinkClick r:id="rId53" action="ppaction://hlinksldjump"/>
          </p:cNvPr>
          <p:cNvPicPr>
            <a:picLocks noChangeAspect="1" noChangeArrowheads="1"/>
          </p:cNvPicPr>
          <p:nvPr/>
        </p:nvPicPr>
        <p:blipFill>
          <a:blip r:embed="rId54" cstate="print"/>
          <a:srcRect/>
          <a:stretch>
            <a:fillRect/>
          </a:stretch>
        </p:blipFill>
        <p:spPr bwMode="auto">
          <a:xfrm>
            <a:off x="214282" y="457200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2" name="Picture 12">
            <a:hlinkClick r:id="rId55" action="ppaction://hlinksldjump"/>
          </p:cNvPr>
          <p:cNvPicPr>
            <a:picLocks noChangeAspect="1" noChangeArrowheads="1"/>
          </p:cNvPicPr>
          <p:nvPr/>
        </p:nvPicPr>
        <p:blipFill>
          <a:blip r:embed="rId56" cstate="print"/>
          <a:srcRect/>
          <a:stretch>
            <a:fillRect/>
          </a:stretch>
        </p:blipFill>
        <p:spPr bwMode="auto">
          <a:xfrm>
            <a:off x="5929322" y="457200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3" name="Picture 13">
            <a:hlinkClick r:id="rId57" action="ppaction://hlinksldjump"/>
          </p:cNvPr>
          <p:cNvPicPr>
            <a:picLocks noChangeAspect="1" noChangeArrowheads="1"/>
          </p:cNvPicPr>
          <p:nvPr/>
        </p:nvPicPr>
        <p:blipFill>
          <a:blip r:embed="rId58" cstate="print"/>
          <a:srcRect/>
          <a:stretch>
            <a:fillRect/>
          </a:stretch>
        </p:blipFill>
        <p:spPr bwMode="auto">
          <a:xfrm>
            <a:off x="6929454" y="457200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4" name="Picture 14">
            <a:hlinkClick r:id="rId59" action="ppaction://hlinksldjump"/>
          </p:cNvPr>
          <p:cNvPicPr>
            <a:picLocks noChangeAspect="1" noChangeArrowheads="1"/>
          </p:cNvPicPr>
          <p:nvPr/>
        </p:nvPicPr>
        <p:blipFill>
          <a:blip r:embed="rId60" cstate="print"/>
          <a:srcRect/>
          <a:stretch>
            <a:fillRect/>
          </a:stretch>
        </p:blipFill>
        <p:spPr bwMode="auto">
          <a:xfrm>
            <a:off x="2214546" y="457200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5" name="Picture 15">
            <a:hlinkClick r:id="rId61" action="ppaction://hlinksldjump"/>
          </p:cNvPr>
          <p:cNvPicPr>
            <a:picLocks noChangeAspect="1" noChangeArrowheads="1"/>
          </p:cNvPicPr>
          <p:nvPr/>
        </p:nvPicPr>
        <p:blipFill>
          <a:blip r:embed="rId62" cstate="print"/>
          <a:srcRect/>
          <a:stretch>
            <a:fillRect/>
          </a:stretch>
        </p:blipFill>
        <p:spPr bwMode="auto">
          <a:xfrm>
            <a:off x="7929586" y="4572008"/>
            <a:ext cx="928684" cy="9286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3" name="Tekstikehys 32">
            <a:hlinkClick r:id="rId63" action="ppaction://hlinksldjump"/>
          </p:cNvPr>
          <p:cNvSpPr txBox="1"/>
          <p:nvPr/>
        </p:nvSpPr>
        <p:spPr>
          <a:xfrm>
            <a:off x="2500298"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sp>
        <p:nvSpPr>
          <p:cNvPr id="34" name="Tekstikehys 33"/>
          <p:cNvSpPr txBox="1"/>
          <p:nvPr/>
        </p:nvSpPr>
        <p:spPr>
          <a:xfrm>
            <a:off x="285720" y="6072206"/>
            <a:ext cx="2571768" cy="369332"/>
          </a:xfrm>
          <a:prstGeom prst="rect">
            <a:avLst/>
          </a:prstGeom>
          <a:noFill/>
        </p:spPr>
        <p:txBody>
          <a:bodyPr wrap="square" rtlCol="0">
            <a:spAutoFit/>
          </a:bodyPr>
          <a:lstStyle/>
          <a:p>
            <a:pPr algn="ctr"/>
            <a:r>
              <a:rPr lang="fi-FI" dirty="0" smtClean="0"/>
              <a:t>Läntinen Konferenssi</a:t>
            </a:r>
            <a:endParaRPr lang="fi-FI" dirty="0"/>
          </a:p>
        </p:txBody>
      </p:sp>
      <p:sp>
        <p:nvSpPr>
          <p:cNvPr id="35" name="Tekstikehys 34"/>
          <p:cNvSpPr txBox="1"/>
          <p:nvPr/>
        </p:nvSpPr>
        <p:spPr>
          <a:xfrm>
            <a:off x="6143636" y="6072206"/>
            <a:ext cx="2571768" cy="369332"/>
          </a:xfrm>
          <a:prstGeom prst="rect">
            <a:avLst/>
          </a:prstGeom>
          <a:noFill/>
        </p:spPr>
        <p:txBody>
          <a:bodyPr wrap="square" rtlCol="0">
            <a:spAutoFit/>
          </a:bodyPr>
          <a:lstStyle/>
          <a:p>
            <a:pPr algn="ctr"/>
            <a:r>
              <a:rPr lang="fi-FI" dirty="0" smtClean="0"/>
              <a:t>Itäinen konferenssi</a:t>
            </a:r>
            <a:endParaRPr lang="fi-FI" dirty="0"/>
          </a:p>
        </p:txBody>
      </p:sp>
      <p:pic>
        <p:nvPicPr>
          <p:cNvPr id="36" name="22 Forever.mp3">
            <a:hlinkClick r:id="" action="ppaction://media"/>
          </p:cNvPr>
          <p:cNvPicPr>
            <a:picLocks noRot="1" noChangeAspect="1"/>
          </p:cNvPicPr>
          <p:nvPr>
            <a:audioFile r:link="rId1"/>
          </p:nvPr>
        </p:nvPicPr>
        <p:blipFill>
          <a:blip r:embed="rId64"/>
          <a:stretch>
            <a:fillRect/>
          </a:stretch>
        </p:blipFill>
        <p:spPr>
          <a:xfrm>
            <a:off x="214282" y="142852"/>
            <a:ext cx="304800" cy="304800"/>
          </a:xfrm>
          <a:prstGeom prst="rect">
            <a:avLst/>
          </a:prstGeom>
        </p:spPr>
      </p:pic>
      <p:pic>
        <p:nvPicPr>
          <p:cNvPr id="37" name="Picture 6"/>
          <p:cNvPicPr>
            <a:picLocks noChangeAspect="1" noChangeArrowheads="1"/>
          </p:cNvPicPr>
          <p:nvPr/>
        </p:nvPicPr>
        <p:blipFill>
          <a:blip r:embed="rId65">
            <a:clrChange>
              <a:clrFrom>
                <a:srgbClr val="FFFFFF"/>
              </a:clrFrom>
              <a:clrTo>
                <a:srgbClr val="FFFFFF">
                  <a:alpha val="0"/>
                </a:srgbClr>
              </a:clrTo>
            </a:clrChange>
          </a:blip>
          <a:srcRect/>
          <a:stretch>
            <a:fillRect/>
          </a:stretch>
        </p:blipFill>
        <p:spPr bwMode="auto">
          <a:xfrm>
            <a:off x="3500430" y="2143116"/>
            <a:ext cx="2130942" cy="2424111"/>
          </a:xfrm>
          <a:prstGeom prst="rect">
            <a:avLst/>
          </a:prstGeom>
          <a:noFill/>
          <a:ln w="9525">
            <a:noFill/>
            <a:miter lim="800000"/>
            <a:headEnd/>
            <a:tailEnd/>
          </a:ln>
          <a:effectLst/>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658"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Anaheim Ducks</a:t>
            </a:r>
            <a:endParaRPr lang="fi-FI" dirty="0"/>
          </a:p>
        </p:txBody>
      </p:sp>
      <p:sp>
        <p:nvSpPr>
          <p:cNvPr id="3" name="Sisällön paikkamerkki 2"/>
          <p:cNvSpPr>
            <a:spLocks noGrp="1"/>
          </p:cNvSpPr>
          <p:nvPr>
            <p:ph idx="1"/>
          </p:nvPr>
        </p:nvSpPr>
        <p:spPr/>
        <p:txBody>
          <a:bodyPr>
            <a:normAutofit/>
          </a:bodyPr>
          <a:lstStyle/>
          <a:p>
            <a:r>
              <a:rPr lang="fi-FI" sz="2000" b="1" dirty="0" smtClean="0"/>
              <a:t>Perustettu vuonna 1994 (USA)</a:t>
            </a:r>
          </a:p>
          <a:p>
            <a:r>
              <a:rPr lang="fi-FI" sz="2000" b="1" dirty="0" smtClean="0"/>
              <a:t>Anaheim Ducks</a:t>
            </a:r>
            <a:r>
              <a:rPr lang="fi-FI" sz="2000" dirty="0" smtClean="0"/>
              <a:t> vuoteen 2006 asti </a:t>
            </a:r>
            <a:r>
              <a:rPr lang="fi-FI" sz="2000" b="1" dirty="0" smtClean="0"/>
              <a:t>Mighty Ducks of Anaheim</a:t>
            </a:r>
          </a:p>
          <a:p>
            <a:pPr lvl="1"/>
            <a:r>
              <a:rPr lang="fi-FI" sz="1800" b="1" dirty="0" smtClean="0"/>
              <a:t>Omistaja oli Disney joka myi joukkueen </a:t>
            </a:r>
            <a:r>
              <a:rPr lang="fi-FI" sz="1800" dirty="0" smtClean="0"/>
              <a:t>Henry Samuelille ja vaimonsa Susanille </a:t>
            </a:r>
            <a:endParaRPr lang="fi-FI" sz="1800" b="1" dirty="0" smtClean="0"/>
          </a:p>
          <a:p>
            <a:r>
              <a:rPr lang="fi-FI" sz="2000" dirty="0" smtClean="0"/>
              <a:t>Joukkue on yhden kerran voittanut mestaruuden (Stanley Cup) kaudella 2006-2007</a:t>
            </a:r>
          </a:p>
          <a:p>
            <a:r>
              <a:rPr lang="fi-FI" sz="2000" dirty="0" smtClean="0"/>
              <a:t>Tähdet joukkueessa: Teemu Selänne, </a:t>
            </a:r>
            <a:r>
              <a:rPr lang="fi-FI" sz="2000" dirty="0" err="1" smtClean="0"/>
              <a:t>Ryan</a:t>
            </a:r>
            <a:r>
              <a:rPr lang="fi-FI" sz="2000" dirty="0" smtClean="0"/>
              <a:t> </a:t>
            </a:r>
            <a:r>
              <a:rPr lang="fi-FI" sz="2000" dirty="0" err="1" smtClean="0"/>
              <a:t>Getzlaf</a:t>
            </a:r>
            <a:r>
              <a:rPr lang="fi-FI" sz="2000" dirty="0" smtClean="0"/>
              <a:t>, </a:t>
            </a:r>
            <a:r>
              <a:rPr lang="fi-FI" sz="2000" dirty="0" err="1" smtClean="0"/>
              <a:t>Cris</a:t>
            </a:r>
            <a:r>
              <a:rPr lang="fi-FI" sz="2000" dirty="0" smtClean="0"/>
              <a:t> </a:t>
            </a:r>
            <a:r>
              <a:rPr lang="fi-FI" sz="2000" dirty="0" err="1" smtClean="0"/>
              <a:t>Pronger</a:t>
            </a:r>
            <a:r>
              <a:rPr lang="fi-FI" sz="2000" dirty="0" smtClean="0"/>
              <a:t>, Scott </a:t>
            </a:r>
            <a:r>
              <a:rPr lang="fi-FI" sz="2000" dirty="0" err="1" smtClean="0"/>
              <a:t>Niedermayer</a:t>
            </a:r>
            <a:endParaRPr lang="fi-FI" sz="2000" dirty="0" smtClean="0"/>
          </a:p>
          <a:p>
            <a:r>
              <a:rPr lang="fi-FI" sz="2000" dirty="0" smtClean="0"/>
              <a:t>Suomalaiset: Teemu Selänne</a:t>
            </a:r>
          </a:p>
          <a:p>
            <a:r>
              <a:rPr lang="fi-FI" sz="2000" dirty="0" smtClean="0"/>
              <a:t>Joukkue  on parhaasta päästä NHL liigaa</a:t>
            </a:r>
            <a:endParaRPr lang="fi-FI" sz="2000" dirty="0"/>
          </a:p>
        </p:txBody>
      </p:sp>
      <p:pic>
        <p:nvPicPr>
          <p:cNvPr id="4" name="Picture 4"/>
          <p:cNvPicPr>
            <a:picLocks noChangeAspect="1" noChangeArrowheads="1"/>
          </p:cNvPicPr>
          <p:nvPr/>
        </p:nvPicPr>
        <p:blipFill>
          <a:blip r:embed="rId3" cstate="print"/>
          <a:srcRect/>
          <a:stretch>
            <a:fillRect/>
          </a:stretch>
        </p:blipFill>
        <p:spPr bwMode="auto">
          <a:xfrm>
            <a:off x="785786" y="500042"/>
            <a:ext cx="95227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2-as_i_lay_dying-nothing_left.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6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Atlanta </a:t>
            </a:r>
            <a:r>
              <a:rPr lang="fi-FI" dirty="0" err="1" smtClean="0"/>
              <a:t>Trashers</a:t>
            </a:r>
            <a:endParaRPr lang="fi-FI" dirty="0"/>
          </a:p>
        </p:txBody>
      </p:sp>
      <p:sp>
        <p:nvSpPr>
          <p:cNvPr id="3" name="Sisällön paikkamerkki 2"/>
          <p:cNvSpPr>
            <a:spLocks noGrp="1"/>
          </p:cNvSpPr>
          <p:nvPr>
            <p:ph idx="1"/>
          </p:nvPr>
        </p:nvSpPr>
        <p:spPr/>
        <p:txBody>
          <a:bodyPr>
            <a:normAutofit/>
          </a:bodyPr>
          <a:lstStyle/>
          <a:p>
            <a:r>
              <a:rPr lang="fi-FI" sz="2000" dirty="0" smtClean="0"/>
              <a:t>Perustettu 1999 (USA)</a:t>
            </a:r>
          </a:p>
          <a:p>
            <a:r>
              <a:rPr lang="fi-FI" sz="2000" dirty="0" smtClean="0"/>
              <a:t>Pääsyt yhden kerran pudotuspeleihin vuonna 2006-2007</a:t>
            </a:r>
          </a:p>
          <a:p>
            <a:pPr lvl="1"/>
            <a:r>
              <a:rPr lang="fi-FI" sz="1600" dirty="0" smtClean="0"/>
              <a:t>Jolloin tippui 1 kierroksella Rangersille 0-4</a:t>
            </a:r>
          </a:p>
          <a:p>
            <a:r>
              <a:rPr lang="fi-FI" sz="2000" dirty="0" smtClean="0"/>
              <a:t>Huomioitavaa: Monena vuonna peräkkäin vuotava puolustus, jota ei tähtimaalivahti Kari Lehtonen ole pystynyt paikkaamaan.</a:t>
            </a:r>
          </a:p>
          <a:p>
            <a:r>
              <a:rPr lang="fi-FI" sz="2000" dirty="0" smtClean="0"/>
              <a:t>Tähdet joukkueessa: Ilja </a:t>
            </a:r>
            <a:r>
              <a:rPr lang="fi-FI" sz="2000" dirty="0" err="1" smtClean="0"/>
              <a:t>Kovaltšuk</a:t>
            </a:r>
            <a:r>
              <a:rPr lang="fi-FI" sz="2000" dirty="0" smtClean="0"/>
              <a:t>, Kari Lehtonen</a:t>
            </a:r>
          </a:p>
          <a:p>
            <a:r>
              <a:rPr lang="fi-FI" sz="2000" dirty="0" smtClean="0"/>
              <a:t>Suomalaiset: Kari Lehtonen</a:t>
            </a:r>
          </a:p>
          <a:p>
            <a:r>
              <a:rPr lang="fi-FI" sz="2000" dirty="0" smtClean="0"/>
              <a:t>Joukkue  on heikoimpia </a:t>
            </a:r>
            <a:r>
              <a:rPr lang="fi-FI" sz="2000" dirty="0" err="1" smtClean="0"/>
              <a:t>seuria</a:t>
            </a:r>
            <a:r>
              <a:rPr lang="fi-FI" sz="2000" dirty="0" smtClean="0"/>
              <a:t> NHL liigassa</a:t>
            </a:r>
          </a:p>
          <a:p>
            <a:endParaRPr lang="fi-FI" sz="2000" dirty="0" smtClean="0"/>
          </a:p>
          <a:p>
            <a:endParaRPr lang="fi-FI" sz="2000" dirty="0" smtClean="0"/>
          </a:p>
          <a:p>
            <a:endParaRPr lang="fi-FI" sz="2000" dirty="0"/>
          </a:p>
        </p:txBody>
      </p:sp>
      <p:pic>
        <p:nvPicPr>
          <p:cNvPr id="4" name="Picture 3"/>
          <p:cNvPicPr>
            <a:picLocks noChangeAspect="1" noChangeArrowheads="1"/>
          </p:cNvPicPr>
          <p:nvPr/>
        </p:nvPicPr>
        <p:blipFill>
          <a:blip r:embed="rId3"/>
          <a:srcRect/>
          <a:stretch>
            <a:fillRect/>
          </a:stretch>
        </p:blipFill>
        <p:spPr bwMode="auto">
          <a:xfrm>
            <a:off x="7143768"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7 A Thorn Through Your Flesh.wma">
            <a:hlinkClick r:id="" action="ppaction://media"/>
          </p:cNvPr>
          <p:cNvPicPr>
            <a:picLocks noRot="1" noChangeAspect="1"/>
          </p:cNvPicPr>
          <p:nvPr>
            <a:audioFile r:link="rId1"/>
          </p:nvPr>
        </p:nvPicPr>
        <p:blipFill>
          <a:blip r:embed="rId5"/>
          <a:stretch>
            <a:fillRect/>
          </a:stretch>
        </p:blipFill>
        <p:spPr>
          <a:xfrm>
            <a:off x="142844"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Boston </a:t>
            </a:r>
            <a:r>
              <a:rPr lang="fi-FI" dirty="0" err="1" smtClean="0"/>
              <a:t>Bruins</a:t>
            </a:r>
            <a:endParaRPr lang="fi-FI" dirty="0"/>
          </a:p>
        </p:txBody>
      </p:sp>
      <p:sp>
        <p:nvSpPr>
          <p:cNvPr id="3" name="Sisällön paikkamerkki 2"/>
          <p:cNvSpPr>
            <a:spLocks noGrp="1"/>
          </p:cNvSpPr>
          <p:nvPr>
            <p:ph idx="1"/>
          </p:nvPr>
        </p:nvSpPr>
        <p:spPr/>
        <p:txBody>
          <a:bodyPr/>
          <a:lstStyle/>
          <a:p>
            <a:r>
              <a:rPr lang="fi-FI" sz="2000" dirty="0" smtClean="0"/>
              <a:t>Perustettu 1924 (USA)</a:t>
            </a:r>
          </a:p>
          <a:p>
            <a:r>
              <a:rPr lang="fi-FI" sz="2000" dirty="0" smtClean="0"/>
              <a:t>Voittanut Stanley Cupin viisi kertaa(1929, 1939, 1941, 1970, 1972)</a:t>
            </a:r>
          </a:p>
          <a:p>
            <a:r>
              <a:rPr lang="fi-FI" sz="2000" dirty="0" smtClean="0"/>
              <a:t>Huomioitavaa on se, että Tim Thomas on liigan yksi parhaista maali vahdeista  ja silti uskotaan siihen että 2 maalivahti haastaa sen, johtuu hieman jäykähköstä torjunta tyylistä</a:t>
            </a:r>
          </a:p>
          <a:p>
            <a:r>
              <a:rPr lang="fi-FI" sz="2000" dirty="0" smtClean="0"/>
              <a:t>Tähdet joukkueessa: Tim Thomas, </a:t>
            </a:r>
            <a:r>
              <a:rPr lang="fi-FI" sz="2000" dirty="0" err="1" smtClean="0"/>
              <a:t>Zdeno</a:t>
            </a:r>
            <a:r>
              <a:rPr lang="fi-FI" sz="2000" dirty="0" smtClean="0"/>
              <a:t> </a:t>
            </a:r>
            <a:r>
              <a:rPr lang="fi-FI" sz="2000" dirty="0" err="1" smtClean="0"/>
              <a:t>Chara</a:t>
            </a:r>
            <a:r>
              <a:rPr lang="fi-FI" sz="2000" dirty="0" smtClean="0"/>
              <a:t>, Marc </a:t>
            </a:r>
            <a:r>
              <a:rPr lang="fi-FI" sz="2000" dirty="0" err="1" smtClean="0"/>
              <a:t>Savard</a:t>
            </a:r>
            <a:r>
              <a:rPr lang="fi-FI" sz="2000" dirty="0" smtClean="0"/>
              <a:t>, Phil </a:t>
            </a:r>
            <a:r>
              <a:rPr lang="fi-FI" sz="2000" dirty="0" err="1" smtClean="0"/>
              <a:t>Kessel</a:t>
            </a:r>
            <a:endParaRPr lang="fi-FI" sz="2000" dirty="0" smtClean="0"/>
          </a:p>
          <a:p>
            <a:r>
              <a:rPr lang="fi-FI" sz="2000" dirty="0" smtClean="0"/>
              <a:t>Suomalaiset: Petteri Nokelainen</a:t>
            </a:r>
          </a:p>
          <a:p>
            <a:r>
              <a:rPr lang="fi-FI" sz="2000" dirty="0" smtClean="0"/>
              <a:t>Joukkue  on parhaimpia joukkueita NHL liigassa</a:t>
            </a:r>
          </a:p>
          <a:p>
            <a:endParaRPr lang="fi-FI" sz="2000" dirty="0" smtClean="0"/>
          </a:p>
        </p:txBody>
      </p:sp>
      <p:pic>
        <p:nvPicPr>
          <p:cNvPr id="4" name="Picture 5"/>
          <p:cNvPicPr>
            <a:picLocks noChangeAspect="1" noChangeArrowheads="1"/>
          </p:cNvPicPr>
          <p:nvPr/>
        </p:nvPicPr>
        <p:blipFill>
          <a:blip r:embed="rId3" cstate="print"/>
          <a:srcRect/>
          <a:stretch>
            <a:fillRect/>
          </a:stretch>
        </p:blipFill>
        <p:spPr bwMode="auto">
          <a:xfrm>
            <a:off x="6715140" y="428604"/>
            <a:ext cx="952491"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2 3-16.wma">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5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Buffalo </a:t>
            </a:r>
            <a:r>
              <a:rPr lang="fi-FI" dirty="0" err="1" smtClean="0"/>
              <a:t>Sabres</a:t>
            </a:r>
            <a:endParaRPr lang="fi-FI" dirty="0"/>
          </a:p>
        </p:txBody>
      </p:sp>
      <p:sp>
        <p:nvSpPr>
          <p:cNvPr id="3" name="Sisällön paikkamerkki 2"/>
          <p:cNvSpPr>
            <a:spLocks noGrp="1"/>
          </p:cNvSpPr>
          <p:nvPr>
            <p:ph idx="1"/>
          </p:nvPr>
        </p:nvSpPr>
        <p:spPr/>
        <p:txBody>
          <a:bodyPr/>
          <a:lstStyle/>
          <a:p>
            <a:r>
              <a:rPr lang="fi-FI" sz="2000" dirty="0" smtClean="0"/>
              <a:t>Perustettu 1970(USA)</a:t>
            </a:r>
          </a:p>
          <a:p>
            <a:r>
              <a:rPr lang="fi-FI" sz="2000" dirty="0" smtClean="0"/>
              <a:t>Voittanut Stanley Cupin nolla kertaa</a:t>
            </a:r>
          </a:p>
          <a:p>
            <a:r>
              <a:rPr lang="fi-FI" sz="2000" dirty="0" smtClean="0"/>
              <a:t>Huomioitavaa: Buffalon taso on heitellyt viime kausien aikana liigan parhaasta liigan huonoimpiin ja taas yli keskitason. Johtunee siitä, että ennen viime kauden alkua </a:t>
            </a:r>
            <a:r>
              <a:rPr lang="fi-FI" sz="2000" dirty="0" err="1" smtClean="0"/>
              <a:t>buffalolta</a:t>
            </a:r>
            <a:r>
              <a:rPr lang="fi-FI" sz="2000" dirty="0" smtClean="0"/>
              <a:t> lähti avain pelaajia ja nuori(mutta lupaava) Thomas </a:t>
            </a:r>
            <a:r>
              <a:rPr lang="fi-FI" sz="2000" dirty="0" err="1" smtClean="0"/>
              <a:t>Vanek</a:t>
            </a:r>
            <a:r>
              <a:rPr lang="fi-FI" sz="2000" dirty="0" smtClean="0"/>
              <a:t> joutui ratkaisijan rooliin Maksim </a:t>
            </a:r>
            <a:r>
              <a:rPr lang="fi-FI" sz="2000" dirty="0" err="1" smtClean="0"/>
              <a:t>Afinogenov:n</a:t>
            </a:r>
            <a:r>
              <a:rPr lang="fi-FI" sz="2000" dirty="0" smtClean="0"/>
              <a:t> kanssa.</a:t>
            </a:r>
          </a:p>
          <a:p>
            <a:r>
              <a:rPr lang="fi-FI" sz="2000" dirty="0" smtClean="0"/>
              <a:t>Tähdet joukkueessa: </a:t>
            </a:r>
            <a:r>
              <a:rPr lang="fi-FI" sz="2000" dirty="0" err="1" smtClean="0"/>
              <a:t>Ryan</a:t>
            </a:r>
            <a:r>
              <a:rPr lang="fi-FI" sz="2000" dirty="0" smtClean="0"/>
              <a:t> Miller, Thomas </a:t>
            </a:r>
            <a:r>
              <a:rPr lang="fi-FI" sz="2000" dirty="0" err="1" smtClean="0"/>
              <a:t>Vanek</a:t>
            </a:r>
            <a:r>
              <a:rPr lang="fi-FI" sz="2000" dirty="0" smtClean="0"/>
              <a:t>, Maksim </a:t>
            </a:r>
            <a:r>
              <a:rPr lang="fi-FI" sz="2000" dirty="0" err="1" smtClean="0"/>
              <a:t>Afinogenov</a:t>
            </a:r>
            <a:r>
              <a:rPr lang="fi-FI" sz="2000" dirty="0" smtClean="0"/>
              <a:t>, Teppo Numminen, Toni </a:t>
            </a:r>
            <a:r>
              <a:rPr lang="fi-FI" sz="2000" dirty="0" err="1" smtClean="0"/>
              <a:t>Lydman</a:t>
            </a:r>
            <a:endParaRPr lang="fi-FI" sz="2000" dirty="0" smtClean="0"/>
          </a:p>
          <a:p>
            <a:r>
              <a:rPr lang="fi-FI" sz="2000" dirty="0" smtClean="0"/>
              <a:t>Suomalaiset: Teppo Numminen, Toni </a:t>
            </a:r>
            <a:r>
              <a:rPr lang="fi-FI" sz="2000" dirty="0" err="1" smtClean="0"/>
              <a:t>Lydman</a:t>
            </a:r>
            <a:endParaRPr lang="fi-FI" sz="2000" dirty="0" smtClean="0"/>
          </a:p>
          <a:p>
            <a:r>
              <a:rPr lang="fi-FI" sz="2000" dirty="0" smtClean="0"/>
              <a:t>Joukkue  on keskitasoa</a:t>
            </a:r>
          </a:p>
          <a:p>
            <a:endParaRPr lang="fi-FI" sz="2000" dirty="0" smtClean="0"/>
          </a:p>
          <a:p>
            <a:endParaRPr lang="fi-FI" sz="2000" dirty="0" smtClean="0"/>
          </a:p>
        </p:txBody>
      </p:sp>
      <p:pic>
        <p:nvPicPr>
          <p:cNvPr id="4" name="Picture 6"/>
          <p:cNvPicPr>
            <a:picLocks noChangeAspect="1" noChangeArrowheads="1"/>
          </p:cNvPicPr>
          <p:nvPr/>
        </p:nvPicPr>
        <p:blipFill>
          <a:blip r:embed="rId3" cstate="print"/>
          <a:srcRect/>
          <a:stretch>
            <a:fillRect/>
          </a:stretch>
        </p:blipFill>
        <p:spPr bwMode="auto">
          <a:xfrm>
            <a:off x="7358082" y="500042"/>
            <a:ext cx="955239"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2 The Power of God.wma">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2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Calgary </a:t>
            </a:r>
            <a:r>
              <a:rPr lang="fi-FI" dirty="0" err="1" smtClean="0"/>
              <a:t>Flames</a:t>
            </a:r>
            <a:endParaRPr lang="fi-FI" dirty="0"/>
          </a:p>
        </p:txBody>
      </p:sp>
      <p:sp>
        <p:nvSpPr>
          <p:cNvPr id="3" name="Sisällön paikkamerkki 2"/>
          <p:cNvSpPr>
            <a:spLocks noGrp="1"/>
          </p:cNvSpPr>
          <p:nvPr>
            <p:ph idx="1"/>
          </p:nvPr>
        </p:nvSpPr>
        <p:spPr/>
        <p:txBody>
          <a:bodyPr>
            <a:normAutofit/>
          </a:bodyPr>
          <a:lstStyle/>
          <a:p>
            <a:r>
              <a:rPr lang="fi-FI" sz="2000" b="1" dirty="0" smtClean="0"/>
              <a:t>Calgary </a:t>
            </a:r>
            <a:r>
              <a:rPr lang="fi-FI" sz="2000" b="1" dirty="0" err="1" smtClean="0"/>
              <a:t>Flames</a:t>
            </a:r>
            <a:r>
              <a:rPr lang="fi-FI" sz="2000" dirty="0" smtClean="0"/>
              <a:t> on vuonna 1972 perustettu kanadalainen NHL-seura</a:t>
            </a:r>
          </a:p>
          <a:p>
            <a:r>
              <a:rPr lang="fi-FI" sz="2000" dirty="0" smtClean="0"/>
              <a:t>Voittanut vain kerran Stanley Cupin 1989</a:t>
            </a:r>
          </a:p>
          <a:p>
            <a:r>
              <a:rPr lang="fi-FI" sz="2000" dirty="0" smtClean="0"/>
              <a:t>Huomioitavaa: Se on hyvin mielen kiintoisaa, että maailman 3 paras maalivahti on Calgarylla Miikka </a:t>
            </a:r>
            <a:r>
              <a:rPr lang="fi-FI" sz="2000" dirty="0" err="1" smtClean="0"/>
              <a:t>Kiprusoff</a:t>
            </a:r>
            <a:r>
              <a:rPr lang="fi-FI" sz="2000" dirty="0" smtClean="0"/>
              <a:t>, mutta torjunta prosentti on alle 90 %. Vuotaako puolustus? Vai vain vähän laukauksia ja vaikeita sellaisia?</a:t>
            </a:r>
          </a:p>
          <a:p>
            <a:r>
              <a:rPr lang="fi-FI" sz="2000" dirty="0" smtClean="0"/>
              <a:t>Tähdet joukkueessa: Miikka </a:t>
            </a:r>
            <a:r>
              <a:rPr lang="fi-FI" sz="2000" dirty="0" err="1" smtClean="0"/>
              <a:t>Kiprusoff</a:t>
            </a:r>
            <a:r>
              <a:rPr lang="fi-FI" sz="2000" dirty="0" smtClean="0"/>
              <a:t>, </a:t>
            </a:r>
            <a:r>
              <a:rPr lang="fi-FI" sz="2000" dirty="0" err="1" smtClean="0"/>
              <a:t>Jarome</a:t>
            </a:r>
            <a:r>
              <a:rPr lang="fi-FI" sz="2000" dirty="0" smtClean="0"/>
              <a:t> </a:t>
            </a:r>
            <a:r>
              <a:rPr lang="fi-FI" sz="2000" dirty="0" err="1" smtClean="0"/>
              <a:t>Inginla</a:t>
            </a:r>
            <a:r>
              <a:rPr lang="fi-FI" sz="2000" dirty="0" smtClean="0"/>
              <a:t>, Dion </a:t>
            </a:r>
            <a:r>
              <a:rPr lang="fi-FI" sz="2000" dirty="0" err="1" smtClean="0"/>
              <a:t>Phaneuf</a:t>
            </a:r>
            <a:r>
              <a:rPr lang="fi-FI" sz="2000" dirty="0" smtClean="0"/>
              <a:t>,  </a:t>
            </a:r>
          </a:p>
          <a:p>
            <a:r>
              <a:rPr lang="fi-FI" sz="2000" dirty="0" smtClean="0"/>
              <a:t>Suomalaiset: Miikka </a:t>
            </a:r>
            <a:r>
              <a:rPr lang="fi-FI" sz="2000" dirty="0" err="1" smtClean="0"/>
              <a:t>Kiprusoff</a:t>
            </a:r>
            <a:endParaRPr lang="fi-FI" sz="2000" dirty="0" smtClean="0"/>
          </a:p>
          <a:p>
            <a:r>
              <a:rPr lang="fi-FI" sz="2000" dirty="0" smtClean="0"/>
              <a:t>Joukkue on hieman yli keskitasoa</a:t>
            </a:r>
          </a:p>
          <a:p>
            <a:endParaRPr lang="fi-FI" sz="2000" dirty="0" smtClean="0"/>
          </a:p>
          <a:p>
            <a:endParaRPr lang="fi-FI" sz="2000" dirty="0"/>
          </a:p>
        </p:txBody>
      </p:sp>
      <p:pic>
        <p:nvPicPr>
          <p:cNvPr id="4" name="Picture 7"/>
          <p:cNvPicPr>
            <a:picLocks noChangeAspect="1" noChangeArrowheads="1"/>
          </p:cNvPicPr>
          <p:nvPr/>
        </p:nvPicPr>
        <p:blipFill>
          <a:blip r:embed="rId3"/>
          <a:srcRect/>
          <a:stretch>
            <a:fillRect/>
          </a:stretch>
        </p:blipFill>
        <p:spPr bwMode="auto">
          <a:xfrm>
            <a:off x="714348"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4 Symbiotic.wma">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8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Carolina </a:t>
            </a:r>
            <a:r>
              <a:rPr lang="fi-FI" dirty="0" err="1" smtClean="0"/>
              <a:t>Hurricanes</a:t>
            </a:r>
            <a:endParaRPr lang="fi-FI" dirty="0"/>
          </a:p>
        </p:txBody>
      </p:sp>
      <p:sp>
        <p:nvSpPr>
          <p:cNvPr id="3" name="Sisällön paikkamerkki 2"/>
          <p:cNvSpPr>
            <a:spLocks noGrp="1"/>
          </p:cNvSpPr>
          <p:nvPr>
            <p:ph idx="1"/>
          </p:nvPr>
        </p:nvSpPr>
        <p:spPr/>
        <p:txBody>
          <a:bodyPr>
            <a:normAutofit/>
          </a:bodyPr>
          <a:lstStyle/>
          <a:p>
            <a:r>
              <a:rPr lang="fi-FI" sz="2000" dirty="0" smtClean="0"/>
              <a:t>Perustettu 1997 (USA, ennen sitä oli Hartford </a:t>
            </a:r>
            <a:r>
              <a:rPr lang="fi-FI" sz="2000" dirty="0" err="1" smtClean="0"/>
              <a:t>Whalers</a:t>
            </a:r>
            <a:r>
              <a:rPr lang="fi-FI" sz="2000" dirty="0" smtClean="0"/>
              <a:t> 1979)</a:t>
            </a:r>
          </a:p>
          <a:p>
            <a:r>
              <a:rPr lang="fi-FI" sz="2000" dirty="0" smtClean="0"/>
              <a:t>Voittanut kerran Stanley Cupin 2005-2006(tämä oli  NHL:n suurin yllätys sinä vuonna)</a:t>
            </a:r>
          </a:p>
          <a:p>
            <a:r>
              <a:rPr lang="fi-FI" sz="2000" dirty="0" smtClean="0"/>
              <a:t>Huomioitavaa: Yllätys sinänsä, että Stanley Cupin jälkeen ei ole tullut </a:t>
            </a:r>
            <a:r>
              <a:rPr lang="fi-FI" sz="2000" dirty="0" err="1" smtClean="0"/>
              <a:t>enään</a:t>
            </a:r>
            <a:r>
              <a:rPr lang="fi-FI" sz="2000" dirty="0" smtClean="0"/>
              <a:t> menestystä melkein yhtään vaan ollaan tiputtu takaisin suossa tarpovaksi joukkueeksi vaikka joukkueen avainpelaajat eivät olekaan niin hirveästi muuttuneet. Joukkueeseen on jopa tullut 2 luottopelaajaa lisää suomesta Tuomo Ruutu ja Joni Pitkänen</a:t>
            </a:r>
          </a:p>
          <a:p>
            <a:r>
              <a:rPr lang="fi-FI" sz="2000" dirty="0" smtClean="0"/>
              <a:t>Tähdet: Eric </a:t>
            </a:r>
            <a:r>
              <a:rPr lang="fi-FI" sz="2000" dirty="0" err="1" smtClean="0"/>
              <a:t>Staal</a:t>
            </a:r>
            <a:r>
              <a:rPr lang="fi-FI" sz="2000" dirty="0" smtClean="0"/>
              <a:t>, </a:t>
            </a:r>
          </a:p>
          <a:p>
            <a:r>
              <a:rPr lang="fi-FI" sz="2000" dirty="0" smtClean="0"/>
              <a:t>Suomalaiset: Tuomo Ruutu ja Joni Pitkänen</a:t>
            </a:r>
          </a:p>
          <a:p>
            <a:r>
              <a:rPr lang="fi-FI" sz="2000" dirty="0" smtClean="0"/>
              <a:t>Joukkue on hieman alle keskitasoa</a:t>
            </a:r>
          </a:p>
          <a:p>
            <a:endParaRPr lang="fi-FI" sz="2000" dirty="0" smtClean="0"/>
          </a:p>
          <a:p>
            <a:endParaRPr lang="fi-FI" sz="2000" dirty="0"/>
          </a:p>
        </p:txBody>
      </p:sp>
      <p:pic>
        <p:nvPicPr>
          <p:cNvPr id="4" name="Picture 8"/>
          <p:cNvPicPr>
            <a:picLocks noChangeAspect="1" noChangeArrowheads="1"/>
          </p:cNvPicPr>
          <p:nvPr/>
        </p:nvPicPr>
        <p:blipFill>
          <a:blip r:embed="rId3" cstate="print"/>
          <a:srcRect/>
          <a:stretch>
            <a:fillRect/>
          </a:stretch>
        </p:blipFill>
        <p:spPr bwMode="auto">
          <a:xfrm>
            <a:off x="7500958"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8 Taken From Darkness.wma">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817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smtClean="0"/>
              <a:t>Chicago </a:t>
            </a:r>
            <a:r>
              <a:rPr lang="fi-FI" dirty="0" err="1" smtClean="0"/>
              <a:t>Blackhawks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1926</a:t>
            </a:r>
          </a:p>
          <a:p>
            <a:r>
              <a:rPr lang="fi-FI" sz="2000" dirty="0" smtClean="0"/>
              <a:t>Voittanut 3 mestaruutta: 1934, 1938, 1961</a:t>
            </a:r>
          </a:p>
          <a:p>
            <a:r>
              <a:rPr lang="fi-FI" sz="2000" dirty="0" smtClean="0"/>
              <a:t>Huomioitavaa: Maalivahti peli on todella hyvää 1 maalivahti Nikolai </a:t>
            </a:r>
            <a:r>
              <a:rPr lang="fi-FI" sz="2000" dirty="0" err="1" smtClean="0"/>
              <a:t>Habibulin</a:t>
            </a:r>
            <a:r>
              <a:rPr lang="fi-FI" sz="2000" dirty="0" smtClean="0"/>
              <a:t> ja 2 maalivahtina ehkä NHL:n paras 2 maalivahti </a:t>
            </a:r>
            <a:r>
              <a:rPr lang="fi-FI" sz="2000" dirty="0" err="1" smtClean="0"/>
              <a:t>Cristobal</a:t>
            </a:r>
            <a:r>
              <a:rPr lang="fi-FI" sz="2000" dirty="0" smtClean="0"/>
              <a:t> </a:t>
            </a:r>
            <a:r>
              <a:rPr lang="fi-FI" sz="2000" dirty="0" err="1" smtClean="0"/>
              <a:t>Huet</a:t>
            </a:r>
            <a:r>
              <a:rPr lang="fi-FI" sz="2000" dirty="0" smtClean="0"/>
              <a:t>. Hyökkäyksessä 2 kehittyvää pelaajaa </a:t>
            </a:r>
            <a:r>
              <a:rPr lang="fi-FI" sz="2000" dirty="0" err="1" smtClean="0"/>
              <a:t>Kane</a:t>
            </a:r>
            <a:r>
              <a:rPr lang="fi-FI" sz="2000" dirty="0" smtClean="0"/>
              <a:t> ja </a:t>
            </a:r>
            <a:r>
              <a:rPr lang="fi-FI" sz="2000" dirty="0" err="1" smtClean="0"/>
              <a:t>Toews</a:t>
            </a:r>
            <a:endParaRPr lang="fi-FI" sz="2000" dirty="0" smtClean="0"/>
          </a:p>
          <a:p>
            <a:r>
              <a:rPr lang="fi-FI" sz="2000" dirty="0" smtClean="0"/>
              <a:t>Tähdet: Patrick </a:t>
            </a:r>
            <a:r>
              <a:rPr lang="fi-FI" sz="2000" dirty="0" err="1" smtClean="0"/>
              <a:t>Kane</a:t>
            </a:r>
            <a:r>
              <a:rPr lang="fi-FI" sz="2000" dirty="0" smtClean="0"/>
              <a:t>, Jonathan </a:t>
            </a:r>
            <a:r>
              <a:rPr lang="fi-FI" sz="2000" dirty="0" err="1" smtClean="0"/>
              <a:t>Toews</a:t>
            </a:r>
            <a:r>
              <a:rPr lang="fi-FI" sz="2000" dirty="0" smtClean="0"/>
              <a:t>, Nikolai </a:t>
            </a:r>
            <a:r>
              <a:rPr lang="fi-FI" sz="2000" dirty="0" err="1" smtClean="0"/>
              <a:t>Habibulin</a:t>
            </a:r>
            <a:r>
              <a:rPr lang="fi-FI" sz="2000" dirty="0" smtClean="0"/>
              <a:t>, Martin </a:t>
            </a:r>
            <a:r>
              <a:rPr lang="fi-FI" sz="2000" dirty="0" err="1" smtClean="0"/>
              <a:t>Havlát</a:t>
            </a:r>
            <a:endParaRPr lang="fi-FI" sz="2000" dirty="0" smtClean="0"/>
          </a:p>
          <a:p>
            <a:r>
              <a:rPr lang="fi-FI" sz="2000" dirty="0" smtClean="0"/>
              <a:t>Suomalaiset: -</a:t>
            </a:r>
          </a:p>
          <a:p>
            <a:r>
              <a:rPr lang="fi-FI" sz="2000" dirty="0" smtClean="0"/>
              <a:t>Pudotus peli joukkue</a:t>
            </a:r>
            <a:endParaRPr lang="fi-FI" sz="2000" dirty="0"/>
          </a:p>
        </p:txBody>
      </p:sp>
      <p:pic>
        <p:nvPicPr>
          <p:cNvPr id="4" name="Picture 9">
            <a:hlinkClick r:id="rId3" action="ppaction://hlinksldjump"/>
          </p:cNvPr>
          <p:cNvPicPr>
            <a:picLocks noChangeAspect="1" noChangeArrowheads="1"/>
          </p:cNvPicPr>
          <p:nvPr/>
        </p:nvPicPr>
        <p:blipFill>
          <a:blip r:embed="rId4" cstate="print"/>
          <a:srcRect/>
          <a:stretch>
            <a:fillRect/>
          </a:stretch>
        </p:blipFill>
        <p:spPr bwMode="auto">
          <a:xfrm>
            <a:off x="428596"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5"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10-as_i_lay_dying-control_is_dead.mp3">
            <a:hlinkClick r:id="" action="ppaction://media"/>
          </p:cNvPr>
          <p:cNvPicPr>
            <a:picLocks noRot="1" noChangeAspect="1"/>
          </p:cNvPicPr>
          <p:nvPr>
            <a:audioFile r:link="rId1"/>
          </p:nvPr>
        </p:nvPicPr>
        <p:blipFill>
          <a:blip r:embed="rId6"/>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3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Colorado </a:t>
            </a:r>
            <a:r>
              <a:rPr lang="fi-FI" dirty="0" err="1" smtClean="0"/>
              <a:t>Avalanche</a:t>
            </a:r>
            <a:endParaRPr lang="fi-FI" dirty="0"/>
          </a:p>
        </p:txBody>
      </p:sp>
      <p:sp>
        <p:nvSpPr>
          <p:cNvPr id="3" name="Sisällön paikkamerkki 2"/>
          <p:cNvSpPr>
            <a:spLocks noGrp="1"/>
          </p:cNvSpPr>
          <p:nvPr>
            <p:ph idx="1"/>
          </p:nvPr>
        </p:nvSpPr>
        <p:spPr/>
        <p:txBody>
          <a:bodyPr>
            <a:normAutofit/>
          </a:bodyPr>
          <a:lstStyle/>
          <a:p>
            <a:r>
              <a:rPr lang="fi-FI" sz="2000" dirty="0" smtClean="0"/>
              <a:t>Perustettu 1972(USA)</a:t>
            </a:r>
          </a:p>
          <a:p>
            <a:r>
              <a:rPr lang="fi-FI" sz="2000" dirty="0" smtClean="0"/>
              <a:t>Voittanut Stanley Cupin 2 kertaa (1996, 2002)</a:t>
            </a:r>
          </a:p>
          <a:p>
            <a:r>
              <a:rPr lang="fi-FI" sz="2000" dirty="0" smtClean="0"/>
              <a:t>Huomioitavaa: Valitettavasti Coloradon parhaat päivät ovat menneet, koska parhaat pelaajat ovat lähteneet (</a:t>
            </a:r>
            <a:r>
              <a:rPr lang="fi-FI" sz="2000" dirty="0" err="1" smtClean="0"/>
              <a:t>Rob</a:t>
            </a:r>
            <a:r>
              <a:rPr lang="fi-FI" sz="2000" dirty="0" smtClean="0"/>
              <a:t> Blake, Paul </a:t>
            </a:r>
            <a:r>
              <a:rPr lang="fi-FI" sz="2000" dirty="0" err="1" smtClean="0"/>
              <a:t>Karya</a:t>
            </a:r>
            <a:r>
              <a:rPr lang="fi-FI" sz="2000" dirty="0" smtClean="0"/>
              <a:t>, Alex </a:t>
            </a:r>
            <a:r>
              <a:rPr lang="fi-FI" sz="2000" dirty="0" err="1" smtClean="0"/>
              <a:t>Tanguay</a:t>
            </a:r>
            <a:r>
              <a:rPr lang="fi-FI" sz="2000" dirty="0" smtClean="0"/>
              <a:t>, Patrick Roy). Sen jälkeen, kun maailman kaikkien aikojen maalivahti Roy lopetti, niin menestystä ei ole tullut samalla tavalla ja joukkueen pelaaminen on heitellyt pudotuspeliviivan ylä- ja alapuolella. Maalivahdit ovat vaihtuneet useasti huonojen kauppojen ja maalivahtien takia.</a:t>
            </a:r>
          </a:p>
          <a:p>
            <a:r>
              <a:rPr lang="fi-FI" sz="2000" dirty="0" smtClean="0"/>
              <a:t>Tähdet: Joe </a:t>
            </a:r>
            <a:r>
              <a:rPr lang="fi-FI" sz="2000" dirty="0" err="1" smtClean="0"/>
              <a:t>Sakic</a:t>
            </a:r>
            <a:r>
              <a:rPr lang="fi-FI" sz="2000" dirty="0" smtClean="0"/>
              <a:t>, Milan </a:t>
            </a:r>
            <a:r>
              <a:rPr lang="fi-FI" sz="2000" dirty="0" err="1" smtClean="0"/>
              <a:t>Hejduk</a:t>
            </a:r>
            <a:endParaRPr lang="fi-FI" sz="2000" dirty="0" smtClean="0"/>
          </a:p>
          <a:p>
            <a:r>
              <a:rPr lang="fi-FI" sz="2000" dirty="0" smtClean="0"/>
              <a:t>Suomalaiset: -</a:t>
            </a:r>
          </a:p>
          <a:p>
            <a:r>
              <a:rPr lang="fi-FI" sz="2000" dirty="0" smtClean="0"/>
              <a:t>Joukkue on keskitasoa</a:t>
            </a:r>
          </a:p>
          <a:p>
            <a:endParaRPr lang="fi-FI" sz="2000" dirty="0" smtClean="0"/>
          </a:p>
          <a:p>
            <a:endParaRPr lang="fi-FI" sz="2000" dirty="0"/>
          </a:p>
        </p:txBody>
      </p:sp>
      <p:pic>
        <p:nvPicPr>
          <p:cNvPr id="4" name="Picture 10"/>
          <p:cNvPicPr>
            <a:picLocks noChangeAspect="1" noChangeArrowheads="1"/>
          </p:cNvPicPr>
          <p:nvPr/>
        </p:nvPicPr>
        <p:blipFill>
          <a:blip r:embed="rId3" cstate="print"/>
          <a:srcRect/>
          <a:stretch>
            <a:fillRect/>
          </a:stretch>
        </p:blipFill>
        <p:spPr bwMode="auto">
          <a:xfrm>
            <a:off x="428596" y="285728"/>
            <a:ext cx="928684" cy="9286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9-as_i_lay_dying-the_sound_of_truth.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5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Columbus </a:t>
            </a:r>
            <a:r>
              <a:rPr lang="fi-FI" dirty="0" err="1" smtClean="0"/>
              <a:t>Blue</a:t>
            </a:r>
            <a:r>
              <a:rPr lang="fi-FI" dirty="0" smtClean="0"/>
              <a:t> </a:t>
            </a:r>
            <a:r>
              <a:rPr lang="fi-FI" dirty="0" err="1" smtClean="0"/>
              <a:t>Jackets</a:t>
            </a:r>
            <a:endParaRPr lang="fi-FI" dirty="0"/>
          </a:p>
        </p:txBody>
      </p:sp>
      <p:sp>
        <p:nvSpPr>
          <p:cNvPr id="3" name="Sisällön paikkamerkki 2"/>
          <p:cNvSpPr>
            <a:spLocks noGrp="1"/>
          </p:cNvSpPr>
          <p:nvPr>
            <p:ph idx="1"/>
          </p:nvPr>
        </p:nvSpPr>
        <p:spPr/>
        <p:txBody>
          <a:bodyPr>
            <a:normAutofit/>
          </a:bodyPr>
          <a:lstStyle/>
          <a:p>
            <a:r>
              <a:rPr lang="fi-FI" sz="2000" dirty="0" smtClean="0"/>
              <a:t>Perustettu 2000</a:t>
            </a:r>
          </a:p>
          <a:p>
            <a:r>
              <a:rPr lang="fi-FI" sz="2000" dirty="0" smtClean="0"/>
              <a:t>Ei ole voittanut Stanley Cupia kertaakaan</a:t>
            </a:r>
          </a:p>
          <a:p>
            <a:r>
              <a:rPr lang="fi-FI" sz="2000" dirty="0" smtClean="0"/>
              <a:t>Huomioitavaa: Ei ole päässyt kertaakaan pudotuspeleihin. Heidän Super tähdeltä puuttuu kunnon kaveri ketjuun, että voisi tehdä kunnolla pisteitä. </a:t>
            </a:r>
            <a:r>
              <a:rPr lang="fi-FI" sz="2000" dirty="0" err="1" smtClean="0"/>
              <a:t>Rick</a:t>
            </a:r>
            <a:r>
              <a:rPr lang="fi-FI" sz="2000" dirty="0" smtClean="0"/>
              <a:t> </a:t>
            </a:r>
            <a:r>
              <a:rPr lang="fi-FI" sz="2000" dirty="0" err="1" smtClean="0"/>
              <a:t>Nash</a:t>
            </a:r>
            <a:r>
              <a:rPr lang="fi-FI" sz="2000" dirty="0" smtClean="0"/>
              <a:t> on selvästi ainoa kenttä pelaaja </a:t>
            </a:r>
            <a:r>
              <a:rPr lang="fi-FI" sz="2000" dirty="0" err="1" smtClean="0"/>
              <a:t>Blue</a:t>
            </a:r>
            <a:r>
              <a:rPr lang="fi-FI" sz="2000" dirty="0" smtClean="0"/>
              <a:t> </a:t>
            </a:r>
            <a:r>
              <a:rPr lang="fi-FI" sz="2000" dirty="0" err="1" smtClean="0"/>
              <a:t>Jacketsin</a:t>
            </a:r>
            <a:r>
              <a:rPr lang="fi-FI" sz="2000" dirty="0" smtClean="0"/>
              <a:t> kentällä pystyy haastamaan esim. Marian </a:t>
            </a:r>
            <a:r>
              <a:rPr lang="fi-FI" sz="2000" dirty="0" err="1" smtClean="0"/>
              <a:t>Hossan</a:t>
            </a:r>
            <a:r>
              <a:rPr lang="fi-FI" sz="2000" dirty="0" smtClean="0"/>
              <a:t> tai </a:t>
            </a:r>
            <a:r>
              <a:rPr lang="fi-FI" sz="2000" dirty="0" err="1" smtClean="0"/>
              <a:t>Jarome</a:t>
            </a:r>
            <a:r>
              <a:rPr lang="fi-FI" sz="2000" dirty="0" smtClean="0"/>
              <a:t> </a:t>
            </a:r>
            <a:r>
              <a:rPr lang="fi-FI" sz="2000" dirty="0" err="1" smtClean="0"/>
              <a:t>Inginlan</a:t>
            </a:r>
            <a:r>
              <a:rPr lang="fi-FI" sz="2000" dirty="0" smtClean="0"/>
              <a:t>.</a:t>
            </a:r>
          </a:p>
          <a:p>
            <a:r>
              <a:rPr lang="fi-FI" sz="2000" dirty="0" smtClean="0"/>
              <a:t>Tähdet: </a:t>
            </a:r>
            <a:r>
              <a:rPr lang="fi-FI" sz="2000" dirty="0" err="1" smtClean="0"/>
              <a:t>Rick</a:t>
            </a:r>
            <a:r>
              <a:rPr lang="fi-FI" sz="2000" dirty="0" smtClean="0"/>
              <a:t> </a:t>
            </a:r>
            <a:r>
              <a:rPr lang="fi-FI" sz="2000" dirty="0" err="1" smtClean="0"/>
              <a:t>Nash</a:t>
            </a:r>
            <a:r>
              <a:rPr lang="fi-FI" sz="2000" dirty="0" smtClean="0"/>
              <a:t>, Pascal </a:t>
            </a:r>
            <a:r>
              <a:rPr lang="fi-FI" sz="2000" dirty="0" err="1" smtClean="0"/>
              <a:t>Leclaire</a:t>
            </a:r>
            <a:endParaRPr lang="fi-FI" sz="2000" dirty="0" smtClean="0"/>
          </a:p>
          <a:p>
            <a:r>
              <a:rPr lang="fi-FI" sz="2000" dirty="0" smtClean="0"/>
              <a:t>Suomalaiset: </a:t>
            </a:r>
            <a:r>
              <a:rPr lang="fi-FI" sz="2000" dirty="0" err="1" smtClean="0"/>
              <a:t>Fredrick</a:t>
            </a:r>
            <a:r>
              <a:rPr lang="fi-FI" sz="2000" dirty="0" smtClean="0"/>
              <a:t> </a:t>
            </a:r>
            <a:r>
              <a:rPr lang="fi-FI" sz="2000" dirty="0" err="1" smtClean="0"/>
              <a:t>Norrena</a:t>
            </a:r>
            <a:endParaRPr lang="fi-FI" sz="2000" dirty="0" smtClean="0"/>
          </a:p>
          <a:p>
            <a:r>
              <a:rPr lang="fi-FI" sz="2000" dirty="0" smtClean="0"/>
              <a:t>Joukkue on keskitasoa</a:t>
            </a:r>
          </a:p>
          <a:p>
            <a:endParaRPr lang="fi-FI" sz="2000" dirty="0"/>
          </a:p>
        </p:txBody>
      </p:sp>
      <p:pic>
        <p:nvPicPr>
          <p:cNvPr id="4" name="Picture 11"/>
          <p:cNvPicPr>
            <a:picLocks noChangeAspect="1" noChangeArrowheads="1"/>
          </p:cNvPicPr>
          <p:nvPr/>
        </p:nvPicPr>
        <p:blipFill>
          <a:blip r:embed="rId3" cstate="print"/>
          <a:srcRect/>
          <a:stretch>
            <a:fillRect/>
          </a:stretch>
        </p:blipFill>
        <p:spPr bwMode="auto">
          <a:xfrm>
            <a:off x="357158" y="357166"/>
            <a:ext cx="928693"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3 Killers.wma">
            <a:hlinkClick r:id="" action="ppaction://media"/>
          </p:cNvPr>
          <p:cNvPicPr>
            <a:picLocks noRot="1" noChangeAspect="1"/>
          </p:cNvPicPr>
          <p:nvPr>
            <a:audioFile r:link="rId1"/>
          </p:nvPr>
        </p:nvPicPr>
        <p:blipFill>
          <a:blip r:embed="rId5"/>
          <a:stretch>
            <a:fillRect/>
          </a:stretch>
        </p:blipFill>
        <p:spPr>
          <a:xfrm>
            <a:off x="8643966" y="21429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3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Dallas Stars</a:t>
            </a:r>
            <a:endParaRPr lang="fi-FI" dirty="0"/>
          </a:p>
        </p:txBody>
      </p:sp>
      <p:sp>
        <p:nvSpPr>
          <p:cNvPr id="3" name="Sisällön paikkamerkki 2"/>
          <p:cNvSpPr>
            <a:spLocks noGrp="1"/>
          </p:cNvSpPr>
          <p:nvPr>
            <p:ph idx="1"/>
          </p:nvPr>
        </p:nvSpPr>
        <p:spPr/>
        <p:txBody>
          <a:bodyPr/>
          <a:lstStyle/>
          <a:p>
            <a:r>
              <a:rPr lang="fi-FI" sz="2000" dirty="0" smtClean="0"/>
              <a:t>Perustettu vuonna 1967 (Minnesota </a:t>
            </a:r>
            <a:r>
              <a:rPr lang="fi-FI" sz="2000" dirty="0" err="1" smtClean="0"/>
              <a:t>Nort</a:t>
            </a:r>
            <a:r>
              <a:rPr lang="fi-FI" sz="2000" dirty="0" smtClean="0"/>
              <a:t> Stars) vuonna 1993 muuttui Dallas Stars</a:t>
            </a:r>
          </a:p>
          <a:p>
            <a:r>
              <a:rPr lang="fi-FI" sz="2000" dirty="0" smtClean="0"/>
              <a:t>1999 voitti Stanley Cupin</a:t>
            </a:r>
          </a:p>
          <a:p>
            <a:r>
              <a:rPr lang="fi-FI" sz="2000" dirty="0" smtClean="0"/>
              <a:t>Huomioitavaa: Dallas on ollut yleensä NHL:n kovimpia joukkueita ja aina on ollut paljon suomalaisia pelaajia(tämä on vaikuttanut menestykseen paljon). Tämän vuoden alussa suomalaisia vain 1 NHL:n paras puolustavahyökkääjä Jere Lehtinen. Kun suomalaiset myytiin joukkueen menestys hyytyi ja loppui.</a:t>
            </a:r>
          </a:p>
          <a:p>
            <a:r>
              <a:rPr lang="fi-FI" sz="2000" dirty="0" smtClean="0"/>
              <a:t>Tähdet: </a:t>
            </a:r>
            <a:r>
              <a:rPr lang="fi-FI" sz="2000" dirty="0" err="1" smtClean="0"/>
              <a:t>Brenden</a:t>
            </a:r>
            <a:r>
              <a:rPr lang="fi-FI" sz="2000" dirty="0" smtClean="0"/>
              <a:t> </a:t>
            </a:r>
            <a:r>
              <a:rPr lang="fi-FI" sz="2000" dirty="0" err="1" smtClean="0"/>
              <a:t>Morrow</a:t>
            </a:r>
            <a:r>
              <a:rPr lang="fi-FI" sz="2000" dirty="0" smtClean="0"/>
              <a:t>, Jere Lehtinen, Sergei </a:t>
            </a:r>
            <a:r>
              <a:rPr lang="fi-FI" sz="2000" dirty="0" err="1" smtClean="0"/>
              <a:t>Zubov</a:t>
            </a:r>
            <a:r>
              <a:rPr lang="fi-FI" sz="2000" dirty="0" smtClean="0"/>
              <a:t>, </a:t>
            </a:r>
            <a:r>
              <a:rPr lang="fi-FI" sz="2000" dirty="0" err="1" smtClean="0"/>
              <a:t>Marty</a:t>
            </a:r>
            <a:r>
              <a:rPr lang="fi-FI" sz="2000" dirty="0" smtClean="0"/>
              <a:t> </a:t>
            </a:r>
            <a:r>
              <a:rPr lang="fi-FI" sz="2000" dirty="0" err="1" smtClean="0"/>
              <a:t>Turco</a:t>
            </a:r>
            <a:endParaRPr lang="fi-FI" sz="2000" dirty="0" smtClean="0"/>
          </a:p>
          <a:p>
            <a:r>
              <a:rPr lang="fi-FI" sz="2000" dirty="0" smtClean="0"/>
              <a:t>Suomalaiset: Jere Lehtinen</a:t>
            </a:r>
          </a:p>
          <a:p>
            <a:r>
              <a:rPr lang="fi-FI" sz="2000" dirty="0" smtClean="0"/>
              <a:t>Joukkue on NHL:n </a:t>
            </a:r>
            <a:r>
              <a:rPr lang="fi-FI" sz="2000" dirty="0" err="1" smtClean="0"/>
              <a:t>huonoinpia</a:t>
            </a:r>
            <a:r>
              <a:rPr lang="fi-FI" sz="2000" dirty="0" smtClean="0"/>
              <a:t> tänä vuonna.</a:t>
            </a:r>
            <a:endParaRPr lang="fi-FI" sz="2000" dirty="0"/>
          </a:p>
        </p:txBody>
      </p:sp>
      <p:pic>
        <p:nvPicPr>
          <p:cNvPr id="4" name="Picture 13"/>
          <p:cNvPicPr>
            <a:picLocks noChangeAspect="1" noChangeArrowheads="1"/>
          </p:cNvPicPr>
          <p:nvPr/>
        </p:nvPicPr>
        <p:blipFill>
          <a:blip r:embed="rId3" cstate="print"/>
          <a:srcRect/>
          <a:stretch>
            <a:fillRect/>
          </a:stretch>
        </p:blipFill>
        <p:spPr bwMode="auto">
          <a:xfrm>
            <a:off x="785786"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1 94 Hours.MP3">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8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Detroit Red </a:t>
            </a:r>
            <a:r>
              <a:rPr lang="fi-FI" dirty="0" err="1" smtClean="0"/>
              <a:t>Wings</a:t>
            </a:r>
            <a:endParaRPr lang="fi-FI" dirty="0"/>
          </a:p>
        </p:txBody>
      </p:sp>
      <p:sp>
        <p:nvSpPr>
          <p:cNvPr id="3" name="Sisällön paikkamerkki 2"/>
          <p:cNvSpPr>
            <a:spLocks noGrp="1"/>
          </p:cNvSpPr>
          <p:nvPr>
            <p:ph idx="1"/>
          </p:nvPr>
        </p:nvSpPr>
        <p:spPr/>
        <p:txBody>
          <a:bodyPr>
            <a:normAutofit/>
          </a:bodyPr>
          <a:lstStyle/>
          <a:p>
            <a:r>
              <a:rPr lang="fi-FI" sz="2000" dirty="0" smtClean="0"/>
              <a:t>Perustettu 1926 (kuuluu </a:t>
            </a:r>
            <a:r>
              <a:rPr lang="fi-FI" sz="2000" dirty="0" err="1" smtClean="0"/>
              <a:t>orginal</a:t>
            </a:r>
            <a:r>
              <a:rPr lang="fi-FI" sz="2000" dirty="0" smtClean="0"/>
              <a:t> </a:t>
            </a:r>
            <a:r>
              <a:rPr lang="fi-FI" sz="2000" dirty="0" err="1" smtClean="0"/>
              <a:t>six</a:t>
            </a:r>
            <a:r>
              <a:rPr lang="fi-FI" sz="2000" dirty="0" smtClean="0"/>
              <a:t>(6 alkuperäistä))</a:t>
            </a:r>
          </a:p>
          <a:p>
            <a:r>
              <a:rPr lang="fi-FI" sz="2000" dirty="0" smtClean="0"/>
              <a:t>Voittanut Stanley </a:t>
            </a:r>
            <a:r>
              <a:rPr lang="fi-FI" sz="2000" dirty="0" err="1" smtClean="0"/>
              <a:t>Cup:in</a:t>
            </a:r>
            <a:r>
              <a:rPr lang="fi-FI" sz="2000" dirty="0" smtClean="0"/>
              <a:t> 1936, 1937, 1943, 1950, 1952, 1954, 1955, 1997, 1998, 2002, 2008</a:t>
            </a:r>
          </a:p>
          <a:p>
            <a:r>
              <a:rPr lang="fi-FI" sz="2000" dirty="0" smtClean="0"/>
              <a:t>Huomioitavaa: No ensinnäkin se, että joukkue on menestynyt vuodesta toiseen aivan liigan parhaana joukkueena. NHL:n ylivoimaisesti paras puolustus ja ehdottomasti liigan yksi parhaista hyökkäyksistä, eikä maalivahditkaan ole huonot. Loistava kokonaisuuden kruunaa NHL:n paras manageri, joka hankkii joukkueeseen aina vain parempia pelaajia.</a:t>
            </a:r>
          </a:p>
          <a:p>
            <a:r>
              <a:rPr lang="fi-FI" sz="2000" dirty="0" smtClean="0"/>
              <a:t>Tähdet: </a:t>
            </a:r>
            <a:r>
              <a:rPr lang="fi-FI" sz="2000" dirty="0" err="1" smtClean="0"/>
              <a:t>Nicklas</a:t>
            </a:r>
            <a:r>
              <a:rPr lang="fi-FI" sz="2000" dirty="0" smtClean="0"/>
              <a:t> </a:t>
            </a:r>
            <a:r>
              <a:rPr lang="fi-FI" sz="2000" dirty="0" err="1" smtClean="0"/>
              <a:t>Lidström</a:t>
            </a:r>
            <a:r>
              <a:rPr lang="fi-FI" sz="2000" dirty="0" smtClean="0"/>
              <a:t>, Chris </a:t>
            </a:r>
            <a:r>
              <a:rPr lang="fi-FI" sz="2000" dirty="0" err="1" smtClean="0"/>
              <a:t>Chelios</a:t>
            </a:r>
            <a:r>
              <a:rPr lang="fi-FI" sz="2000" dirty="0" smtClean="0"/>
              <a:t>, Brian </a:t>
            </a:r>
            <a:r>
              <a:rPr lang="fi-FI" sz="2000" dirty="0" err="1" smtClean="0"/>
              <a:t>Rafalski</a:t>
            </a:r>
            <a:r>
              <a:rPr lang="fi-FI" sz="2000" dirty="0" smtClean="0"/>
              <a:t>, Pavel </a:t>
            </a:r>
            <a:r>
              <a:rPr lang="fi-FI" sz="2000" dirty="0" err="1" smtClean="0"/>
              <a:t>Datsjuk</a:t>
            </a:r>
            <a:r>
              <a:rPr lang="fi-FI" sz="2000" dirty="0" smtClean="0"/>
              <a:t>, Henrik </a:t>
            </a:r>
            <a:r>
              <a:rPr lang="fi-FI" sz="2000" dirty="0" err="1" smtClean="0"/>
              <a:t>Zetterberg</a:t>
            </a:r>
            <a:r>
              <a:rPr lang="fi-FI" sz="2000" dirty="0" smtClean="0"/>
              <a:t>, Valtteri Filppula, </a:t>
            </a:r>
            <a:r>
              <a:rPr lang="fi-FI" sz="2000" dirty="0" err="1" smtClean="0"/>
              <a:t>Marián</a:t>
            </a:r>
            <a:r>
              <a:rPr lang="fi-FI" sz="2000" dirty="0" smtClean="0"/>
              <a:t> </a:t>
            </a:r>
            <a:r>
              <a:rPr lang="fi-FI" sz="2000" dirty="0" err="1" smtClean="0"/>
              <a:t>Hossa</a:t>
            </a:r>
            <a:r>
              <a:rPr lang="fi-FI" sz="2000" dirty="0" smtClean="0"/>
              <a:t> ja </a:t>
            </a:r>
            <a:r>
              <a:rPr lang="fi-FI" sz="2000" dirty="0" err="1" smtClean="0"/>
              <a:t>Ty</a:t>
            </a:r>
            <a:r>
              <a:rPr lang="fi-FI" sz="2000" dirty="0" smtClean="0"/>
              <a:t> </a:t>
            </a:r>
            <a:r>
              <a:rPr lang="fi-FI" sz="2000" dirty="0" err="1" smtClean="0"/>
              <a:t>Conglin</a:t>
            </a:r>
            <a:endParaRPr lang="fi-FI" sz="2000" dirty="0" smtClean="0"/>
          </a:p>
          <a:p>
            <a:r>
              <a:rPr lang="fi-FI" sz="2000" dirty="0" smtClean="0"/>
              <a:t>Suomalaiset: Valtteri Filppula</a:t>
            </a:r>
          </a:p>
          <a:p>
            <a:r>
              <a:rPr lang="fi-FI" sz="2000" dirty="0" smtClean="0"/>
              <a:t>NHL:n kirkkainta kärkeä</a:t>
            </a:r>
            <a:endParaRPr lang="fi-FI" sz="2000" dirty="0"/>
          </a:p>
        </p:txBody>
      </p:sp>
      <p:pic>
        <p:nvPicPr>
          <p:cNvPr id="4" name="Picture 12"/>
          <p:cNvPicPr>
            <a:picLocks noChangeAspect="1" noChangeArrowheads="1"/>
          </p:cNvPicPr>
          <p:nvPr/>
        </p:nvPicPr>
        <p:blipFill>
          <a:blip r:embed="rId4" cstate="print"/>
          <a:srcRect/>
          <a:stretch>
            <a:fillRect/>
          </a:stretch>
        </p:blipFill>
        <p:spPr bwMode="auto">
          <a:xfrm>
            <a:off x="714348" y="35716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5" action="ppaction://hlinksldjump"/>
          </p:cNvPr>
          <p:cNvSpPr txBox="1"/>
          <p:nvPr/>
        </p:nvSpPr>
        <p:spPr>
          <a:xfrm>
            <a:off x="4357686" y="6215082"/>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5 Forever.mp3">
            <a:hlinkClick r:id="" action="ppaction://media"/>
          </p:cNvPr>
          <p:cNvPicPr>
            <a:picLocks noRot="1" noChangeAspect="1"/>
          </p:cNvPicPr>
          <p:nvPr>
            <a:audioFile r:link="rId1"/>
          </p:nvPr>
        </p:nvPicPr>
        <p:blipFill>
          <a:blip r:embed="rId6"/>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0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Edmonton Oilers</a:t>
            </a:r>
            <a:endParaRPr lang="fi-FI" dirty="0"/>
          </a:p>
        </p:txBody>
      </p:sp>
      <p:sp>
        <p:nvSpPr>
          <p:cNvPr id="3" name="Sisällön paikkamerkki 2"/>
          <p:cNvSpPr>
            <a:spLocks noGrp="1"/>
          </p:cNvSpPr>
          <p:nvPr>
            <p:ph idx="1"/>
          </p:nvPr>
        </p:nvSpPr>
        <p:spPr/>
        <p:txBody>
          <a:bodyPr>
            <a:normAutofit/>
          </a:bodyPr>
          <a:lstStyle/>
          <a:p>
            <a:r>
              <a:rPr lang="fi-FI" sz="2000" dirty="0" smtClean="0"/>
              <a:t>Perustettiin vuonna 1972 (Nykyinen nimi 1979 ja liittyi </a:t>
            </a:r>
            <a:r>
              <a:rPr lang="fi-FI" sz="2000" dirty="0" err="1" smtClean="0"/>
              <a:t>NHLään</a:t>
            </a:r>
            <a:r>
              <a:rPr lang="fi-FI" sz="2000" dirty="0" smtClean="0"/>
              <a:t>)</a:t>
            </a:r>
          </a:p>
          <a:p>
            <a:r>
              <a:rPr lang="fi-FI" sz="2000" dirty="0" smtClean="0"/>
              <a:t>Voittanut Stanley Cupin 1984, 1985, 1987, 1988, 1990</a:t>
            </a:r>
          </a:p>
          <a:p>
            <a:r>
              <a:rPr lang="fi-FI" sz="2000" dirty="0" smtClean="0"/>
              <a:t>Huomioitavaa: Edmonton Oilers oli 80 luvun kovin joukkue johtuen Wayne Gretzky, Jari Kurri ja Esa Tikkasen loistavasta pelaamisesta. Edmonton ei ole väläytellyt viime aikoina.</a:t>
            </a:r>
          </a:p>
          <a:p>
            <a:r>
              <a:rPr lang="fi-FI" sz="2000" dirty="0" smtClean="0"/>
              <a:t>Tähdet: </a:t>
            </a:r>
            <a:r>
              <a:rPr lang="fi-FI" sz="2000" dirty="0" err="1" smtClean="0"/>
              <a:t>Ales</a:t>
            </a:r>
            <a:r>
              <a:rPr lang="fi-FI" sz="2000" dirty="0" smtClean="0"/>
              <a:t> </a:t>
            </a:r>
            <a:r>
              <a:rPr lang="fi-FI" sz="2000" dirty="0" err="1" smtClean="0"/>
              <a:t>Hemsky</a:t>
            </a:r>
            <a:endParaRPr lang="fi-FI" sz="2000" dirty="0" smtClean="0"/>
          </a:p>
          <a:p>
            <a:r>
              <a:rPr lang="fi-FI" sz="2000" dirty="0" smtClean="0"/>
              <a:t>Suomalaiset:</a:t>
            </a:r>
          </a:p>
          <a:p>
            <a:r>
              <a:rPr lang="fi-FI" sz="2000" dirty="0" smtClean="0"/>
              <a:t>NHL:n alempaa keskitasoa</a:t>
            </a:r>
          </a:p>
          <a:p>
            <a:pPr>
              <a:buNone/>
            </a:pPr>
            <a:endParaRPr lang="fi-FI" sz="2000" dirty="0" smtClean="0"/>
          </a:p>
          <a:p>
            <a:endParaRPr lang="fi-FI" sz="2000" dirty="0"/>
          </a:p>
        </p:txBody>
      </p:sp>
      <p:pic>
        <p:nvPicPr>
          <p:cNvPr id="4" name="Picture 14"/>
          <p:cNvPicPr>
            <a:picLocks noChangeAspect="1" noChangeArrowheads="1"/>
          </p:cNvPicPr>
          <p:nvPr/>
        </p:nvPicPr>
        <p:blipFill>
          <a:blip r:embed="rId3" cstate="print"/>
          <a:srcRect/>
          <a:stretch>
            <a:fillRect/>
          </a:stretch>
        </p:blipFill>
        <p:spPr bwMode="auto">
          <a:xfrm>
            <a:off x="285720"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4-as_i_lay_dying-within_destruction.mp3">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0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Florida </a:t>
            </a:r>
            <a:r>
              <a:rPr lang="fi-FI" dirty="0" err="1" smtClean="0"/>
              <a:t>Panthers</a:t>
            </a:r>
            <a:endParaRPr lang="fi-FI" dirty="0"/>
          </a:p>
        </p:txBody>
      </p:sp>
      <p:sp>
        <p:nvSpPr>
          <p:cNvPr id="3" name="Sisällön paikkamerkki 2"/>
          <p:cNvSpPr>
            <a:spLocks noGrp="1"/>
          </p:cNvSpPr>
          <p:nvPr>
            <p:ph idx="1"/>
          </p:nvPr>
        </p:nvSpPr>
        <p:spPr/>
        <p:txBody>
          <a:bodyPr>
            <a:normAutofit/>
          </a:bodyPr>
          <a:lstStyle/>
          <a:p>
            <a:r>
              <a:rPr lang="fi-FI" sz="2000" dirty="0" smtClean="0"/>
              <a:t>Perustettu 1993</a:t>
            </a:r>
          </a:p>
          <a:p>
            <a:r>
              <a:rPr lang="fi-FI" sz="2000" dirty="0" smtClean="0"/>
              <a:t>Ei ole voittanut yhtään Stanley Cup</a:t>
            </a:r>
          </a:p>
          <a:p>
            <a:r>
              <a:rPr lang="fi-FI" sz="2000" dirty="0" smtClean="0"/>
              <a:t>Huomioitavaa: Floridan kirkkain tähti Olli Jokisen myynti 2 keskitason pelaajaan viime kautena oli täydellistä tyhmyyttä valmentajalta joka ei tullut toimeen Jokisen kanssa. No valmentaja vaihdettiin, mutta Jokinen oli jo myyty. Nyt ei ole kuin kolme tähteä jäljellä(joista 2 maalivahtia) ja joukkue  on selvää keskitasoa pudotuspelien alapuolella</a:t>
            </a:r>
          </a:p>
          <a:p>
            <a:r>
              <a:rPr lang="fi-FI" sz="2000" dirty="0" smtClean="0"/>
              <a:t>Tähdet: Jay </a:t>
            </a:r>
            <a:r>
              <a:rPr lang="fi-FI" sz="2000" dirty="0" err="1" smtClean="0"/>
              <a:t>Bouwmeester</a:t>
            </a:r>
            <a:r>
              <a:rPr lang="fi-FI" sz="2000" dirty="0" smtClean="0"/>
              <a:t>, </a:t>
            </a:r>
            <a:r>
              <a:rPr lang="fi-FI" sz="2000" dirty="0" err="1" smtClean="0"/>
              <a:t>Craig</a:t>
            </a:r>
            <a:r>
              <a:rPr lang="fi-FI" sz="2000" dirty="0" smtClean="0"/>
              <a:t> Anderson, </a:t>
            </a:r>
            <a:r>
              <a:rPr lang="fi-FI" sz="2000" dirty="0" err="1" smtClean="0"/>
              <a:t>Tomáš</a:t>
            </a:r>
            <a:r>
              <a:rPr lang="fi-FI" sz="2000" dirty="0" smtClean="0"/>
              <a:t> </a:t>
            </a:r>
            <a:r>
              <a:rPr lang="fi-FI" sz="2000" dirty="0" err="1" smtClean="0"/>
              <a:t>Vokoun</a:t>
            </a:r>
            <a:endParaRPr lang="fi-FI" sz="2000" dirty="0" smtClean="0"/>
          </a:p>
          <a:p>
            <a:r>
              <a:rPr lang="fi-FI" sz="2000" dirty="0" smtClean="0"/>
              <a:t>Suomalaiset: -</a:t>
            </a:r>
          </a:p>
          <a:p>
            <a:r>
              <a:rPr lang="fi-FI" sz="2000" dirty="0" smtClean="0"/>
              <a:t>Pudotuspelien ulkopuolelle jäävä joukkue</a:t>
            </a:r>
          </a:p>
          <a:p>
            <a:endParaRPr lang="fi-FI" sz="2000" dirty="0"/>
          </a:p>
        </p:txBody>
      </p:sp>
      <p:pic>
        <p:nvPicPr>
          <p:cNvPr id="4" name="Picture 15"/>
          <p:cNvPicPr>
            <a:picLocks noChangeAspect="1" noChangeArrowheads="1"/>
          </p:cNvPicPr>
          <p:nvPr/>
        </p:nvPicPr>
        <p:blipFill>
          <a:blip r:embed="rId3" cstate="print"/>
          <a:srcRect/>
          <a:stretch>
            <a:fillRect/>
          </a:stretch>
        </p:blipFill>
        <p:spPr bwMode="auto">
          <a:xfrm>
            <a:off x="7500958" y="28572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4-as_i_lay_dying-within_destruction.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0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Los Angeles Kings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1967</a:t>
            </a:r>
          </a:p>
          <a:p>
            <a:r>
              <a:rPr lang="fi-FI" sz="2000" dirty="0" smtClean="0"/>
              <a:t>Ei yhtään Stanley Cup voittoa</a:t>
            </a:r>
          </a:p>
          <a:p>
            <a:r>
              <a:rPr lang="fi-FI" sz="2000" dirty="0" smtClean="0"/>
              <a:t>Huomioitavaa: Jason </a:t>
            </a:r>
            <a:r>
              <a:rPr lang="fi-FI" sz="2000" dirty="0" err="1" smtClean="0"/>
              <a:t>LaBarbera</a:t>
            </a:r>
            <a:r>
              <a:rPr lang="fi-FI" sz="2000" dirty="0" smtClean="0"/>
              <a:t> eli heidän 1 maalivahtinsa ei olisi NHL:n ykkös maalivahti missään muussa joukkueessa. Hän on pätevä 2 maalivahti, muttei missään nimessä 1. Joukkue  on hyvä muuten, mutta maalivahdit on iso kysymys merkki.</a:t>
            </a:r>
          </a:p>
          <a:p>
            <a:r>
              <a:rPr lang="fi-FI" sz="2000" dirty="0" smtClean="0"/>
              <a:t>Tähdet: </a:t>
            </a:r>
            <a:r>
              <a:rPr lang="fi-FI" sz="2000" dirty="0" err="1" smtClean="0"/>
              <a:t>Anze</a:t>
            </a:r>
            <a:r>
              <a:rPr lang="fi-FI" sz="2000" dirty="0" smtClean="0"/>
              <a:t> </a:t>
            </a:r>
            <a:r>
              <a:rPr lang="fi-FI" sz="2000" dirty="0" err="1" smtClean="0"/>
              <a:t>Kopitar</a:t>
            </a:r>
            <a:r>
              <a:rPr lang="fi-FI" sz="2000" dirty="0" smtClean="0"/>
              <a:t>, </a:t>
            </a:r>
            <a:r>
              <a:rPr lang="fi-FI" sz="2000" dirty="0" err="1" smtClean="0"/>
              <a:t>Alexandet</a:t>
            </a:r>
            <a:r>
              <a:rPr lang="fi-FI" sz="2000" dirty="0" smtClean="0"/>
              <a:t> </a:t>
            </a:r>
            <a:r>
              <a:rPr lang="fi-FI" sz="2000" dirty="0" err="1" smtClean="0"/>
              <a:t>Frolov</a:t>
            </a:r>
            <a:r>
              <a:rPr lang="fi-FI" sz="2000" dirty="0" smtClean="0"/>
              <a:t>, Dustin Brown</a:t>
            </a:r>
          </a:p>
          <a:p>
            <a:r>
              <a:rPr lang="fi-FI" sz="2000" dirty="0" smtClean="0"/>
              <a:t>Suomalaiset: -</a:t>
            </a:r>
          </a:p>
          <a:p>
            <a:r>
              <a:rPr lang="fi-FI" sz="2000" dirty="0" smtClean="0"/>
              <a:t>Alempaa keskitasoa</a:t>
            </a:r>
            <a:endParaRPr lang="fi-FI" sz="2000" dirty="0"/>
          </a:p>
        </p:txBody>
      </p:sp>
      <p:pic>
        <p:nvPicPr>
          <p:cNvPr id="4" name="Picture 16"/>
          <p:cNvPicPr>
            <a:picLocks noChangeAspect="1" noChangeArrowheads="1"/>
          </p:cNvPicPr>
          <p:nvPr/>
        </p:nvPicPr>
        <p:blipFill>
          <a:blip r:embed="rId3" cstate="print"/>
          <a:srcRect/>
          <a:stretch>
            <a:fillRect/>
          </a:stretch>
        </p:blipFill>
        <p:spPr bwMode="auto">
          <a:xfrm>
            <a:off x="357158" y="500042"/>
            <a:ext cx="914248"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5-as_i_lay_dying-empty_hearts.mp3">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6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Minnesota </a:t>
            </a:r>
            <a:r>
              <a:rPr lang="fi-FI" dirty="0" err="1" smtClean="0"/>
              <a:t>Wild</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2000</a:t>
            </a:r>
          </a:p>
          <a:p>
            <a:r>
              <a:rPr lang="fi-FI" sz="2000" dirty="0" smtClean="0"/>
              <a:t>Ei ole voittanut mestaruutta(Stanley Cup)</a:t>
            </a:r>
          </a:p>
          <a:p>
            <a:r>
              <a:rPr lang="fi-FI" sz="2000" dirty="0" smtClean="0"/>
              <a:t>Huomioitavaa: Erittäin hyvä kokoonpano ja  tasainen. Ei alkuvuosina pärjännyt, mutta on pikku hiljaa noussut normaaliksi pudotuspeli joukkueeksi. Tähän on vaikuttanut NHL:n 5 parhaan maalivahtiin kuuluva Niklas Bäckström.</a:t>
            </a:r>
          </a:p>
          <a:p>
            <a:r>
              <a:rPr lang="fi-FI" sz="2000" dirty="0" smtClean="0"/>
              <a:t>Tähdet: Niklas Bäckström, Mikko Koivu, </a:t>
            </a:r>
            <a:r>
              <a:rPr lang="fi-FI" sz="2000" dirty="0" err="1" smtClean="0"/>
              <a:t>Marián</a:t>
            </a:r>
            <a:r>
              <a:rPr lang="fi-FI" sz="2000" dirty="0" smtClean="0"/>
              <a:t> </a:t>
            </a:r>
            <a:r>
              <a:rPr lang="fi-FI" sz="2000" dirty="0" err="1" smtClean="0"/>
              <a:t>Gáborík</a:t>
            </a:r>
            <a:r>
              <a:rPr lang="fi-FI" sz="2000" dirty="0" smtClean="0"/>
              <a:t>, Antti Miettinen</a:t>
            </a:r>
          </a:p>
          <a:p>
            <a:r>
              <a:rPr lang="fi-FI" sz="2000" dirty="0" smtClean="0"/>
              <a:t>Suomalaiset: Mikko Koivu, Antti </a:t>
            </a:r>
            <a:r>
              <a:rPr lang="fi-FI" sz="2000" dirty="0" err="1" smtClean="0"/>
              <a:t>Mietttinen</a:t>
            </a:r>
            <a:r>
              <a:rPr lang="fi-FI" sz="2000" dirty="0" smtClean="0"/>
              <a:t>, Niklas </a:t>
            </a:r>
            <a:r>
              <a:rPr lang="fi-FI" sz="2000" dirty="0" err="1" smtClean="0"/>
              <a:t>Bäcrkström</a:t>
            </a:r>
            <a:endParaRPr lang="fi-FI" sz="2000" dirty="0" smtClean="0"/>
          </a:p>
          <a:p>
            <a:r>
              <a:rPr lang="fi-FI" sz="2000" dirty="0" smtClean="0"/>
              <a:t>Joukkue on ylempää keskitasoa</a:t>
            </a:r>
            <a:endParaRPr lang="fi-FI" sz="2000" dirty="0"/>
          </a:p>
        </p:txBody>
      </p:sp>
      <p:pic>
        <p:nvPicPr>
          <p:cNvPr id="4" name="Picture 17"/>
          <p:cNvPicPr>
            <a:picLocks noChangeAspect="1" noChangeArrowheads="1"/>
          </p:cNvPicPr>
          <p:nvPr/>
        </p:nvPicPr>
        <p:blipFill>
          <a:blip r:embed="rId3"/>
          <a:srcRect/>
          <a:stretch>
            <a:fillRect/>
          </a:stretch>
        </p:blipFill>
        <p:spPr bwMode="auto">
          <a:xfrm>
            <a:off x="857224" y="285728"/>
            <a:ext cx="928694" cy="9379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3 Killers.wma">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3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Montreal Canadiens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1909 (kuuluu </a:t>
            </a:r>
            <a:r>
              <a:rPr lang="fi-FI" sz="2000" dirty="0" err="1" smtClean="0"/>
              <a:t>orginal</a:t>
            </a:r>
            <a:r>
              <a:rPr lang="fi-FI" sz="2000" dirty="0" smtClean="0"/>
              <a:t> </a:t>
            </a:r>
            <a:r>
              <a:rPr lang="fi-FI" sz="2000" dirty="0" err="1" smtClean="0"/>
              <a:t>six</a:t>
            </a:r>
            <a:r>
              <a:rPr lang="fi-FI" sz="2000" dirty="0" smtClean="0"/>
              <a:t>(6 alkuperäistä))</a:t>
            </a:r>
          </a:p>
          <a:p>
            <a:r>
              <a:rPr lang="fi-FI" sz="2000" dirty="0" smtClean="0"/>
              <a:t>Voittanut 24 mestaruutta (mutta kaikki ennen 2000 lukua)</a:t>
            </a:r>
          </a:p>
          <a:p>
            <a:r>
              <a:rPr lang="fi-FI" sz="2000" dirty="0" smtClean="0"/>
              <a:t>Huomioitavaa: Joukkue palasi viime vuonna yhdeksi NHL:n parhaista… Tämäkin vuosi näyttää menevän erittäin loistavasti. 100 vuotta on takana ja sen takia Montrealista odotetaan tänä vuonna jotakin… Etteivät kasaisi liikaa paineita. Maalivahti pelikin on hauskaa koska heidän ykkösestä odotetaan uutta Roytä, mutta oli viime vuonna vielä liian kokematon viemään joukkuettaan mestaruuteen.</a:t>
            </a:r>
          </a:p>
          <a:p>
            <a:r>
              <a:rPr lang="fi-FI" sz="2000" dirty="0" smtClean="0"/>
              <a:t>Tähdet: Saku Koivu, Carey </a:t>
            </a:r>
            <a:r>
              <a:rPr lang="fi-FI" sz="2000" dirty="0" err="1" smtClean="0"/>
              <a:t>Price</a:t>
            </a:r>
            <a:r>
              <a:rPr lang="fi-FI" sz="2000" dirty="0" smtClean="0"/>
              <a:t>, Roman </a:t>
            </a:r>
            <a:r>
              <a:rPr lang="fi-FI" sz="2000" dirty="0" err="1" smtClean="0"/>
              <a:t>Hamrlík</a:t>
            </a:r>
            <a:r>
              <a:rPr lang="fi-FI" sz="2000" dirty="0" smtClean="0"/>
              <a:t>, Alex </a:t>
            </a:r>
            <a:r>
              <a:rPr lang="fi-FI" sz="2000" dirty="0" err="1" smtClean="0"/>
              <a:t>Tanguay</a:t>
            </a:r>
            <a:r>
              <a:rPr lang="fi-FI" sz="2000" dirty="0" smtClean="0"/>
              <a:t>, Sergei </a:t>
            </a:r>
            <a:r>
              <a:rPr lang="fi-FI" sz="2000" dirty="0" err="1" smtClean="0"/>
              <a:t>Kostitsin</a:t>
            </a:r>
            <a:endParaRPr lang="fi-FI" sz="2000" dirty="0" smtClean="0"/>
          </a:p>
          <a:p>
            <a:r>
              <a:rPr lang="fi-FI" sz="2000" dirty="0" smtClean="0"/>
              <a:t>Suomalaiset: Saku Koivu</a:t>
            </a:r>
          </a:p>
          <a:p>
            <a:r>
              <a:rPr lang="fi-FI" sz="2000" dirty="0" smtClean="0"/>
              <a:t>NHL:n mestari ehdokkaita </a:t>
            </a:r>
            <a:endParaRPr lang="fi-FI" sz="2000" dirty="0"/>
          </a:p>
        </p:txBody>
      </p:sp>
      <p:pic>
        <p:nvPicPr>
          <p:cNvPr id="4" name="Picture 18"/>
          <p:cNvPicPr>
            <a:picLocks noChangeAspect="1" noChangeArrowheads="1"/>
          </p:cNvPicPr>
          <p:nvPr/>
        </p:nvPicPr>
        <p:blipFill>
          <a:blip r:embed="rId3" cstate="print"/>
          <a:srcRect/>
          <a:stretch>
            <a:fillRect/>
          </a:stretch>
        </p:blipFill>
        <p:spPr bwMode="auto">
          <a:xfrm>
            <a:off x="7429520"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5000628"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10-as_i_lay_dying-control_is_dead.mp3">
            <a:hlinkClick r:id="" action="ppaction://media"/>
          </p:cNvPr>
          <p:cNvPicPr>
            <a:picLocks noRot="1" noChangeAspect="1"/>
          </p:cNvPicPr>
          <p:nvPr>
            <a:audioFile r:link="rId1"/>
          </p:nvPr>
        </p:nvPicPr>
        <p:blipFill>
          <a:blip r:embed="rId5"/>
          <a:stretch>
            <a:fillRect/>
          </a:stretch>
        </p:blipFill>
        <p:spPr>
          <a:xfrm>
            <a:off x="0" y="142852"/>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3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Nashville </a:t>
            </a:r>
            <a:r>
              <a:rPr lang="fi-FI" dirty="0" err="1" smtClean="0"/>
              <a:t>Predators</a:t>
            </a:r>
            <a:endParaRPr lang="fi-FI" dirty="0"/>
          </a:p>
        </p:txBody>
      </p:sp>
      <p:sp>
        <p:nvSpPr>
          <p:cNvPr id="3" name="Sisällön paikkamerkki 2"/>
          <p:cNvSpPr>
            <a:spLocks noGrp="1"/>
          </p:cNvSpPr>
          <p:nvPr>
            <p:ph idx="1"/>
          </p:nvPr>
        </p:nvSpPr>
        <p:spPr/>
        <p:txBody>
          <a:bodyPr/>
          <a:lstStyle/>
          <a:p>
            <a:r>
              <a:rPr lang="fi-FI" sz="2000" dirty="0" smtClean="0"/>
              <a:t>Perustettu vuonna 1998</a:t>
            </a:r>
          </a:p>
          <a:p>
            <a:r>
              <a:rPr lang="fi-FI" sz="2000" dirty="0" smtClean="0"/>
              <a:t>Ei ole voitattanut mestaruutta</a:t>
            </a:r>
          </a:p>
          <a:p>
            <a:r>
              <a:rPr lang="fi-FI" sz="2000" dirty="0" smtClean="0"/>
              <a:t>Huomioitavaa: On ollut suuria ongelmia maalivahti pelissä eikä loppua näy vai näkyykö? Itse asiassa kyllä Pekka Rinne on kohonnut hetkessä NHL:n parhaimpiin maalivahteihin, kysymys kuuluukin, että onko tämä tähden lento vai syttyvä tähti… Sen näemme lähi kausina</a:t>
            </a:r>
          </a:p>
          <a:p>
            <a:r>
              <a:rPr lang="fi-FI" sz="2000" dirty="0" smtClean="0"/>
              <a:t>Tähdet: Pekka Rinne, Jason </a:t>
            </a:r>
            <a:r>
              <a:rPr lang="fi-FI" sz="2000" dirty="0" err="1" smtClean="0"/>
              <a:t>Arnott</a:t>
            </a:r>
            <a:r>
              <a:rPr lang="fi-FI" sz="2000" dirty="0" smtClean="0"/>
              <a:t>, J.P. </a:t>
            </a:r>
            <a:r>
              <a:rPr lang="fi-FI" sz="2000" dirty="0" err="1" smtClean="0"/>
              <a:t>Dumont</a:t>
            </a:r>
            <a:endParaRPr lang="fi-FI" sz="2000" dirty="0" smtClean="0"/>
          </a:p>
          <a:p>
            <a:r>
              <a:rPr lang="fi-FI" sz="2000" dirty="0" smtClean="0"/>
              <a:t>Suomalaiset: Pekka Rinne, Ville Koistinen ja Antti Pihlström</a:t>
            </a:r>
          </a:p>
          <a:p>
            <a:r>
              <a:rPr lang="fi-FI" sz="2000" dirty="0" smtClean="0"/>
              <a:t>? Merkki, saattaa päästä pudotus peleihin jos ei hyydy.</a:t>
            </a:r>
          </a:p>
        </p:txBody>
      </p:sp>
      <p:pic>
        <p:nvPicPr>
          <p:cNvPr id="4" name="Picture 2"/>
          <p:cNvPicPr>
            <a:picLocks noChangeAspect="1" noChangeArrowheads="1"/>
          </p:cNvPicPr>
          <p:nvPr/>
        </p:nvPicPr>
        <p:blipFill>
          <a:blip r:embed="rId3" cstate="print"/>
          <a:srcRect/>
          <a:stretch>
            <a:fillRect/>
          </a:stretch>
        </p:blipFill>
        <p:spPr bwMode="auto">
          <a:xfrm>
            <a:off x="571472" y="28572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7 A Thorn Through Your Flesh.wma">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New Jersey Devils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1974</a:t>
            </a:r>
          </a:p>
          <a:p>
            <a:r>
              <a:rPr lang="fi-FI" sz="2000" dirty="0" smtClean="0"/>
              <a:t>Voittanut mestaruuden 1995, 2000, 2003</a:t>
            </a:r>
          </a:p>
          <a:p>
            <a:r>
              <a:rPr lang="fi-FI" sz="2000" dirty="0" smtClean="0"/>
              <a:t>Huomioitavaa: Maailman paras maalivahti Martin Brodeur on jo pitkään pitänyt joukkuetta pystyssä. Entäs nyt, kun Brodeur on loukkaantunut ? No ei sitä ainakaan sarja taulukosta huomaa, Devils on edelleen pudotus peleissä  mukana.</a:t>
            </a:r>
          </a:p>
          <a:p>
            <a:r>
              <a:rPr lang="fi-FI" sz="2000" dirty="0" smtClean="0"/>
              <a:t>Tähdet: Martin Brodeur, Patrick Elias, Z. </a:t>
            </a:r>
            <a:r>
              <a:rPr lang="fi-FI" sz="2000" dirty="0" err="1" smtClean="0"/>
              <a:t>Parise</a:t>
            </a:r>
            <a:endParaRPr lang="fi-FI" sz="2000" dirty="0" smtClean="0"/>
          </a:p>
          <a:p>
            <a:r>
              <a:rPr lang="fi-FI" sz="2000" dirty="0" smtClean="0"/>
              <a:t>Suomalaiset: Anssi Salmela</a:t>
            </a:r>
          </a:p>
          <a:p>
            <a:r>
              <a:rPr lang="fi-FI" sz="2000" dirty="0" smtClean="0"/>
              <a:t>Aika varmasti pudotus peleissä mukana</a:t>
            </a:r>
            <a:endParaRPr lang="fi-FI" sz="2000" dirty="0"/>
          </a:p>
        </p:txBody>
      </p:sp>
      <p:pic>
        <p:nvPicPr>
          <p:cNvPr id="4" name="Picture 3"/>
          <p:cNvPicPr>
            <a:picLocks noChangeAspect="1" noChangeArrowheads="1"/>
          </p:cNvPicPr>
          <p:nvPr/>
        </p:nvPicPr>
        <p:blipFill>
          <a:blip r:embed="rId3" cstate="print"/>
          <a:srcRect/>
          <a:stretch>
            <a:fillRect/>
          </a:stretch>
        </p:blipFill>
        <p:spPr bwMode="auto">
          <a:xfrm>
            <a:off x="7286644" y="500042"/>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2-as_i_lay_dying-nothing_left.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6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New York Islanders</a:t>
            </a:r>
            <a:endParaRPr lang="fi-FI" dirty="0"/>
          </a:p>
        </p:txBody>
      </p:sp>
      <p:sp>
        <p:nvSpPr>
          <p:cNvPr id="3" name="Sisällön paikkamerkki 2"/>
          <p:cNvSpPr>
            <a:spLocks noGrp="1"/>
          </p:cNvSpPr>
          <p:nvPr>
            <p:ph idx="1"/>
          </p:nvPr>
        </p:nvSpPr>
        <p:spPr/>
        <p:txBody>
          <a:bodyPr/>
          <a:lstStyle/>
          <a:p>
            <a:r>
              <a:rPr lang="fi-FI" sz="2000" dirty="0" smtClean="0"/>
              <a:t>Perustettu vuonna 1972</a:t>
            </a:r>
          </a:p>
          <a:p>
            <a:r>
              <a:rPr lang="fi-FI" sz="2000" dirty="0" smtClean="0"/>
              <a:t>Voittanut mestaruuden 1980, 1981, 1982 ja 1983</a:t>
            </a:r>
          </a:p>
          <a:p>
            <a:r>
              <a:rPr lang="fi-FI" sz="2000" dirty="0" smtClean="0"/>
              <a:t>Huomioitavaa: Ei ole oikein loistanut viime aikoina… Valoa ei edes näy tunnelin päässä. Joukkue  ei tule pääsemään vielä pariin vuoteen pudotus peleihin.</a:t>
            </a:r>
          </a:p>
          <a:p>
            <a:r>
              <a:rPr lang="fi-FI" sz="2000" dirty="0" smtClean="0"/>
              <a:t>Tähdet: </a:t>
            </a:r>
            <a:r>
              <a:rPr lang="fi-FI" sz="2000" dirty="0" err="1" smtClean="0"/>
              <a:t>Rick</a:t>
            </a:r>
            <a:r>
              <a:rPr lang="fi-FI" sz="2000" dirty="0" smtClean="0"/>
              <a:t> </a:t>
            </a:r>
            <a:r>
              <a:rPr lang="fi-FI" sz="2000" dirty="0" err="1" smtClean="0"/>
              <a:t>DiPietro</a:t>
            </a:r>
            <a:endParaRPr lang="fi-FI" sz="2000" dirty="0" smtClean="0"/>
          </a:p>
          <a:p>
            <a:r>
              <a:rPr lang="fi-FI" sz="2000" dirty="0" smtClean="0"/>
              <a:t>Suomalaiset: Sean </a:t>
            </a:r>
            <a:r>
              <a:rPr lang="fi-FI" sz="2000" dirty="0" err="1" smtClean="0"/>
              <a:t>Bergenheim</a:t>
            </a:r>
            <a:endParaRPr lang="fi-FI" sz="2000" dirty="0" smtClean="0"/>
          </a:p>
          <a:p>
            <a:r>
              <a:rPr lang="fi-FI" sz="2000" dirty="0" smtClean="0"/>
              <a:t>Ulkona pudotus peleistä, jumbo sija mahdollinen</a:t>
            </a:r>
            <a:endParaRPr lang="fi-FI" sz="2000" dirty="0"/>
          </a:p>
        </p:txBody>
      </p:sp>
      <p:pic>
        <p:nvPicPr>
          <p:cNvPr id="4" name="Picture 4"/>
          <p:cNvPicPr>
            <a:picLocks noChangeAspect="1" noChangeArrowheads="1"/>
          </p:cNvPicPr>
          <p:nvPr/>
        </p:nvPicPr>
        <p:blipFill>
          <a:blip r:embed="rId3" cstate="print"/>
          <a:srcRect/>
          <a:stretch>
            <a:fillRect/>
          </a:stretch>
        </p:blipFill>
        <p:spPr bwMode="auto">
          <a:xfrm>
            <a:off x="7572396" y="35716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22 Forever.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65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New York Rangers</a:t>
            </a:r>
            <a:endParaRPr lang="fi-FI" dirty="0"/>
          </a:p>
        </p:txBody>
      </p:sp>
      <p:sp>
        <p:nvSpPr>
          <p:cNvPr id="3" name="Sisällön paikkamerkki 2"/>
          <p:cNvSpPr>
            <a:spLocks noGrp="1"/>
          </p:cNvSpPr>
          <p:nvPr>
            <p:ph idx="1"/>
          </p:nvPr>
        </p:nvSpPr>
        <p:spPr/>
        <p:txBody>
          <a:bodyPr>
            <a:normAutofit/>
          </a:bodyPr>
          <a:lstStyle/>
          <a:p>
            <a:r>
              <a:rPr lang="fi-FI" sz="2000" dirty="0" smtClean="0"/>
              <a:t>Perustettu 1926 (kuuluu </a:t>
            </a:r>
            <a:r>
              <a:rPr lang="fi-FI" sz="2000" dirty="0" err="1" smtClean="0"/>
              <a:t>orginal</a:t>
            </a:r>
            <a:r>
              <a:rPr lang="fi-FI" sz="2000" dirty="0" smtClean="0"/>
              <a:t> </a:t>
            </a:r>
            <a:r>
              <a:rPr lang="fi-FI" sz="2000" dirty="0" err="1" smtClean="0"/>
              <a:t>six</a:t>
            </a:r>
            <a:r>
              <a:rPr lang="fi-FI" sz="2000" dirty="0" smtClean="0"/>
              <a:t>(6 alkuperäistä))</a:t>
            </a:r>
          </a:p>
          <a:p>
            <a:r>
              <a:rPr lang="fi-FI" sz="2000" dirty="0" smtClean="0"/>
              <a:t>Voittanut mestaruuden 4 kertaa (kaikki ennen 1995 vuotta)</a:t>
            </a:r>
          </a:p>
          <a:p>
            <a:r>
              <a:rPr lang="fi-FI" sz="2000" dirty="0" smtClean="0"/>
              <a:t>Huomioitavaa: Alku kaudesta näytti, että Rangers menee omia menojaan idän konferenssissa, mutta joukkue on hyytynyt. Rangersilla löytyy monta hyvää ja tähteä, mutta missä on vika kun ei voiteta?</a:t>
            </a:r>
          </a:p>
          <a:p>
            <a:r>
              <a:rPr lang="fi-FI" sz="2000" dirty="0" smtClean="0"/>
              <a:t>Tähdet: Henrik Lundqvist, Chris </a:t>
            </a:r>
            <a:r>
              <a:rPr lang="fi-FI" sz="2000" dirty="0" err="1" smtClean="0"/>
              <a:t>Drury</a:t>
            </a:r>
            <a:r>
              <a:rPr lang="fi-FI" sz="2000" dirty="0" smtClean="0"/>
              <a:t>, Scott </a:t>
            </a:r>
            <a:r>
              <a:rPr lang="fi-FI" sz="2000" dirty="0" err="1" smtClean="0"/>
              <a:t>Gomez</a:t>
            </a:r>
            <a:endParaRPr lang="fi-FI" sz="2000" dirty="0" smtClean="0"/>
          </a:p>
          <a:p>
            <a:r>
              <a:rPr lang="fi-FI" sz="2000" dirty="0" smtClean="0"/>
              <a:t>Suomalaiset: Lauri Korpikoski</a:t>
            </a:r>
          </a:p>
          <a:p>
            <a:r>
              <a:rPr lang="fi-FI" sz="2000" dirty="0" smtClean="0"/>
              <a:t>Ehdottomasti pudotuspeleissä, mutta lopullinen sija ? </a:t>
            </a:r>
            <a:endParaRPr lang="fi-FI" sz="2000" dirty="0"/>
          </a:p>
        </p:txBody>
      </p:sp>
      <p:pic>
        <p:nvPicPr>
          <p:cNvPr id="4" name="Picture 5"/>
          <p:cNvPicPr>
            <a:picLocks noChangeAspect="1" noChangeArrowheads="1"/>
          </p:cNvPicPr>
          <p:nvPr/>
        </p:nvPicPr>
        <p:blipFill>
          <a:blip r:embed="rId3"/>
          <a:srcRect/>
          <a:stretch>
            <a:fillRect/>
          </a:stretch>
        </p:blipFill>
        <p:spPr bwMode="auto">
          <a:xfrm>
            <a:off x="7500958" y="35716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4 Symbiotic.wma">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8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02 3-16.wma">
            <a:hlinkClick r:id="" action="ppaction://media"/>
          </p:cNvPr>
          <p:cNvPicPr>
            <a:picLocks noRot="1" noChangeAspect="1"/>
          </p:cNvPicPr>
          <p:nvPr>
            <a:audioFile r:link="rId1"/>
          </p:nvPr>
        </p:nvPicPr>
        <p:blipFill>
          <a:blip r:embed="rId3"/>
          <a:stretch>
            <a:fillRect/>
          </a:stretch>
        </p:blipFill>
        <p:spPr>
          <a:xfrm>
            <a:off x="0" y="0"/>
            <a:ext cx="304800" cy="304800"/>
          </a:xfrm>
          <a:prstGeom prst="rect">
            <a:avLst/>
          </a:prstGeom>
        </p:spPr>
      </p:pic>
      <p:sp>
        <p:nvSpPr>
          <p:cNvPr id="4" name="Otsikko 3"/>
          <p:cNvSpPr>
            <a:spLocks noGrp="1"/>
          </p:cNvSpPr>
          <p:nvPr>
            <p:ph type="title"/>
          </p:nvPr>
        </p:nvSpPr>
        <p:spPr/>
        <p:txBody>
          <a:bodyPr/>
          <a:lstStyle/>
          <a:p>
            <a:r>
              <a:rPr lang="fi-FI" dirty="0" smtClean="0"/>
              <a:t>Ottawa Senators</a:t>
            </a:r>
            <a:endParaRPr lang="fi-FI" dirty="0"/>
          </a:p>
        </p:txBody>
      </p:sp>
      <p:sp>
        <p:nvSpPr>
          <p:cNvPr id="5" name="Sisällön paikkamerkki 4"/>
          <p:cNvSpPr>
            <a:spLocks noGrp="1"/>
          </p:cNvSpPr>
          <p:nvPr>
            <p:ph idx="1"/>
          </p:nvPr>
        </p:nvSpPr>
        <p:spPr/>
        <p:txBody>
          <a:bodyPr/>
          <a:lstStyle/>
          <a:p>
            <a:r>
              <a:rPr lang="fi-FI" sz="2000" dirty="0" smtClean="0"/>
              <a:t>Perustettu vuonna 1992</a:t>
            </a:r>
          </a:p>
          <a:p>
            <a:r>
              <a:rPr lang="fi-FI" sz="2000" dirty="0" smtClean="0"/>
              <a:t>Ei ole voittanut mestaruutta</a:t>
            </a:r>
          </a:p>
          <a:p>
            <a:r>
              <a:rPr lang="fi-FI" sz="2000" dirty="0" smtClean="0"/>
              <a:t>Huomioitavaa:  Ehkä NHL:n paras ykkös ketju, mutta tänä vuonna huonot maalivahdit. Alku kausi mennyt ihan poskelleen saa nähdä nouseeko vai eikö. Saa nähdä mihin Senators pystyy loppu kaudella.</a:t>
            </a:r>
          </a:p>
          <a:p>
            <a:r>
              <a:rPr lang="fi-FI" sz="2000" dirty="0" smtClean="0"/>
              <a:t>Tähdet: Jason </a:t>
            </a:r>
            <a:r>
              <a:rPr lang="fi-FI" sz="2000" dirty="0" err="1" smtClean="0"/>
              <a:t>Spezza</a:t>
            </a:r>
            <a:r>
              <a:rPr lang="fi-FI" sz="2000" dirty="0" smtClean="0"/>
              <a:t>, </a:t>
            </a:r>
            <a:r>
              <a:rPr lang="fi-FI" sz="2000" dirty="0" err="1" smtClean="0"/>
              <a:t>Dany</a:t>
            </a:r>
            <a:r>
              <a:rPr lang="fi-FI" sz="2000" dirty="0" smtClean="0"/>
              <a:t> </a:t>
            </a:r>
            <a:r>
              <a:rPr lang="fi-FI" sz="2000" dirty="0" err="1" smtClean="0"/>
              <a:t>Heatley</a:t>
            </a:r>
            <a:r>
              <a:rPr lang="fi-FI" sz="2000" dirty="0" smtClean="0"/>
              <a:t>, Daniel </a:t>
            </a:r>
            <a:r>
              <a:rPr lang="fi-FI" sz="2000" dirty="0" err="1" smtClean="0"/>
              <a:t>Alfredsson</a:t>
            </a:r>
            <a:r>
              <a:rPr lang="fi-FI" sz="2000" dirty="0" smtClean="0"/>
              <a:t> </a:t>
            </a:r>
          </a:p>
          <a:p>
            <a:r>
              <a:rPr lang="fi-FI" sz="2000" dirty="0" smtClean="0"/>
              <a:t>Suomalaiset: Jarkko Ruutu</a:t>
            </a:r>
          </a:p>
          <a:p>
            <a:r>
              <a:rPr lang="fi-FI" sz="2000" dirty="0" smtClean="0"/>
              <a:t>Mahdollinen joukkue pudotus peli joukkue jos petraa loppu kauden</a:t>
            </a:r>
          </a:p>
          <a:p>
            <a:endParaRPr lang="fi-FI" sz="2000" dirty="0" smtClean="0"/>
          </a:p>
        </p:txBody>
      </p:sp>
      <p:pic>
        <p:nvPicPr>
          <p:cNvPr id="6" name="Picture 6"/>
          <p:cNvPicPr>
            <a:picLocks noChangeAspect="1" noChangeArrowheads="1"/>
          </p:cNvPicPr>
          <p:nvPr/>
        </p:nvPicPr>
        <p:blipFill>
          <a:blip r:embed="rId4" cstate="print"/>
          <a:srcRect/>
          <a:stretch>
            <a:fillRect/>
          </a:stretch>
        </p:blipFill>
        <p:spPr bwMode="auto">
          <a:xfrm>
            <a:off x="7143768" y="35716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kstikehys 6">
            <a:hlinkClick r:id="rId5"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5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Philadephia</a:t>
            </a:r>
            <a:r>
              <a:rPr lang="fi-FI" dirty="0" smtClean="0"/>
              <a:t> Flyers</a:t>
            </a:r>
            <a:endParaRPr lang="fi-FI" dirty="0"/>
          </a:p>
        </p:txBody>
      </p:sp>
      <p:sp>
        <p:nvSpPr>
          <p:cNvPr id="3" name="Sisällön paikkamerkki 2"/>
          <p:cNvSpPr>
            <a:spLocks noGrp="1"/>
          </p:cNvSpPr>
          <p:nvPr>
            <p:ph idx="1"/>
          </p:nvPr>
        </p:nvSpPr>
        <p:spPr/>
        <p:txBody>
          <a:bodyPr/>
          <a:lstStyle/>
          <a:p>
            <a:r>
              <a:rPr lang="fi-FI" sz="2000" dirty="0" smtClean="0"/>
              <a:t>Perustettu vuonna 1967</a:t>
            </a:r>
          </a:p>
          <a:p>
            <a:r>
              <a:rPr lang="fi-FI" sz="2000" dirty="0" smtClean="0"/>
              <a:t>Voittanut mestaruuden 1974, 1975</a:t>
            </a:r>
          </a:p>
          <a:p>
            <a:r>
              <a:rPr lang="fi-FI" sz="2000" dirty="0" smtClean="0"/>
              <a:t>Huomioitavaa: Saattaapas olla, että tämä joukkue voittaa lähi aikoina mestaruuden. Viimevuonna oli konferenssi finaaleissa. Ei tähtimaalivahteja, mutta kumpikin erittäin luottovahdit. Puolustuksessa huomioitavaa esim. Kimmo Timonen.</a:t>
            </a:r>
          </a:p>
          <a:p>
            <a:r>
              <a:rPr lang="fi-FI" sz="2000" dirty="0" smtClean="0"/>
              <a:t>Tähdet: Kimmo Timonen, Simon </a:t>
            </a:r>
            <a:r>
              <a:rPr lang="fi-FI" sz="2000" dirty="0" err="1" smtClean="0"/>
              <a:t>Gaghne</a:t>
            </a:r>
            <a:r>
              <a:rPr lang="fi-FI" sz="2000" dirty="0" smtClean="0"/>
              <a:t>, Mike </a:t>
            </a:r>
            <a:r>
              <a:rPr lang="fi-FI" sz="2000" dirty="0" err="1" smtClean="0"/>
              <a:t>Richards</a:t>
            </a:r>
            <a:endParaRPr lang="fi-FI" sz="2000" dirty="0" smtClean="0"/>
          </a:p>
          <a:p>
            <a:r>
              <a:rPr lang="fi-FI" sz="2000" dirty="0" smtClean="0"/>
              <a:t>Suomalaiset: Antero Niittymäki, Kimmo Timonen, Lasse Kukkonen, Ossi Väänänen</a:t>
            </a:r>
          </a:p>
          <a:p>
            <a:r>
              <a:rPr lang="fi-FI" sz="2000" dirty="0" smtClean="0"/>
              <a:t>Ei ihan mestari suosikki, mutta voi yllättää</a:t>
            </a:r>
          </a:p>
          <a:p>
            <a:endParaRPr lang="fi-FI" sz="2000" dirty="0" smtClean="0"/>
          </a:p>
        </p:txBody>
      </p:sp>
      <p:pic>
        <p:nvPicPr>
          <p:cNvPr id="4" name="Picture 7"/>
          <p:cNvPicPr>
            <a:picLocks noChangeAspect="1" noChangeArrowheads="1"/>
          </p:cNvPicPr>
          <p:nvPr/>
        </p:nvPicPr>
        <p:blipFill>
          <a:blip r:embed="rId3" cstate="print"/>
          <a:srcRect/>
          <a:stretch>
            <a:fillRect/>
          </a:stretch>
        </p:blipFill>
        <p:spPr bwMode="auto">
          <a:xfrm>
            <a:off x="7429520" y="35716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1 In Christ.wma">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37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Phoenix </a:t>
            </a:r>
            <a:r>
              <a:rPr lang="fi-FI" dirty="0" err="1" smtClean="0"/>
              <a:t>Coyotes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1996</a:t>
            </a:r>
          </a:p>
          <a:p>
            <a:r>
              <a:rPr lang="fi-FI" sz="2000" dirty="0" smtClean="0"/>
              <a:t>Ei ole </a:t>
            </a:r>
            <a:r>
              <a:rPr lang="fi-FI" sz="2000" dirty="0" err="1" smtClean="0"/>
              <a:t>mestaruulsia</a:t>
            </a:r>
            <a:endParaRPr lang="fi-FI" sz="2000" dirty="0" smtClean="0"/>
          </a:p>
          <a:p>
            <a:r>
              <a:rPr lang="fi-FI" sz="2000" dirty="0" smtClean="0"/>
              <a:t>Huomioitavaa: Tänä vuonna ehkä pudotuspeleihin, joka on ihan hyvä suoritus tämmöiseltä joukkueelta jolta ei oikeastaan mitään odoteta. Keväällä ja Kesällä pari hyvää hankintaa Olli Jokinen ja Ilja </a:t>
            </a:r>
            <a:r>
              <a:rPr lang="fi-FI" sz="2000" dirty="0" err="1" smtClean="0"/>
              <a:t>Bryzgalov</a:t>
            </a:r>
            <a:r>
              <a:rPr lang="fi-FI" sz="2000" dirty="0" smtClean="0"/>
              <a:t>. Nuori ja kehittyvä joukkue.</a:t>
            </a:r>
          </a:p>
          <a:p>
            <a:r>
              <a:rPr lang="fi-FI" sz="2000" dirty="0" smtClean="0"/>
              <a:t> Tähdet: Olli Jokinen, </a:t>
            </a:r>
            <a:r>
              <a:rPr lang="fi-FI" sz="2000" dirty="0" err="1" smtClean="0"/>
              <a:t>Shane</a:t>
            </a:r>
            <a:r>
              <a:rPr lang="fi-FI" sz="2000" dirty="0" smtClean="0"/>
              <a:t> </a:t>
            </a:r>
            <a:r>
              <a:rPr lang="fi-FI" sz="2000" dirty="0" err="1" smtClean="0"/>
              <a:t>Doan</a:t>
            </a:r>
            <a:endParaRPr lang="fi-FI" sz="2000" dirty="0" smtClean="0"/>
          </a:p>
          <a:p>
            <a:r>
              <a:rPr lang="fi-FI" sz="2000" dirty="0" smtClean="0"/>
              <a:t>Suomalaiset: Olli Jokinen</a:t>
            </a:r>
          </a:p>
          <a:p>
            <a:r>
              <a:rPr lang="fi-FI" sz="2000" dirty="0" smtClean="0"/>
              <a:t>Ei mestari suosikki, mutta pudotuspelipaikka saattaa aueta </a:t>
            </a:r>
            <a:endParaRPr lang="fi-FI" sz="2000" dirty="0"/>
          </a:p>
        </p:txBody>
      </p:sp>
      <p:pic>
        <p:nvPicPr>
          <p:cNvPr id="4" name="Picture 8"/>
          <p:cNvPicPr>
            <a:picLocks noChangeAspect="1" noChangeArrowheads="1"/>
          </p:cNvPicPr>
          <p:nvPr/>
        </p:nvPicPr>
        <p:blipFill>
          <a:blip r:embed="rId3" cstate="print"/>
          <a:srcRect/>
          <a:stretch>
            <a:fillRect/>
          </a:stretch>
        </p:blipFill>
        <p:spPr bwMode="auto">
          <a:xfrm>
            <a:off x="785786"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5-as_i_lay_dying-empty_hearts.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6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Pittsburgh Penguins</a:t>
            </a:r>
            <a:endParaRPr lang="fi-FI" dirty="0"/>
          </a:p>
        </p:txBody>
      </p:sp>
      <p:sp>
        <p:nvSpPr>
          <p:cNvPr id="3" name="Sisällön paikkamerkki 2"/>
          <p:cNvSpPr>
            <a:spLocks noGrp="1"/>
          </p:cNvSpPr>
          <p:nvPr>
            <p:ph idx="1"/>
          </p:nvPr>
        </p:nvSpPr>
        <p:spPr/>
        <p:txBody>
          <a:bodyPr/>
          <a:lstStyle/>
          <a:p>
            <a:r>
              <a:rPr lang="fi-FI" sz="2000" dirty="0" smtClean="0"/>
              <a:t>Perustettu vuonna 1967</a:t>
            </a:r>
          </a:p>
          <a:p>
            <a:r>
              <a:rPr lang="fi-FI" sz="2000" dirty="0" smtClean="0"/>
              <a:t>Voittanut mestaruudet 1991 ja 1992</a:t>
            </a:r>
          </a:p>
          <a:p>
            <a:r>
              <a:rPr lang="fi-FI" sz="2000" dirty="0" smtClean="0"/>
              <a:t>Huomioitavaa: No ennen kautta sanottiin, että mahdollinen mestari… Miten nyt? Ei ole edes pääsemässä pudotuspeleihin. Mutta kyllä uskoa on että pudotuspeli paikka tulee vielä, sen verran hyvä ja nuori joukkue kasassa.</a:t>
            </a:r>
          </a:p>
          <a:p>
            <a:r>
              <a:rPr lang="fi-FI" sz="2000" dirty="0" smtClean="0"/>
              <a:t>Tähdet: </a:t>
            </a:r>
            <a:r>
              <a:rPr lang="fi-FI" sz="2000" dirty="0" err="1" smtClean="0"/>
              <a:t>Marc-André</a:t>
            </a:r>
            <a:r>
              <a:rPr lang="fi-FI" sz="2000" dirty="0" smtClean="0"/>
              <a:t> </a:t>
            </a:r>
            <a:r>
              <a:rPr lang="fi-FI" sz="2000" dirty="0" err="1" smtClean="0"/>
              <a:t>Fleury</a:t>
            </a:r>
            <a:r>
              <a:rPr lang="fi-FI" sz="2000" dirty="0" smtClean="0"/>
              <a:t>, Sergei </a:t>
            </a:r>
            <a:r>
              <a:rPr lang="fi-FI" sz="2000" dirty="0" err="1" smtClean="0"/>
              <a:t>Gontšar</a:t>
            </a:r>
            <a:r>
              <a:rPr lang="fi-FI" sz="2000" dirty="0" smtClean="0"/>
              <a:t>, Sidney Crosby, Jevgeni </a:t>
            </a:r>
            <a:r>
              <a:rPr lang="fi-FI" sz="2000" dirty="0" err="1" smtClean="0"/>
              <a:t>Malkin</a:t>
            </a:r>
            <a:r>
              <a:rPr lang="fi-FI" sz="2000" dirty="0" smtClean="0"/>
              <a:t>, Jordan </a:t>
            </a:r>
            <a:r>
              <a:rPr lang="fi-FI" sz="2000" dirty="0" err="1" smtClean="0"/>
              <a:t>Staal</a:t>
            </a:r>
            <a:endParaRPr lang="fi-FI" sz="2000" dirty="0" smtClean="0"/>
          </a:p>
          <a:p>
            <a:r>
              <a:rPr lang="fi-FI" sz="2000" dirty="0" smtClean="0"/>
              <a:t>Suomalaiset: Janne Pesonen</a:t>
            </a:r>
          </a:p>
          <a:p>
            <a:r>
              <a:rPr lang="fi-FI" sz="2000" dirty="0" smtClean="0"/>
              <a:t>Tällä hetkellä hieman ?-merkki, vireeseen päästyään kukaan ei pysäytä</a:t>
            </a:r>
            <a:endParaRPr lang="fi-FI" sz="2000" dirty="0"/>
          </a:p>
        </p:txBody>
      </p:sp>
      <p:pic>
        <p:nvPicPr>
          <p:cNvPr id="4" name="Picture 9"/>
          <p:cNvPicPr>
            <a:picLocks noChangeAspect="1" noChangeArrowheads="1"/>
          </p:cNvPicPr>
          <p:nvPr/>
        </p:nvPicPr>
        <p:blipFill>
          <a:blip r:embed="rId3" cstate="print"/>
          <a:srcRect/>
          <a:stretch>
            <a:fillRect/>
          </a:stretch>
        </p:blipFill>
        <p:spPr bwMode="auto">
          <a:xfrm>
            <a:off x="7715272" y="357166"/>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1-as_i_lay_dying-meaning_in_tragedy.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814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San Jose </a:t>
            </a:r>
            <a:r>
              <a:rPr lang="fi-FI" dirty="0" err="1" smtClean="0"/>
              <a:t>Sharks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1991</a:t>
            </a:r>
          </a:p>
          <a:p>
            <a:r>
              <a:rPr lang="fi-FI" sz="2000" dirty="0" smtClean="0"/>
              <a:t>Ei ole voittanut mestaruutta</a:t>
            </a:r>
          </a:p>
          <a:p>
            <a:r>
              <a:rPr lang="fi-FI" sz="2000" dirty="0" smtClean="0"/>
              <a:t>Huomioitavaa: Erittäin hyvä ja taitava joukkue ja NHL:n painavin keskipainoltaan. Ei siis kannata jäädä alle. Tällä hetkellä NHL:n kärjessä. Ainesta vaikka mestariksi.</a:t>
            </a:r>
          </a:p>
          <a:p>
            <a:r>
              <a:rPr lang="fi-FI" sz="2000" dirty="0" smtClean="0"/>
              <a:t>Tähdet: Jevgeni </a:t>
            </a:r>
            <a:r>
              <a:rPr lang="fi-FI" sz="2000" dirty="0" err="1" smtClean="0"/>
              <a:t>Nabokov</a:t>
            </a:r>
            <a:r>
              <a:rPr lang="fi-FI" sz="2000" dirty="0" smtClean="0"/>
              <a:t>, Joe </a:t>
            </a:r>
            <a:r>
              <a:rPr lang="fi-FI" sz="2000" dirty="0" err="1" smtClean="0"/>
              <a:t>Thornton</a:t>
            </a:r>
            <a:r>
              <a:rPr lang="fi-FI" sz="2000" dirty="0" smtClean="0"/>
              <a:t>, Jonathan </a:t>
            </a:r>
            <a:r>
              <a:rPr lang="fi-FI" sz="2000" dirty="0" err="1" smtClean="0"/>
              <a:t>Cheechoo</a:t>
            </a:r>
            <a:r>
              <a:rPr lang="fi-FI" sz="2000" dirty="0" smtClean="0"/>
              <a:t>, Patrick </a:t>
            </a:r>
            <a:r>
              <a:rPr lang="fi-FI" sz="2000" dirty="0" err="1" smtClean="0"/>
              <a:t>Marleau</a:t>
            </a:r>
            <a:r>
              <a:rPr lang="fi-FI" sz="2000" dirty="0" smtClean="0"/>
              <a:t>, Dan </a:t>
            </a:r>
            <a:r>
              <a:rPr lang="fi-FI" sz="2000" dirty="0" err="1" smtClean="0"/>
              <a:t>Boyle</a:t>
            </a:r>
            <a:endParaRPr lang="fi-FI" sz="2000" dirty="0" smtClean="0"/>
          </a:p>
          <a:p>
            <a:r>
              <a:rPr lang="fi-FI" sz="2000" dirty="0" smtClean="0"/>
              <a:t>Suomalaiset: -</a:t>
            </a:r>
          </a:p>
          <a:p>
            <a:r>
              <a:rPr lang="fi-FI" sz="2000" dirty="0" smtClean="0"/>
              <a:t>Yksi mestari ehdokkaista, vahvoilla</a:t>
            </a:r>
            <a:endParaRPr lang="fi-FI" sz="2000" dirty="0"/>
          </a:p>
        </p:txBody>
      </p:sp>
      <p:pic>
        <p:nvPicPr>
          <p:cNvPr id="4" name="Picture 10"/>
          <p:cNvPicPr>
            <a:picLocks noChangeAspect="1" noChangeArrowheads="1"/>
          </p:cNvPicPr>
          <p:nvPr/>
        </p:nvPicPr>
        <p:blipFill>
          <a:blip r:embed="rId3" cstate="print"/>
          <a:srcRect/>
          <a:stretch>
            <a:fillRect/>
          </a:stretch>
        </p:blipFill>
        <p:spPr bwMode="auto">
          <a:xfrm>
            <a:off x="428596"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1 94 Hours.MP3">
            <a:hlinkClick r:id="" action="ppaction://media"/>
          </p:cNvPr>
          <p:cNvPicPr>
            <a:picLocks noRot="1" noChangeAspect="1"/>
          </p:cNvPicPr>
          <p:nvPr>
            <a:audioFile r:link="rId1"/>
          </p:nvPr>
        </p:nvPicPr>
        <p:blipFill>
          <a:blip r:embed="rId5"/>
          <a:stretch>
            <a:fillRect/>
          </a:stretch>
        </p:blipFill>
        <p:spPr>
          <a:xfrm>
            <a:off x="8839200" y="142852"/>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8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St Louis Blues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1967</a:t>
            </a:r>
          </a:p>
          <a:p>
            <a:r>
              <a:rPr lang="fi-FI" sz="2000" dirty="0" smtClean="0"/>
              <a:t>Ei ole voittanut yhtään mestaruutta</a:t>
            </a:r>
          </a:p>
          <a:p>
            <a:r>
              <a:rPr lang="fi-FI" sz="2000" dirty="0" smtClean="0"/>
              <a:t>Huomioitavaa: Jaa… 3 viimeinen paikka NHL:ssä ja ihan viimeinen läntisessä konferenssissa. Ei paljon naurata. Tähtiä ei oikein ole ja maalivahti </a:t>
            </a:r>
            <a:r>
              <a:rPr lang="fi-FI" sz="2000" dirty="0" err="1" smtClean="0"/>
              <a:t>Manny</a:t>
            </a:r>
            <a:r>
              <a:rPr lang="fi-FI" sz="2000" dirty="0" smtClean="0"/>
              <a:t> </a:t>
            </a:r>
            <a:r>
              <a:rPr lang="fi-FI" sz="2000" dirty="0" err="1" smtClean="0"/>
              <a:t>Legace</a:t>
            </a:r>
            <a:r>
              <a:rPr lang="fi-FI" sz="2000" dirty="0" smtClean="0"/>
              <a:t> ei ole enää parhaimmillaan. Joukkue tarvitsee ihmeen edes pudotuspeleihin pääsemiseksi.</a:t>
            </a:r>
          </a:p>
          <a:p>
            <a:r>
              <a:rPr lang="fi-FI" sz="2000" dirty="0" smtClean="0"/>
              <a:t>Tähdet: Paul </a:t>
            </a:r>
            <a:r>
              <a:rPr lang="fi-FI" sz="2000" dirty="0" err="1" smtClean="0"/>
              <a:t>Kariya</a:t>
            </a:r>
            <a:endParaRPr lang="fi-FI" sz="2000" dirty="0" smtClean="0"/>
          </a:p>
          <a:p>
            <a:r>
              <a:rPr lang="fi-FI" sz="2000" dirty="0" smtClean="0"/>
              <a:t>Suomalaiset: -</a:t>
            </a:r>
          </a:p>
          <a:p>
            <a:r>
              <a:rPr lang="fi-FI" sz="2000" dirty="0" smtClean="0"/>
              <a:t>Viimeinen sija kolkuttelee, huonoimpia seuroja NHL:ssä</a:t>
            </a:r>
            <a:endParaRPr lang="fi-FI" sz="2000" dirty="0"/>
          </a:p>
        </p:txBody>
      </p:sp>
      <p:pic>
        <p:nvPicPr>
          <p:cNvPr id="4" name="Picture 11"/>
          <p:cNvPicPr>
            <a:picLocks noChangeAspect="1" noChangeArrowheads="1"/>
          </p:cNvPicPr>
          <p:nvPr/>
        </p:nvPicPr>
        <p:blipFill>
          <a:blip r:embed="rId3" cstate="print"/>
          <a:srcRect/>
          <a:stretch>
            <a:fillRect/>
          </a:stretch>
        </p:blipFill>
        <p:spPr bwMode="auto">
          <a:xfrm>
            <a:off x="714348" y="285728"/>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4-as_i_lay_dying-within_destruction.mp3">
            <a:hlinkClick r:id="" action="ppaction://media"/>
          </p:cNvPr>
          <p:cNvPicPr>
            <a:picLocks noRot="1" noChangeAspect="1"/>
          </p:cNvPicPr>
          <p:nvPr>
            <a:audioFile r:link="rId1"/>
          </p:nvPr>
        </p:nvPicPr>
        <p:blipFill>
          <a:blip r:embed="rId5"/>
          <a:stretch>
            <a:fillRect/>
          </a:stretch>
        </p:blipFill>
        <p:spPr>
          <a:xfrm>
            <a:off x="8643966" y="142852"/>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0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Tampa Bay Lightning</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1992</a:t>
            </a:r>
          </a:p>
          <a:p>
            <a:r>
              <a:rPr lang="fi-FI" sz="2000" dirty="0" smtClean="0"/>
              <a:t>Voittanut mestaruuden 2004</a:t>
            </a:r>
          </a:p>
          <a:p>
            <a:r>
              <a:rPr lang="fi-FI" sz="2000" dirty="0" smtClean="0"/>
              <a:t>Huomioitavaa: Voi yllättäessään päästä pudotuspeleihin. Vuonna 2004 kun voitti mestaruuden se oli yhtä suuri yllätys kuin tänä vuonna tappara nousisi pudotuspeleihin ja voittaisi mestaruuden.</a:t>
            </a:r>
          </a:p>
          <a:p>
            <a:r>
              <a:rPr lang="fi-FI" sz="2000" dirty="0" smtClean="0"/>
              <a:t>Tähdet: Vincent </a:t>
            </a:r>
            <a:r>
              <a:rPr lang="fi-FI" sz="2000" dirty="0" err="1" smtClean="0"/>
              <a:t>Lecavalier</a:t>
            </a:r>
            <a:r>
              <a:rPr lang="fi-FI" sz="2000" dirty="0" smtClean="0"/>
              <a:t>, Martin St. Louis</a:t>
            </a:r>
          </a:p>
          <a:p>
            <a:r>
              <a:rPr lang="fi-FI" sz="2000" dirty="0" smtClean="0"/>
              <a:t>Suomalaiset: Karri Rämö, Jussi Jokinen</a:t>
            </a:r>
          </a:p>
          <a:p>
            <a:r>
              <a:rPr lang="fi-FI" sz="2000" dirty="0" smtClean="0"/>
              <a:t>Mahdollisesti ei todennäköisesti pudotuspeleissä</a:t>
            </a:r>
            <a:endParaRPr lang="fi-FI" sz="2000" dirty="0"/>
          </a:p>
        </p:txBody>
      </p:sp>
      <p:pic>
        <p:nvPicPr>
          <p:cNvPr id="4" name="Picture 12"/>
          <p:cNvPicPr>
            <a:picLocks noChangeAspect="1" noChangeArrowheads="1"/>
          </p:cNvPicPr>
          <p:nvPr/>
        </p:nvPicPr>
        <p:blipFill>
          <a:blip r:embed="rId3" cstate="print"/>
          <a:srcRect/>
          <a:stretch>
            <a:fillRect/>
          </a:stretch>
        </p:blipFill>
        <p:spPr bwMode="auto">
          <a:xfrm>
            <a:off x="7715272"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2-as_i_lay_dying-nothing_left.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6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Toronto Maple Leafs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1917</a:t>
            </a:r>
          </a:p>
          <a:p>
            <a:r>
              <a:rPr lang="fi-FI" sz="2000" dirty="0" smtClean="0"/>
              <a:t>Mestaruudet: 13</a:t>
            </a:r>
          </a:p>
          <a:p>
            <a:r>
              <a:rPr lang="fi-FI" sz="2000" dirty="0" smtClean="0"/>
              <a:t>Huomioitavaa: Joukkue  ei ole erikoinen mitenkään muuten. Maalivahti peli on varmaa Toskalan takia, mutta hyökkäys on ihan sukka Mats </a:t>
            </a:r>
            <a:r>
              <a:rPr lang="fi-FI" sz="2000" dirty="0" err="1" smtClean="0"/>
              <a:t>Sundinin</a:t>
            </a:r>
            <a:r>
              <a:rPr lang="fi-FI" sz="2000" dirty="0" smtClean="0"/>
              <a:t> lähdettyä. Puolustus ei ole erikoinen, mutta ei aivan surkea.</a:t>
            </a:r>
          </a:p>
          <a:p>
            <a:r>
              <a:rPr lang="fi-FI" sz="2000" dirty="0" smtClean="0"/>
              <a:t>Tähdet: </a:t>
            </a:r>
            <a:r>
              <a:rPr lang="fi-FI" sz="2000" dirty="0" err="1" smtClean="0"/>
              <a:t>Tomáš</a:t>
            </a:r>
            <a:r>
              <a:rPr lang="fi-FI" sz="2000" dirty="0" smtClean="0"/>
              <a:t> </a:t>
            </a:r>
            <a:r>
              <a:rPr lang="fi-FI" sz="2000" dirty="0" err="1" smtClean="0"/>
              <a:t>Kaberle</a:t>
            </a:r>
            <a:r>
              <a:rPr lang="fi-FI" sz="2000" dirty="0" smtClean="0"/>
              <a:t>, Vesa </a:t>
            </a:r>
            <a:r>
              <a:rPr lang="fi-FI" sz="2000" dirty="0" err="1" smtClean="0"/>
              <a:t>Toskala</a:t>
            </a:r>
            <a:endParaRPr lang="fi-FI" sz="2000" dirty="0" smtClean="0"/>
          </a:p>
          <a:p>
            <a:r>
              <a:rPr lang="fi-FI" sz="2000" dirty="0" smtClean="0"/>
              <a:t>Ei ole pudotuspeleissä</a:t>
            </a:r>
            <a:endParaRPr lang="fi-FI" sz="2000" dirty="0"/>
          </a:p>
        </p:txBody>
      </p:sp>
      <p:pic>
        <p:nvPicPr>
          <p:cNvPr id="4" name="Picture 13"/>
          <p:cNvPicPr>
            <a:picLocks noChangeAspect="1" noChangeArrowheads="1"/>
          </p:cNvPicPr>
          <p:nvPr/>
        </p:nvPicPr>
        <p:blipFill>
          <a:blip r:embed="rId3" cstate="print"/>
          <a:srcRect/>
          <a:stretch>
            <a:fillRect/>
          </a:stretch>
        </p:blipFill>
        <p:spPr bwMode="auto">
          <a:xfrm>
            <a:off x="7572396"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9-as_i_lay_dying-the_sound_of_truth.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5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Vancouver </a:t>
            </a:r>
            <a:r>
              <a:rPr lang="fi-FI" dirty="0" err="1" smtClean="0"/>
              <a:t>Canuks</a:t>
            </a:r>
            <a:endParaRPr lang="fi-FI" dirty="0"/>
          </a:p>
        </p:txBody>
      </p:sp>
      <p:sp>
        <p:nvSpPr>
          <p:cNvPr id="3" name="Sisällön paikkamerkki 2"/>
          <p:cNvSpPr>
            <a:spLocks noGrp="1"/>
          </p:cNvSpPr>
          <p:nvPr>
            <p:ph idx="1"/>
          </p:nvPr>
        </p:nvSpPr>
        <p:spPr/>
        <p:txBody>
          <a:bodyPr>
            <a:normAutofit/>
          </a:bodyPr>
          <a:lstStyle/>
          <a:p>
            <a:r>
              <a:rPr lang="fi-FI" sz="2000" dirty="0" smtClean="0"/>
              <a:t>Seura perustettu vuonna 1945</a:t>
            </a:r>
          </a:p>
          <a:p>
            <a:r>
              <a:rPr lang="fi-FI" sz="2000" dirty="0" smtClean="0"/>
              <a:t>Ei mestaruuksia</a:t>
            </a:r>
          </a:p>
          <a:p>
            <a:r>
              <a:rPr lang="fi-FI" sz="2000" dirty="0" smtClean="0"/>
              <a:t>Huomioitavaa: Maailman 2 paras maalivahti Roberto </a:t>
            </a:r>
            <a:r>
              <a:rPr lang="fi-FI" sz="2000" dirty="0" err="1" smtClean="0"/>
              <a:t>Luongo</a:t>
            </a:r>
            <a:r>
              <a:rPr lang="fi-FI" sz="2000" dirty="0" smtClean="0"/>
              <a:t> on ehkä avain pelaaja Vancouverilla, jopa niin paljon, että fanit ja joukkue haluaa maalivahtinsa kapteeniksi. Valitettavasti säännöt eivät tätä hyväksy. Joukkue on erittäin tasapaksu ja muutenkin yleensä pudotuspeleissä</a:t>
            </a:r>
          </a:p>
          <a:p>
            <a:r>
              <a:rPr lang="fi-FI" sz="2000" dirty="0" smtClean="0"/>
              <a:t>Tähdet: Mats Sundin, Roberto </a:t>
            </a:r>
            <a:r>
              <a:rPr lang="fi-FI" sz="2000" dirty="0" err="1" smtClean="0"/>
              <a:t>Luongo</a:t>
            </a:r>
            <a:r>
              <a:rPr lang="fi-FI" sz="2000" dirty="0" smtClean="0"/>
              <a:t>, </a:t>
            </a:r>
            <a:r>
              <a:rPr lang="fi-FI" sz="2000" dirty="0" err="1" smtClean="0"/>
              <a:t>Pavol</a:t>
            </a:r>
            <a:r>
              <a:rPr lang="fi-FI" sz="2000" dirty="0" smtClean="0"/>
              <a:t> </a:t>
            </a:r>
            <a:r>
              <a:rPr lang="fi-FI" sz="2000" dirty="0" err="1" smtClean="0"/>
              <a:t>Demitra</a:t>
            </a:r>
            <a:endParaRPr lang="fi-FI" sz="2000" dirty="0" smtClean="0"/>
          </a:p>
          <a:p>
            <a:r>
              <a:rPr lang="fi-FI" sz="2000" dirty="0" smtClean="0"/>
              <a:t>Suomalaiset: Sami Salo</a:t>
            </a:r>
          </a:p>
          <a:p>
            <a:r>
              <a:rPr lang="fi-FI" sz="2000" dirty="0" smtClean="0"/>
              <a:t>Aika varmasti reilusti yli pudotus peli viivan</a:t>
            </a:r>
          </a:p>
          <a:p>
            <a:endParaRPr lang="fi-FI" sz="2000" dirty="0" smtClean="0"/>
          </a:p>
          <a:p>
            <a:endParaRPr lang="fi-FI" sz="2000" dirty="0"/>
          </a:p>
        </p:txBody>
      </p:sp>
      <p:pic>
        <p:nvPicPr>
          <p:cNvPr id="4" name="Picture 14"/>
          <p:cNvPicPr>
            <a:picLocks noChangeAspect="1" noChangeArrowheads="1"/>
          </p:cNvPicPr>
          <p:nvPr/>
        </p:nvPicPr>
        <p:blipFill>
          <a:blip r:embed="rId3" cstate="print"/>
          <a:srcRect/>
          <a:stretch>
            <a:fillRect/>
          </a:stretch>
        </p:blipFill>
        <p:spPr bwMode="auto">
          <a:xfrm>
            <a:off x="642910" y="428604"/>
            <a:ext cx="928694" cy="9286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kstikehys 5">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7" name="08 Taken From Darkness.wma">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81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Washington </a:t>
            </a:r>
            <a:r>
              <a:rPr lang="fi-FI" dirty="0" err="1" smtClean="0"/>
              <a:t>Capitals</a:t>
            </a:r>
            <a:endParaRPr lang="fi-FI" dirty="0"/>
          </a:p>
        </p:txBody>
      </p:sp>
      <p:sp>
        <p:nvSpPr>
          <p:cNvPr id="3" name="Sisällön paikkamerkki 2"/>
          <p:cNvSpPr>
            <a:spLocks noGrp="1"/>
          </p:cNvSpPr>
          <p:nvPr>
            <p:ph idx="1"/>
          </p:nvPr>
        </p:nvSpPr>
        <p:spPr/>
        <p:txBody>
          <a:bodyPr>
            <a:normAutofit/>
          </a:bodyPr>
          <a:lstStyle/>
          <a:p>
            <a:r>
              <a:rPr lang="fi-FI" sz="2000" dirty="0" smtClean="0"/>
              <a:t>Perustettu vuonna 1974</a:t>
            </a:r>
          </a:p>
          <a:p>
            <a:r>
              <a:rPr lang="fi-FI" sz="2000" dirty="0" smtClean="0"/>
              <a:t>Ei ole voittanut mestaruutta</a:t>
            </a:r>
          </a:p>
          <a:p>
            <a:r>
              <a:rPr lang="fi-FI" sz="2000" dirty="0" smtClean="0"/>
              <a:t>Huomioitavaa: Ennen oli </a:t>
            </a:r>
            <a:r>
              <a:rPr lang="fi-FI" sz="2000" dirty="0" err="1" smtClean="0"/>
              <a:t>Ovetškington</a:t>
            </a:r>
            <a:r>
              <a:rPr lang="fi-FI" sz="2000" dirty="0" smtClean="0"/>
              <a:t>, kun ei ollut muita hyviä pelaajia kuin </a:t>
            </a:r>
            <a:r>
              <a:rPr lang="fi-FI" sz="2000" dirty="0" err="1" smtClean="0"/>
              <a:t>Ovetškin</a:t>
            </a:r>
            <a:r>
              <a:rPr lang="fi-FI" sz="2000" dirty="0" smtClean="0"/>
              <a:t>. Nykyään tilanne on huomattavasti parempi koska sieltä löytyy noin 4 muutakin hyvää/tähtipelaajaa. Washington kärsii maalivahti pulasta, koska todellista 1 maalivahtia ei ole vain 2 ei niin hyvää.</a:t>
            </a:r>
          </a:p>
          <a:p>
            <a:r>
              <a:rPr lang="fi-FI" sz="2000" dirty="0" smtClean="0"/>
              <a:t>Tähdet: Aleksandr </a:t>
            </a:r>
            <a:r>
              <a:rPr lang="fi-FI" sz="2000" dirty="0" err="1" smtClean="0"/>
              <a:t>Ovetškin</a:t>
            </a:r>
            <a:r>
              <a:rPr lang="fi-FI" sz="2000" dirty="0" smtClean="0"/>
              <a:t>, </a:t>
            </a:r>
            <a:r>
              <a:rPr lang="fi-FI" sz="2000" dirty="0" err="1" smtClean="0"/>
              <a:t>Nicklas</a:t>
            </a:r>
            <a:r>
              <a:rPr lang="fi-FI" sz="2000" dirty="0" smtClean="0"/>
              <a:t> Bäckström, Aleksandr </a:t>
            </a:r>
            <a:r>
              <a:rPr lang="fi-FI" sz="2000" dirty="0" err="1" smtClean="0"/>
              <a:t>Semin</a:t>
            </a:r>
            <a:endParaRPr lang="fi-FI" sz="2000" dirty="0" smtClean="0"/>
          </a:p>
          <a:p>
            <a:r>
              <a:rPr lang="fi-FI" sz="2000" dirty="0" smtClean="0"/>
              <a:t>Suomalaiset: Oskar </a:t>
            </a:r>
            <a:r>
              <a:rPr lang="fi-FI" sz="2000" dirty="0" err="1" smtClean="0"/>
              <a:t>Osala</a:t>
            </a:r>
            <a:endParaRPr lang="fi-FI" sz="2000" dirty="0" smtClean="0"/>
          </a:p>
          <a:p>
            <a:r>
              <a:rPr lang="fi-FI" sz="2000" dirty="0" smtClean="0"/>
              <a:t>Todennäköisesti pudotuspeleissä </a:t>
            </a:r>
            <a:endParaRPr lang="fi-FI" sz="2000" dirty="0"/>
          </a:p>
        </p:txBody>
      </p:sp>
      <p:pic>
        <p:nvPicPr>
          <p:cNvPr id="4" name="Picture 15"/>
          <p:cNvPicPr>
            <a:picLocks noChangeAspect="1" noChangeArrowheads="1"/>
          </p:cNvPicPr>
          <p:nvPr/>
        </p:nvPicPr>
        <p:blipFill>
          <a:blip r:embed="rId3" cstate="print"/>
          <a:srcRect/>
          <a:stretch>
            <a:fillRect/>
          </a:stretch>
        </p:blipFill>
        <p:spPr bwMode="auto">
          <a:xfrm>
            <a:off x="7929586" y="428604"/>
            <a:ext cx="928684" cy="9286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5-as_i_lay_dying-empty_hearts.mp3">
            <a:hlinkClick r:id="" action="ppaction://media"/>
          </p:cNvPr>
          <p:cNvPicPr>
            <a:picLocks noRot="1" noChangeAspect="1"/>
          </p:cNvPicPr>
          <p:nvPr>
            <a:audioFile r:link="rId1"/>
          </p:nvPr>
        </p:nvPicPr>
        <p:blipFill>
          <a:blip r:embed="rId5"/>
          <a:stretch>
            <a:fillRect/>
          </a:stretch>
        </p:blipFill>
        <p:spPr>
          <a:xfrm>
            <a:off x="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6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Tähtiä NHL:ssä</a:t>
            </a:r>
            <a:endParaRPr lang="fi-FI" dirty="0"/>
          </a:p>
        </p:txBody>
      </p:sp>
      <p:sp>
        <p:nvSpPr>
          <p:cNvPr id="3" name="Sisällön paikkamerkki 2"/>
          <p:cNvSpPr>
            <a:spLocks noGrp="1"/>
          </p:cNvSpPr>
          <p:nvPr>
            <p:ph sz="half" idx="1"/>
          </p:nvPr>
        </p:nvSpPr>
        <p:spPr/>
        <p:txBody>
          <a:bodyPr>
            <a:normAutofit/>
          </a:bodyPr>
          <a:lstStyle/>
          <a:p>
            <a:r>
              <a:rPr lang="fi-FI" sz="2000" dirty="0" smtClean="0"/>
              <a:t>Maalivahtien top 5</a:t>
            </a:r>
          </a:p>
          <a:p>
            <a:pPr lvl="2"/>
            <a:r>
              <a:rPr lang="fi-FI" sz="1400" dirty="0" smtClean="0"/>
              <a:t>Martin Brodeur (CAN)</a:t>
            </a:r>
          </a:p>
          <a:p>
            <a:pPr lvl="2"/>
            <a:r>
              <a:rPr lang="fi-FI" sz="1400" dirty="0" smtClean="0"/>
              <a:t>Roberto </a:t>
            </a:r>
            <a:r>
              <a:rPr lang="fi-FI" sz="1400" dirty="0" err="1" smtClean="0"/>
              <a:t>Luongo</a:t>
            </a:r>
            <a:r>
              <a:rPr lang="fi-FI" sz="1400" dirty="0" smtClean="0"/>
              <a:t> (CAN)</a:t>
            </a:r>
          </a:p>
          <a:p>
            <a:pPr lvl="2"/>
            <a:r>
              <a:rPr lang="fi-FI" sz="1400" dirty="0" smtClean="0"/>
              <a:t>Miikka </a:t>
            </a:r>
            <a:r>
              <a:rPr lang="fi-FI" sz="1400" dirty="0" err="1" smtClean="0"/>
              <a:t>Kiprusoft</a:t>
            </a:r>
            <a:r>
              <a:rPr lang="fi-FI" sz="1400" dirty="0" smtClean="0"/>
              <a:t> (FIN)</a:t>
            </a:r>
          </a:p>
          <a:p>
            <a:pPr lvl="2"/>
            <a:r>
              <a:rPr lang="fi-FI" sz="1400" dirty="0" smtClean="0"/>
              <a:t>Tim Tomas (USA)</a:t>
            </a:r>
          </a:p>
          <a:p>
            <a:pPr lvl="2"/>
            <a:r>
              <a:rPr lang="fi-FI" sz="1400" dirty="0" smtClean="0"/>
              <a:t>Niklas </a:t>
            </a:r>
            <a:r>
              <a:rPr lang="fi-FI" sz="1400" dirty="0" err="1" smtClean="0"/>
              <a:t>Backstrom</a:t>
            </a:r>
            <a:r>
              <a:rPr lang="fi-FI" sz="1400" dirty="0" smtClean="0"/>
              <a:t> (FIN)</a:t>
            </a:r>
          </a:p>
          <a:p>
            <a:r>
              <a:rPr lang="fi-FI" sz="2000" dirty="0" smtClean="0"/>
              <a:t>Puolustajien top 5</a:t>
            </a:r>
          </a:p>
          <a:p>
            <a:pPr lvl="2"/>
            <a:r>
              <a:rPr lang="fi-FI" sz="1400" dirty="0" smtClean="0"/>
              <a:t>Niklas Lindström(SVE)</a:t>
            </a:r>
          </a:p>
          <a:p>
            <a:pPr lvl="2"/>
            <a:r>
              <a:rPr lang="fi-FI" sz="1400" dirty="0" err="1" smtClean="0"/>
              <a:t>Cris</a:t>
            </a:r>
            <a:r>
              <a:rPr lang="fi-FI" sz="1400" dirty="0" smtClean="0"/>
              <a:t> </a:t>
            </a:r>
            <a:r>
              <a:rPr lang="fi-FI" sz="1400" dirty="0" err="1" smtClean="0"/>
              <a:t>Pronger</a:t>
            </a:r>
            <a:r>
              <a:rPr lang="fi-FI" sz="1400" dirty="0" smtClean="0"/>
              <a:t> (CAN)</a:t>
            </a:r>
          </a:p>
          <a:p>
            <a:pPr lvl="2"/>
            <a:r>
              <a:rPr lang="fi-FI" sz="1400" dirty="0" smtClean="0"/>
              <a:t>Scott </a:t>
            </a:r>
            <a:r>
              <a:rPr lang="fi-FI" sz="1400" dirty="0" err="1" smtClean="0"/>
              <a:t>Niedermayer</a:t>
            </a:r>
            <a:r>
              <a:rPr lang="fi-FI" sz="1400" dirty="0" smtClean="0"/>
              <a:t> (CAN)</a:t>
            </a:r>
          </a:p>
          <a:p>
            <a:pPr lvl="2"/>
            <a:r>
              <a:rPr lang="fi-FI" sz="1400" dirty="0" smtClean="0"/>
              <a:t>Kimmo Timonen (FIN)</a:t>
            </a:r>
          </a:p>
          <a:p>
            <a:pPr lvl="2"/>
            <a:r>
              <a:rPr lang="fi-FI" sz="1400" dirty="0" smtClean="0"/>
              <a:t>Dion </a:t>
            </a:r>
            <a:r>
              <a:rPr lang="fi-FI" sz="1400" dirty="0" err="1" smtClean="0"/>
              <a:t>Phaneuf</a:t>
            </a:r>
            <a:r>
              <a:rPr lang="fi-FI" sz="1400" dirty="0" smtClean="0"/>
              <a:t> (CAN)</a:t>
            </a:r>
            <a:endParaRPr lang="fi-FI" sz="1400" dirty="0"/>
          </a:p>
        </p:txBody>
      </p:sp>
      <p:sp>
        <p:nvSpPr>
          <p:cNvPr id="4" name="Sisällön paikkamerkki 3"/>
          <p:cNvSpPr>
            <a:spLocks noGrp="1"/>
          </p:cNvSpPr>
          <p:nvPr>
            <p:ph sz="half" idx="2"/>
          </p:nvPr>
        </p:nvSpPr>
        <p:spPr/>
        <p:txBody>
          <a:bodyPr>
            <a:normAutofit/>
          </a:bodyPr>
          <a:lstStyle/>
          <a:p>
            <a:r>
              <a:rPr lang="fi-FI" sz="2000" dirty="0" smtClean="0"/>
              <a:t>Hyökkääjien Top 5</a:t>
            </a:r>
          </a:p>
          <a:p>
            <a:pPr lvl="2"/>
            <a:r>
              <a:rPr lang="fi-FI" sz="1400" dirty="0" smtClean="0"/>
              <a:t>Sidney Crosby (CAN)</a:t>
            </a:r>
          </a:p>
          <a:p>
            <a:pPr lvl="2"/>
            <a:r>
              <a:rPr lang="fi-FI" sz="1400" dirty="0" err="1" smtClean="0"/>
              <a:t>Evgeni</a:t>
            </a:r>
            <a:r>
              <a:rPr lang="fi-FI" sz="1400" dirty="0" smtClean="0"/>
              <a:t> </a:t>
            </a:r>
            <a:r>
              <a:rPr lang="fi-FI" sz="1400" dirty="0" err="1" smtClean="0"/>
              <a:t>Malkin</a:t>
            </a:r>
            <a:r>
              <a:rPr lang="fi-FI" sz="1400" dirty="0" smtClean="0"/>
              <a:t> (RUS)</a:t>
            </a:r>
          </a:p>
          <a:p>
            <a:pPr lvl="2"/>
            <a:r>
              <a:rPr lang="fi-FI" sz="1400" dirty="0" smtClean="0"/>
              <a:t>Alex </a:t>
            </a:r>
            <a:r>
              <a:rPr lang="fi-FI" sz="1400" dirty="0" err="1" smtClean="0"/>
              <a:t>Ovechkin</a:t>
            </a:r>
            <a:r>
              <a:rPr lang="fi-FI" sz="1400" dirty="0" smtClean="0"/>
              <a:t> (RUS)</a:t>
            </a:r>
          </a:p>
          <a:p>
            <a:pPr lvl="2"/>
            <a:r>
              <a:rPr lang="fi-FI" sz="1400" dirty="0" smtClean="0"/>
              <a:t>Joe </a:t>
            </a:r>
            <a:r>
              <a:rPr lang="fi-FI" sz="1400" dirty="0" err="1" smtClean="0"/>
              <a:t>Thornton</a:t>
            </a:r>
            <a:r>
              <a:rPr lang="fi-FI" sz="1400" dirty="0" smtClean="0"/>
              <a:t> (CAN)</a:t>
            </a:r>
          </a:p>
          <a:p>
            <a:pPr lvl="2"/>
            <a:r>
              <a:rPr lang="fi-FI" sz="1400" dirty="0" smtClean="0"/>
              <a:t>Thomas </a:t>
            </a:r>
            <a:r>
              <a:rPr lang="fi-FI" sz="1400" dirty="0" err="1" smtClean="0"/>
              <a:t>Vanek</a:t>
            </a:r>
            <a:r>
              <a:rPr lang="fi-FI" sz="1400" dirty="0" smtClean="0"/>
              <a:t> (AUS)</a:t>
            </a:r>
          </a:p>
        </p:txBody>
      </p:sp>
      <p:sp>
        <p:nvSpPr>
          <p:cNvPr id="5" name="Tekstikehys 4">
            <a:hlinkClick r:id="rId3"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pic>
        <p:nvPicPr>
          <p:cNvPr id="6" name="10-as_i_lay_dying-control_is_dead.mp3">
            <a:hlinkClick r:id="" action="ppaction://media"/>
          </p:cNvPr>
          <p:cNvPicPr>
            <a:picLocks noRot="1" noChangeAspect="1"/>
          </p:cNvPicPr>
          <p:nvPr>
            <a:audioFile r:link="rId1"/>
          </p:nvPr>
        </p:nvPicPr>
        <p:blipFill>
          <a:blip r:embed="rId4"/>
          <a:stretch>
            <a:fillRect/>
          </a:stretch>
        </p:blipFill>
        <p:spPr>
          <a:xfrm>
            <a:off x="8839200" y="142852"/>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3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Maajoukkueet</a:t>
            </a:r>
            <a:endParaRPr lang="fi-FI" dirty="0"/>
          </a:p>
        </p:txBody>
      </p:sp>
      <p:sp>
        <p:nvSpPr>
          <p:cNvPr id="3" name="Sisällön paikkamerkki 2"/>
          <p:cNvSpPr>
            <a:spLocks noGrp="1"/>
          </p:cNvSpPr>
          <p:nvPr>
            <p:ph idx="1"/>
          </p:nvPr>
        </p:nvSpPr>
        <p:spPr/>
        <p:txBody>
          <a:bodyPr/>
          <a:lstStyle/>
          <a:p>
            <a:r>
              <a:rPr lang="fi-FI" dirty="0" smtClean="0"/>
              <a:t>Tässä on vain parhaat maajoukkueet:</a:t>
            </a:r>
            <a:endParaRPr lang="fi-FI" dirty="0"/>
          </a:p>
        </p:txBody>
      </p:sp>
      <p:pic>
        <p:nvPicPr>
          <p:cNvPr id="4" name="Picture 9">
            <a:hlinkClick r:id="rId3" action="ppaction://hlinksldjump"/>
          </p:cNvPr>
          <p:cNvPicPr>
            <a:picLocks noChangeAspect="1" noChangeArrowheads="1"/>
          </p:cNvPicPr>
          <p:nvPr/>
        </p:nvPicPr>
        <p:blipFill>
          <a:blip r:embed="rId4"/>
          <a:srcRect/>
          <a:stretch>
            <a:fillRect/>
          </a:stretch>
        </p:blipFill>
        <p:spPr bwMode="auto">
          <a:xfrm>
            <a:off x="1000100" y="2714620"/>
            <a:ext cx="1143000" cy="1143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Sisällön paikkamerkki 2">
            <a:hlinkClick r:id="rId5" action="ppaction://hlinksldjump"/>
          </p:cNvPr>
          <p:cNvSpPr txBox="1">
            <a:spLocks/>
          </p:cNvSpPr>
          <p:nvPr/>
        </p:nvSpPr>
        <p:spPr>
          <a:xfrm>
            <a:off x="2928926" y="6072206"/>
            <a:ext cx="3400420" cy="642942"/>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lang="fi-FI" sz="2800" dirty="0" smtClean="0">
                <a:solidFill>
                  <a:schemeClr val="accent1">
                    <a:lumMod val="60000"/>
                    <a:lumOff val="40000"/>
                  </a:schemeClr>
                </a:solidFill>
              </a:rPr>
              <a:t>Päävalikkoon</a:t>
            </a:r>
            <a:endParaRPr kumimoji="0" lang="fi-FI" sz="2800" b="0" i="0" u="none" strike="noStrike" kern="1200" cap="none" spc="0" normalizeH="0" baseline="0" noProof="0" dirty="0">
              <a:ln>
                <a:noFill/>
              </a:ln>
              <a:solidFill>
                <a:schemeClr val="accent1">
                  <a:lumMod val="60000"/>
                  <a:lumOff val="40000"/>
                </a:schemeClr>
              </a:solidFill>
              <a:effectLst/>
              <a:uLnTx/>
              <a:uFillTx/>
              <a:latin typeface="+mn-lt"/>
              <a:ea typeface="+mn-ea"/>
              <a:cs typeface="+mn-cs"/>
            </a:endParaRPr>
          </a:p>
        </p:txBody>
      </p:sp>
      <p:pic>
        <p:nvPicPr>
          <p:cNvPr id="2050" name="Picture 2">
            <a:hlinkClick r:id="rId6" action="ppaction://hlinksldjump"/>
          </p:cNvPr>
          <p:cNvPicPr>
            <a:picLocks noChangeAspect="1" noChangeArrowheads="1"/>
          </p:cNvPicPr>
          <p:nvPr/>
        </p:nvPicPr>
        <p:blipFill>
          <a:blip r:embed="rId7"/>
          <a:srcRect/>
          <a:stretch>
            <a:fillRect/>
          </a:stretch>
        </p:blipFill>
        <p:spPr bwMode="auto">
          <a:xfrm>
            <a:off x="2571736" y="2571744"/>
            <a:ext cx="1428750" cy="1362075"/>
          </a:xfrm>
          <a:prstGeom prst="rect">
            <a:avLst/>
          </a:prstGeom>
          <a:noFill/>
          <a:ln w="9525">
            <a:noFill/>
            <a:miter lim="800000"/>
            <a:headEnd/>
            <a:tailEnd/>
          </a:ln>
          <a:effectLst/>
        </p:spPr>
      </p:pic>
      <p:pic>
        <p:nvPicPr>
          <p:cNvPr id="6" name="Picture 2">
            <a:hlinkClick r:id="rId8" action="ppaction://hlinksldjump"/>
          </p:cNvPr>
          <p:cNvPicPr>
            <a:picLocks noChangeAspect="1" noChangeArrowheads="1"/>
          </p:cNvPicPr>
          <p:nvPr/>
        </p:nvPicPr>
        <p:blipFill>
          <a:blip r:embed="rId9"/>
          <a:srcRect/>
          <a:stretch>
            <a:fillRect/>
          </a:stretch>
        </p:blipFill>
        <p:spPr bwMode="auto">
          <a:xfrm>
            <a:off x="4357686" y="2928934"/>
            <a:ext cx="1095375" cy="723900"/>
          </a:xfrm>
          <a:prstGeom prst="rect">
            <a:avLst/>
          </a:prstGeom>
          <a:noFill/>
          <a:ln w="9525">
            <a:noFill/>
            <a:miter lim="800000"/>
            <a:headEnd/>
            <a:tailEnd/>
          </a:ln>
          <a:effectLst/>
        </p:spPr>
      </p:pic>
      <p:pic>
        <p:nvPicPr>
          <p:cNvPr id="2051" name="Picture 3">
            <a:hlinkClick r:id="rId10" action="ppaction://hlinksldjump"/>
          </p:cNvPr>
          <p:cNvPicPr>
            <a:picLocks noChangeAspect="1" noChangeArrowheads="1"/>
          </p:cNvPicPr>
          <p:nvPr/>
        </p:nvPicPr>
        <p:blipFill>
          <a:blip r:embed="rId11"/>
          <a:srcRect/>
          <a:stretch>
            <a:fillRect/>
          </a:stretch>
        </p:blipFill>
        <p:spPr bwMode="auto">
          <a:xfrm>
            <a:off x="6072198" y="2857496"/>
            <a:ext cx="1071570" cy="1071570"/>
          </a:xfrm>
          <a:prstGeom prst="rect">
            <a:avLst/>
          </a:prstGeom>
          <a:noFill/>
          <a:ln w="9525">
            <a:noFill/>
            <a:miter lim="800000"/>
            <a:headEnd/>
            <a:tailEnd/>
          </a:ln>
          <a:effectLst/>
        </p:spPr>
      </p:pic>
      <p:pic>
        <p:nvPicPr>
          <p:cNvPr id="2052" name="Picture 4">
            <a:hlinkClick r:id="rId12" action="ppaction://hlinksldjump"/>
          </p:cNvPr>
          <p:cNvPicPr>
            <a:picLocks noChangeAspect="1" noChangeArrowheads="1"/>
          </p:cNvPicPr>
          <p:nvPr/>
        </p:nvPicPr>
        <p:blipFill>
          <a:blip r:embed="rId13"/>
          <a:srcRect/>
          <a:stretch>
            <a:fillRect/>
          </a:stretch>
        </p:blipFill>
        <p:spPr bwMode="auto">
          <a:xfrm>
            <a:off x="1357290" y="4214818"/>
            <a:ext cx="962025" cy="96202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053" name="Picture 5">
            <a:hlinkClick r:id="rId14" action="ppaction://hlinksldjump"/>
          </p:cNvPr>
          <p:cNvPicPr>
            <a:picLocks noChangeAspect="1" noChangeArrowheads="1"/>
          </p:cNvPicPr>
          <p:nvPr/>
        </p:nvPicPr>
        <p:blipFill>
          <a:blip r:embed="rId15"/>
          <a:srcRect/>
          <a:stretch>
            <a:fillRect/>
          </a:stretch>
        </p:blipFill>
        <p:spPr bwMode="auto">
          <a:xfrm>
            <a:off x="3500430" y="4143380"/>
            <a:ext cx="1012038" cy="1214446"/>
          </a:xfrm>
          <a:prstGeom prst="rect">
            <a:avLst/>
          </a:prstGeom>
          <a:noFill/>
          <a:ln w="9525">
            <a:noFill/>
            <a:miter lim="800000"/>
            <a:headEnd/>
            <a:tailEnd/>
          </a:ln>
          <a:effectLst/>
        </p:spPr>
      </p:pic>
      <p:pic>
        <p:nvPicPr>
          <p:cNvPr id="2054" name="Picture 6">
            <a:hlinkClick r:id="rId16" action="ppaction://hlinksldjump"/>
          </p:cNvPr>
          <p:cNvPicPr>
            <a:picLocks noChangeAspect="1" noChangeArrowheads="1"/>
          </p:cNvPicPr>
          <p:nvPr/>
        </p:nvPicPr>
        <p:blipFill>
          <a:blip r:embed="rId17"/>
          <a:srcRect/>
          <a:stretch>
            <a:fillRect/>
          </a:stretch>
        </p:blipFill>
        <p:spPr bwMode="auto">
          <a:xfrm>
            <a:off x="5357818" y="4357694"/>
            <a:ext cx="1214446" cy="809631"/>
          </a:xfrm>
          <a:prstGeom prst="rect">
            <a:avLst/>
          </a:prstGeom>
          <a:noFill/>
          <a:ln w="9525">
            <a:noFill/>
            <a:miter lim="800000"/>
            <a:headEnd/>
            <a:tailEnd/>
          </a:ln>
          <a:effectLst/>
        </p:spPr>
      </p:pic>
      <p:pic>
        <p:nvPicPr>
          <p:cNvPr id="12" name="01-as_i_lay_dying-meaning_in_tragedy.mp3">
            <a:hlinkClick r:id="" action="ppaction://media"/>
          </p:cNvPr>
          <p:cNvPicPr>
            <a:picLocks noRot="1" noChangeAspect="1"/>
          </p:cNvPicPr>
          <p:nvPr>
            <a:audioFile r:link="rId1"/>
          </p:nvPr>
        </p:nvPicPr>
        <p:blipFill>
          <a:blip r:embed="rId18"/>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814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Suomi</a:t>
            </a:r>
            <a:endParaRPr lang="fi-FI" dirty="0"/>
          </a:p>
        </p:txBody>
      </p:sp>
      <p:sp>
        <p:nvSpPr>
          <p:cNvPr id="3" name="Sisällön paikkamerkki 2"/>
          <p:cNvSpPr>
            <a:spLocks noGrp="1"/>
          </p:cNvSpPr>
          <p:nvPr>
            <p:ph idx="1"/>
          </p:nvPr>
        </p:nvSpPr>
        <p:spPr/>
        <p:txBody>
          <a:bodyPr>
            <a:normAutofit/>
          </a:bodyPr>
          <a:lstStyle/>
          <a:p>
            <a:r>
              <a:rPr lang="fi-FI" sz="2000" dirty="0" smtClean="0"/>
              <a:t>Suomi on voittanut mestaruuden 2 kertaa (ensimmäinen 2 ensimmäisen hylkäämisen vuoksi(Neuvostoliitto ja Kanada)), toinen tuli 1995 ihan voittamalla</a:t>
            </a:r>
          </a:p>
          <a:p>
            <a:r>
              <a:rPr lang="fi-FI" sz="2000" dirty="0" smtClean="0"/>
              <a:t>Suomi on Euroopan Kanada, koska Suomi on päässyt viime aikoina, niin monta kertaa mitaleille, että siitä johtuu nimitys Euroopan Kanada</a:t>
            </a:r>
          </a:p>
          <a:p>
            <a:r>
              <a:rPr lang="fi-FI" sz="2000" dirty="0" smtClean="0"/>
              <a:t>Suomi on maailman rankingissa 4</a:t>
            </a:r>
          </a:p>
          <a:p>
            <a:r>
              <a:rPr lang="fi-FI" sz="2000" dirty="0" smtClean="0"/>
              <a:t>Suomen parhaita puolia on ollut moni osaavainen pelaajisto ja hyvät maalivahdit</a:t>
            </a:r>
          </a:p>
          <a:p>
            <a:r>
              <a:rPr lang="fi-FI" sz="2000" dirty="0" smtClean="0"/>
              <a:t>Suomen heikkous on se että Suomen pelaajat ovat liian pieniä keskipituudeltaan.</a:t>
            </a:r>
            <a:endParaRPr lang="fi-FI" sz="2000" dirty="0"/>
          </a:p>
        </p:txBody>
      </p:sp>
      <p:pic>
        <p:nvPicPr>
          <p:cNvPr id="4" name="Picture 9">
            <a:hlinkClick r:id="rId3" action="ppaction://hlinksldjump"/>
          </p:cNvPr>
          <p:cNvPicPr>
            <a:picLocks noChangeAspect="1" noChangeArrowheads="1"/>
          </p:cNvPicPr>
          <p:nvPr/>
        </p:nvPicPr>
        <p:blipFill>
          <a:blip r:embed="rId4"/>
          <a:srcRect/>
          <a:stretch>
            <a:fillRect/>
          </a:stretch>
        </p:blipFill>
        <p:spPr bwMode="auto">
          <a:xfrm>
            <a:off x="571472" y="285728"/>
            <a:ext cx="1143000" cy="1143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kstikehys 4">
            <a:hlinkClick r:id="rId5"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5 Forever.mp3">
            <a:hlinkClick r:id="" action="ppaction://media"/>
          </p:cNvPr>
          <p:cNvPicPr>
            <a:picLocks noRot="1" noChangeAspect="1"/>
          </p:cNvPicPr>
          <p:nvPr>
            <a:audioFile r:link="rId1"/>
          </p:nvPr>
        </p:nvPicPr>
        <p:blipFill>
          <a:blip r:embed="rId6"/>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0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Kanada</a:t>
            </a:r>
            <a:endParaRPr lang="fi-FI" dirty="0"/>
          </a:p>
        </p:txBody>
      </p:sp>
      <p:sp>
        <p:nvSpPr>
          <p:cNvPr id="3" name="Sisällön paikkamerkki 2"/>
          <p:cNvSpPr>
            <a:spLocks noGrp="1"/>
          </p:cNvSpPr>
          <p:nvPr>
            <p:ph idx="1"/>
          </p:nvPr>
        </p:nvSpPr>
        <p:spPr/>
        <p:txBody>
          <a:bodyPr>
            <a:normAutofit/>
          </a:bodyPr>
          <a:lstStyle/>
          <a:p>
            <a:r>
              <a:rPr lang="fi-FI" sz="2000" dirty="0" smtClean="0"/>
              <a:t>Kanadaa pidetään maailman parhaana jääkiekkomaana ja uskoisin sen olevan totta.</a:t>
            </a:r>
          </a:p>
          <a:p>
            <a:r>
              <a:rPr lang="fi-FI" sz="2000" dirty="0" smtClean="0"/>
              <a:t>18 maailmanmestaruutta, 4/6 Word </a:t>
            </a:r>
            <a:r>
              <a:rPr lang="fi-FI" sz="2000" dirty="0" err="1" smtClean="0"/>
              <a:t>Cup:n</a:t>
            </a:r>
            <a:r>
              <a:rPr lang="fi-FI" sz="2000" dirty="0" smtClean="0"/>
              <a:t> voittoa, sekä 7 Olympia kultaa</a:t>
            </a:r>
          </a:p>
          <a:p>
            <a:r>
              <a:rPr lang="fi-FI" sz="2000" dirty="0" smtClean="0"/>
              <a:t>Kanadan kansallis-urheilu on jääkiekko joten ymmärrämme miksi sieltä tulee vuosi toisensa jälkeen parhaat pelaajat</a:t>
            </a:r>
          </a:p>
          <a:p>
            <a:r>
              <a:rPr lang="fi-FI" sz="2000" dirty="0" smtClean="0"/>
              <a:t>On voittanut lähes suvereenisesti kaikki viimeaikaiset nuorten mm-mestaruudet</a:t>
            </a:r>
          </a:p>
          <a:p>
            <a:r>
              <a:rPr lang="fi-FI" sz="2000" dirty="0" smtClean="0"/>
              <a:t>Ei samanlaista koko ongelmaa kuin suomella vaan kokoakin löytyy</a:t>
            </a:r>
            <a:endParaRPr lang="fi-FI" sz="2000" dirty="0"/>
          </a:p>
        </p:txBody>
      </p:sp>
      <p:pic>
        <p:nvPicPr>
          <p:cNvPr id="1026" name="Picture 2"/>
          <p:cNvPicPr>
            <a:picLocks noChangeAspect="1" noChangeArrowheads="1"/>
          </p:cNvPicPr>
          <p:nvPr/>
        </p:nvPicPr>
        <p:blipFill>
          <a:blip r:embed="rId2"/>
          <a:srcRect/>
          <a:stretch>
            <a:fillRect/>
          </a:stretch>
        </p:blipFill>
        <p:spPr bwMode="auto">
          <a:xfrm>
            <a:off x="642910" y="142852"/>
            <a:ext cx="1428750" cy="1362075"/>
          </a:xfrm>
          <a:prstGeom prst="rect">
            <a:avLst/>
          </a:prstGeom>
          <a:ln>
            <a:noFill/>
          </a:ln>
          <a:effectLst>
            <a:outerShdw blurRad="292100" dist="139700" dir="2700000" algn="tl" rotWithShape="0">
              <a:srgbClr val="333333">
                <a:alpha val="65000"/>
              </a:srgbClr>
            </a:outerShdw>
          </a:effectLst>
        </p:spPr>
      </p:pic>
      <p:sp>
        <p:nvSpPr>
          <p:cNvPr id="5" name="Tekstikehys 4">
            <a:hlinkClick r:id="rId3"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Venäjä</a:t>
            </a:r>
            <a:endParaRPr lang="fi-FI" dirty="0"/>
          </a:p>
        </p:txBody>
      </p:sp>
      <p:sp>
        <p:nvSpPr>
          <p:cNvPr id="3" name="Sisällön paikkamerkki 2"/>
          <p:cNvSpPr>
            <a:spLocks noGrp="1"/>
          </p:cNvSpPr>
          <p:nvPr>
            <p:ph idx="1"/>
          </p:nvPr>
        </p:nvSpPr>
        <p:spPr/>
        <p:txBody>
          <a:bodyPr>
            <a:normAutofit/>
          </a:bodyPr>
          <a:lstStyle/>
          <a:p>
            <a:r>
              <a:rPr lang="fi-FI" sz="2000" dirty="0" smtClean="0"/>
              <a:t>No Venäjä on ollut hyvä haastaja Kanadalle ja miksei olisi vastakin. Todella taitavia pelaajia täynnä oleva joukkue</a:t>
            </a:r>
          </a:p>
          <a:p>
            <a:r>
              <a:rPr lang="fi-FI" sz="2000" dirty="0" smtClean="0"/>
              <a:t>Voittanut 2 maailman mestaruutta</a:t>
            </a:r>
          </a:p>
          <a:p>
            <a:r>
              <a:rPr lang="fi-FI" sz="2000" dirty="0" smtClean="0"/>
              <a:t>Joukkueella ei ole </a:t>
            </a:r>
            <a:r>
              <a:rPr lang="fi-FI" sz="2000" dirty="0" err="1" smtClean="0"/>
              <a:t>olympia</a:t>
            </a:r>
            <a:r>
              <a:rPr lang="fi-FI" sz="2000" dirty="0" smtClean="0"/>
              <a:t> kultaa</a:t>
            </a:r>
          </a:p>
          <a:p>
            <a:r>
              <a:rPr lang="fi-FI" sz="2000" dirty="0" smtClean="0"/>
              <a:t>Arvioitu maailman toiseksi parhaaksi maaksi jääkiekossa</a:t>
            </a:r>
          </a:p>
          <a:p>
            <a:r>
              <a:rPr lang="fi-FI" sz="2000" dirty="0" smtClean="0"/>
              <a:t>Venäjällä ei ole ongelmia missään kohtaa joukkueessa vaan joukkue on tasapaksu ja hyvä</a:t>
            </a:r>
          </a:p>
        </p:txBody>
      </p:sp>
      <p:pic>
        <p:nvPicPr>
          <p:cNvPr id="1027" name="Picture 3"/>
          <p:cNvPicPr>
            <a:picLocks noChangeAspect="1" noChangeArrowheads="1"/>
          </p:cNvPicPr>
          <p:nvPr/>
        </p:nvPicPr>
        <p:blipFill>
          <a:blip r:embed="rId3"/>
          <a:srcRect/>
          <a:stretch>
            <a:fillRect/>
          </a:stretch>
        </p:blipFill>
        <p:spPr bwMode="auto">
          <a:xfrm>
            <a:off x="642910" y="428604"/>
            <a:ext cx="1095375" cy="723900"/>
          </a:xfrm>
          <a:prstGeom prst="rect">
            <a:avLst/>
          </a:prstGeom>
          <a:noFill/>
          <a:ln w="9525">
            <a:noFill/>
            <a:miter lim="800000"/>
            <a:headEnd/>
            <a:tailEnd/>
          </a:ln>
          <a:effectLst/>
        </p:spPr>
      </p:pic>
      <p:sp>
        <p:nvSpPr>
          <p:cNvPr id="6" name="Tekstikehys 5">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7" name="03 Killers.wma">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35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Ruotsi</a:t>
            </a:r>
            <a:endParaRPr lang="fi-FI" dirty="0"/>
          </a:p>
        </p:txBody>
      </p:sp>
      <p:sp>
        <p:nvSpPr>
          <p:cNvPr id="3" name="Sisällön paikkamerkki 2"/>
          <p:cNvSpPr>
            <a:spLocks noGrp="1"/>
          </p:cNvSpPr>
          <p:nvPr>
            <p:ph idx="1"/>
          </p:nvPr>
        </p:nvSpPr>
        <p:spPr/>
        <p:txBody>
          <a:bodyPr>
            <a:normAutofit/>
          </a:bodyPr>
          <a:lstStyle/>
          <a:p>
            <a:r>
              <a:rPr lang="fi-FI" sz="2000" dirty="0" smtClean="0"/>
              <a:t>Ruotsi on suomea 1 sijan edellä maailman rankingissa eli ruotsi on 3</a:t>
            </a:r>
          </a:p>
          <a:p>
            <a:r>
              <a:rPr lang="fi-FI" sz="2000" dirty="0" smtClean="0"/>
              <a:t>Ruotsilla on 8 mm-kultaa ja 2 Olympia kultaa</a:t>
            </a:r>
          </a:p>
          <a:p>
            <a:r>
              <a:rPr lang="fi-FI" sz="2000" dirty="0" smtClean="0"/>
              <a:t>Ruotsi on hyvin saman tapainen joukkue kuin suomi. Jokunen ero löytyy esim. maalivahti peli. Ruotsilla ei ole kuin 1 hyvä NHL vahti, kun taas suomella ainakin 4</a:t>
            </a:r>
          </a:p>
          <a:p>
            <a:r>
              <a:rPr lang="fi-FI" sz="2000" dirty="0" smtClean="0"/>
              <a:t>Ruotsi-Suomi otteluissa on aina tunnelmaa</a:t>
            </a:r>
          </a:p>
          <a:p>
            <a:r>
              <a:rPr lang="fi-FI" sz="2000" dirty="0" smtClean="0"/>
              <a:t>Jääkiekon Hannu Hanhet</a:t>
            </a:r>
          </a:p>
        </p:txBody>
      </p:sp>
      <p:pic>
        <p:nvPicPr>
          <p:cNvPr id="3074" name="Picture 2"/>
          <p:cNvPicPr>
            <a:picLocks noChangeAspect="1" noChangeArrowheads="1"/>
          </p:cNvPicPr>
          <p:nvPr/>
        </p:nvPicPr>
        <p:blipFill>
          <a:blip r:embed="rId3"/>
          <a:srcRect/>
          <a:stretch>
            <a:fillRect/>
          </a:stretch>
        </p:blipFill>
        <p:spPr bwMode="auto">
          <a:xfrm>
            <a:off x="1500166" y="357166"/>
            <a:ext cx="1071570" cy="1071570"/>
          </a:xfrm>
          <a:prstGeom prst="rect">
            <a:avLst/>
          </a:prstGeom>
          <a:noFill/>
          <a:ln w="9525">
            <a:noFill/>
            <a:miter lim="800000"/>
            <a:headEnd/>
            <a:tailEnd/>
          </a:ln>
          <a:effectLst/>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4-as_i_lay_dying-within_destruction.mp3">
            <a:hlinkClick r:id="" action="ppaction://media"/>
          </p:cNvPr>
          <p:cNvPicPr>
            <a:picLocks noRot="1" noChangeAspect="1"/>
          </p:cNvPicPr>
          <p:nvPr>
            <a:audioFile r:link="rId1"/>
          </p:nvPr>
        </p:nvPicPr>
        <p:blipFill>
          <a:blip r:embed="rId5"/>
          <a:stretch>
            <a:fillRect/>
          </a:stretch>
        </p:blipFill>
        <p:spPr>
          <a:xfrm>
            <a:off x="8715404" y="142852"/>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0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USA</a:t>
            </a:r>
            <a:endParaRPr lang="fi-FI" dirty="0"/>
          </a:p>
        </p:txBody>
      </p:sp>
      <p:sp>
        <p:nvSpPr>
          <p:cNvPr id="3" name="Sisällön paikkamerkki 2"/>
          <p:cNvSpPr>
            <a:spLocks noGrp="1"/>
          </p:cNvSpPr>
          <p:nvPr>
            <p:ph idx="1"/>
          </p:nvPr>
        </p:nvSpPr>
        <p:spPr/>
        <p:txBody>
          <a:bodyPr>
            <a:normAutofit/>
          </a:bodyPr>
          <a:lstStyle/>
          <a:p>
            <a:r>
              <a:rPr lang="fi-FI" sz="2000" dirty="0" smtClean="0"/>
              <a:t>No USA:n maajoukkue on viimeaikoina ollut nousussa niin kuin hyvien USA:laisten pelaajien määrä NHL:ssä</a:t>
            </a:r>
          </a:p>
          <a:p>
            <a:r>
              <a:rPr lang="fi-FI" sz="2000" dirty="0" smtClean="0"/>
              <a:t>Maailman rankingin 6</a:t>
            </a:r>
          </a:p>
          <a:p>
            <a:r>
              <a:rPr lang="fi-FI" sz="2000" dirty="0" smtClean="0"/>
              <a:t>Voittanut 2 mm ja Olympia kultaa ja 1 kerran World </a:t>
            </a:r>
            <a:r>
              <a:rPr lang="fi-FI" sz="2000" dirty="0" err="1" smtClean="0"/>
              <a:t>Cup:in</a:t>
            </a:r>
            <a:endParaRPr lang="fi-FI" sz="2000" dirty="0" smtClean="0"/>
          </a:p>
          <a:p>
            <a:r>
              <a:rPr lang="fi-FI" sz="2000" dirty="0" smtClean="0"/>
              <a:t>Muilla alueilla huonompi ylempänä olevia maita paitsi maalivahti peli on aivan loistavaa ollut yleisesti ottaen. Vaikka kylläkin hyökkäys päähänkin taitoa löytyy esim. Patrick </a:t>
            </a:r>
            <a:r>
              <a:rPr lang="fi-FI" sz="2000" dirty="0" err="1" smtClean="0"/>
              <a:t>Kane</a:t>
            </a:r>
            <a:r>
              <a:rPr lang="fi-FI" sz="2000" dirty="0" smtClean="0"/>
              <a:t> ja puolustukseen Chris </a:t>
            </a:r>
            <a:r>
              <a:rPr lang="fi-FI" sz="2000" dirty="0" err="1" smtClean="0"/>
              <a:t>Chelios</a:t>
            </a:r>
            <a:endParaRPr lang="fi-FI" sz="2000" dirty="0" smtClean="0"/>
          </a:p>
        </p:txBody>
      </p:sp>
      <p:pic>
        <p:nvPicPr>
          <p:cNvPr id="4098" name="Picture 2"/>
          <p:cNvPicPr>
            <a:picLocks noChangeAspect="1" noChangeArrowheads="1"/>
          </p:cNvPicPr>
          <p:nvPr/>
        </p:nvPicPr>
        <p:blipFill>
          <a:blip r:embed="rId3"/>
          <a:srcRect/>
          <a:stretch>
            <a:fillRect/>
          </a:stretch>
        </p:blipFill>
        <p:spPr bwMode="auto">
          <a:xfrm>
            <a:off x="642910" y="285728"/>
            <a:ext cx="962025" cy="96202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7 A Thorn Through Your Flesh.wma">
            <a:hlinkClick r:id="" action="ppaction://media"/>
          </p:cNvPr>
          <p:cNvPicPr>
            <a:picLocks noRot="1" noChangeAspect="1"/>
          </p:cNvPicPr>
          <p:nvPr>
            <a:audioFile r:link="rId1"/>
          </p:nvPr>
        </p:nvPicPr>
        <p:blipFill>
          <a:blip r:embed="rId5"/>
          <a:stretch>
            <a:fillRect/>
          </a:stretch>
        </p:blipFill>
        <p:spPr>
          <a:xfrm>
            <a:off x="8501090" y="285728"/>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smtClean="0"/>
              <a:t>Tšekki</a:t>
            </a:r>
            <a:endParaRPr lang="fi-FI" dirty="0"/>
          </a:p>
        </p:txBody>
      </p:sp>
      <p:sp>
        <p:nvSpPr>
          <p:cNvPr id="3" name="Sisällön paikkamerkki 2"/>
          <p:cNvSpPr>
            <a:spLocks noGrp="1"/>
          </p:cNvSpPr>
          <p:nvPr>
            <p:ph idx="1"/>
          </p:nvPr>
        </p:nvSpPr>
        <p:spPr/>
        <p:txBody>
          <a:bodyPr>
            <a:normAutofit/>
          </a:bodyPr>
          <a:lstStyle/>
          <a:p>
            <a:r>
              <a:rPr lang="fi-FI" sz="2000" dirty="0" smtClean="0"/>
              <a:t>Maailman listalla löytyy sijalta 5</a:t>
            </a:r>
          </a:p>
          <a:p>
            <a:r>
              <a:rPr lang="fi-FI" sz="2000" dirty="0" smtClean="0"/>
              <a:t>Voittanut 5 mm-kultaa ja 1 Olympia kulta</a:t>
            </a:r>
          </a:p>
          <a:p>
            <a:r>
              <a:rPr lang="fi-FI" sz="2000" dirty="0" smtClean="0"/>
              <a:t>Lasku suunnassa oleva maajoukkue. Mutta silti aina varteen otettava vastustaja joka voi voittaa mm kultaa. Tasapaksu maajoukkue, niin puolustus kuin hyökkäys päässäkin</a:t>
            </a:r>
          </a:p>
          <a:p>
            <a:r>
              <a:rPr lang="fi-FI" sz="2000" dirty="0" smtClean="0"/>
              <a:t>Mainittavaa on ehkä se, että </a:t>
            </a:r>
            <a:r>
              <a:rPr lang="fi-FI" sz="2000" dirty="0" err="1" smtClean="0"/>
              <a:t>Jaromír</a:t>
            </a:r>
            <a:r>
              <a:rPr lang="fi-FI" sz="2000" dirty="0" smtClean="0"/>
              <a:t> </a:t>
            </a:r>
            <a:r>
              <a:rPr lang="fi-FI" sz="2000" dirty="0" err="1" smtClean="0"/>
              <a:t>Jágr</a:t>
            </a:r>
            <a:r>
              <a:rPr lang="fi-FI" sz="2000" dirty="0" smtClean="0"/>
              <a:t> pelaa nykyään venäjällä(oli ennen </a:t>
            </a:r>
            <a:r>
              <a:rPr lang="fi-FI" sz="2000" dirty="0" err="1" smtClean="0"/>
              <a:t>Tsekin</a:t>
            </a:r>
            <a:r>
              <a:rPr lang="fi-FI" sz="2000" dirty="0" smtClean="0"/>
              <a:t> paras pelaaja ei </a:t>
            </a:r>
            <a:r>
              <a:rPr lang="fi-FI" sz="2000" dirty="0" err="1" smtClean="0"/>
              <a:t>enään</a:t>
            </a:r>
            <a:r>
              <a:rPr lang="fi-FI" sz="2000" dirty="0" smtClean="0"/>
              <a:t>)</a:t>
            </a:r>
            <a:endParaRPr lang="fi-FI" sz="2000" dirty="0"/>
          </a:p>
        </p:txBody>
      </p:sp>
      <p:pic>
        <p:nvPicPr>
          <p:cNvPr id="5123" name="Picture 3"/>
          <p:cNvPicPr>
            <a:picLocks noChangeAspect="1" noChangeArrowheads="1"/>
          </p:cNvPicPr>
          <p:nvPr/>
        </p:nvPicPr>
        <p:blipFill>
          <a:blip r:embed="rId3"/>
          <a:srcRect/>
          <a:stretch>
            <a:fillRect/>
          </a:stretch>
        </p:blipFill>
        <p:spPr bwMode="auto">
          <a:xfrm>
            <a:off x="928662" y="214290"/>
            <a:ext cx="1000132" cy="1200158"/>
          </a:xfrm>
          <a:prstGeom prst="rect">
            <a:avLst/>
          </a:prstGeom>
          <a:noFill/>
          <a:ln w="9525">
            <a:noFill/>
            <a:miter lim="800000"/>
            <a:headEnd/>
            <a:tailEnd/>
          </a:ln>
          <a:effectLst/>
        </p:spPr>
      </p:pic>
      <p:sp>
        <p:nvSpPr>
          <p:cNvPr id="6" name="Tekstikehys 5">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7" name="10-as_i_lay_dying-control_is_dead.mp3">
            <a:hlinkClick r:id="" action="ppaction://media"/>
          </p:cNvPr>
          <p:cNvPicPr>
            <a:picLocks noRot="1" noChangeAspect="1"/>
          </p:cNvPicPr>
          <p:nvPr>
            <a:audioFile r:link="rId1"/>
          </p:nvPr>
        </p:nvPicPr>
        <p:blipFill>
          <a:blip r:embed="rId5"/>
          <a:stretch>
            <a:fillRect/>
          </a:stretch>
        </p:blipFill>
        <p:spPr>
          <a:xfrm>
            <a:off x="8643966" y="142852"/>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3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Slovakia</a:t>
            </a:r>
            <a:endParaRPr lang="fi-FI" dirty="0"/>
          </a:p>
        </p:txBody>
      </p:sp>
      <p:sp>
        <p:nvSpPr>
          <p:cNvPr id="3" name="Sisällön paikkamerkki 2"/>
          <p:cNvSpPr>
            <a:spLocks noGrp="1"/>
          </p:cNvSpPr>
          <p:nvPr>
            <p:ph idx="1"/>
          </p:nvPr>
        </p:nvSpPr>
        <p:spPr/>
        <p:txBody>
          <a:bodyPr>
            <a:normAutofit/>
          </a:bodyPr>
          <a:lstStyle/>
          <a:p>
            <a:r>
              <a:rPr lang="fi-FI" sz="2000" dirty="0" smtClean="0"/>
              <a:t>Ei ole pärjännyt viime aikoina johtuen parhaiden pelaajien puuttumisesta, siitä ranking sija 8</a:t>
            </a:r>
          </a:p>
          <a:p>
            <a:r>
              <a:rPr lang="fi-FI" sz="2000" dirty="0" smtClean="0"/>
              <a:t>Ei koskaan muutenkaan ollut Tšekin tasoa, mutta kyllä aina yllättää voi</a:t>
            </a:r>
          </a:p>
          <a:p>
            <a:r>
              <a:rPr lang="fi-FI" sz="2000" dirty="0" smtClean="0"/>
              <a:t>1 mm kulta</a:t>
            </a:r>
          </a:p>
          <a:p>
            <a:r>
              <a:rPr lang="fi-FI" sz="2000" dirty="0" smtClean="0"/>
              <a:t>Pariin ensimmäiseen ketjuun saadaan helposti hyvä kokoonpano, mutta siihen se loppuukin. Maalivahdit on ihan Ok.</a:t>
            </a:r>
            <a:endParaRPr lang="fi-FI" sz="2000" dirty="0"/>
          </a:p>
        </p:txBody>
      </p:sp>
      <p:pic>
        <p:nvPicPr>
          <p:cNvPr id="6146" name="Picture 2"/>
          <p:cNvPicPr>
            <a:picLocks noChangeAspect="1" noChangeArrowheads="1"/>
          </p:cNvPicPr>
          <p:nvPr/>
        </p:nvPicPr>
        <p:blipFill>
          <a:blip r:embed="rId3"/>
          <a:srcRect/>
          <a:stretch>
            <a:fillRect/>
          </a:stretch>
        </p:blipFill>
        <p:spPr bwMode="auto">
          <a:xfrm>
            <a:off x="714348" y="285728"/>
            <a:ext cx="1428750" cy="952500"/>
          </a:xfrm>
          <a:prstGeom prst="rect">
            <a:avLst/>
          </a:prstGeom>
          <a:noFill/>
          <a:ln w="9525">
            <a:noFill/>
            <a:miter lim="800000"/>
            <a:headEnd/>
            <a:tailEnd/>
          </a:ln>
          <a:effectLst/>
        </p:spPr>
      </p:pic>
      <p:sp>
        <p:nvSpPr>
          <p:cNvPr id="5" name="Tekstikehys 4">
            <a:hlinkClick r:id="rId4" action="ppaction://hlinksldjump"/>
          </p:cNvPr>
          <p:cNvSpPr txBox="1"/>
          <p:nvPr/>
        </p:nvSpPr>
        <p:spPr>
          <a:xfrm>
            <a:off x="2428860" y="6000768"/>
            <a:ext cx="3357586" cy="369332"/>
          </a:xfrm>
          <a:prstGeom prst="rect">
            <a:avLst/>
          </a:prstGeom>
          <a:noFill/>
        </p:spPr>
        <p:txBody>
          <a:bodyPr wrap="square" rtlCol="0">
            <a:spAutoFit/>
          </a:bodyPr>
          <a:lstStyle/>
          <a:p>
            <a:pPr algn="ctr"/>
            <a:r>
              <a:rPr lang="fi-FI" dirty="0" smtClean="0">
                <a:solidFill>
                  <a:schemeClr val="accent1">
                    <a:lumMod val="75000"/>
                  </a:schemeClr>
                </a:solidFill>
              </a:rPr>
              <a:t>Joukkueet</a:t>
            </a:r>
            <a:endParaRPr lang="fi-FI" dirty="0">
              <a:solidFill>
                <a:schemeClr val="accent1">
                  <a:lumMod val="75000"/>
                </a:schemeClr>
              </a:solidFill>
            </a:endParaRPr>
          </a:p>
        </p:txBody>
      </p:sp>
      <p:pic>
        <p:nvPicPr>
          <p:cNvPr id="6" name="02 3-16.wma">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5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Säännöt</a:t>
            </a:r>
            <a:endParaRPr lang="fi-FI" dirty="0"/>
          </a:p>
        </p:txBody>
      </p:sp>
      <p:sp>
        <p:nvSpPr>
          <p:cNvPr id="3" name="Sisällön paikkamerkki 2"/>
          <p:cNvSpPr>
            <a:spLocks noGrp="1"/>
          </p:cNvSpPr>
          <p:nvPr>
            <p:ph idx="1"/>
          </p:nvPr>
        </p:nvSpPr>
        <p:spPr/>
        <p:txBody>
          <a:bodyPr>
            <a:normAutofit fontScale="55000" lnSpcReduction="20000"/>
          </a:bodyPr>
          <a:lstStyle/>
          <a:p>
            <a:r>
              <a:rPr lang="fi-FI" b="1" dirty="0" smtClean="0"/>
              <a:t>Paitsio:</a:t>
            </a:r>
            <a:r>
              <a:rPr lang="fi-FI" dirty="0" smtClean="0"/>
              <a:t> Hyökkäävän joukkueen pelaaja on paitsiossa, jos hän luistellessaan keskialueelta vastustajan puolustusalueelle ylittää vastustajan kenttäpuolen siniviivan ennen kiekkoa. Mikäli hyökkäävä joukkue toimittaa kiekon vastustajan puolustusalueelle, kun yksikin sen pelaaja on paitsiossa, ja joukkue saa kiekon haltuunsa, katkaisee tuomari pelin, jota jatketaan keskialueen aloituksella. Mikäli paitsio aiheutettiin syöttämällä kiekko yli siniviivan, aloitetaan peli syötön lähtökohdasta tai sitä lähimpänä olevasta aloituspisteestä. Mikäli hyökkäävä pelaaja on paitsiossa, kun kiekko ammutaan tarkoituksella kohti maalia, tai tuomari tulkitsee pelaajan muutoin aiheuttaneen tahallaan paitsion, on kyseessä tahallinen paitsio, jonka seurauksena peliä jatketaan hyökänneen joukkueen puolustusalueen aloituksella. Paitsiotilanne purkautuu ilman pelikatkoa, mikäli kaikki hyökkäävän joukkueen pelaajat poistuvat kiekkoon koskematta ja vastustajaa häiritsemättä vastustajan puolustusalueelta.</a:t>
            </a:r>
          </a:p>
          <a:p>
            <a:r>
              <a:rPr lang="fi-FI" b="1" dirty="0" smtClean="0"/>
              <a:t>Pitkä kiekko:</a:t>
            </a:r>
            <a:r>
              <a:rPr lang="fi-FI" dirty="0" smtClean="0"/>
              <a:t> Puolustavan joukkueen pelaajan lyödessä kiekon omalta kenttäpuoliskoltaan toisen joukkueen päätyalueelle siten, että kiekko ei kosketa matkallaan muihin pelaajiin tai heidän mailoihinsa, syntyy pitkä kiekko. Tällöin tuomari katkaisee pelin ja jatkaa sitä pitkän kiekon aiheuttaneen joukkueen puolustusalueen aloituksella. Pitkä kiekko voidaan jättää tuomitsematta, jos tuomari katsoo kiekkoa tavoittelevan pelaajan hidastelevan tai väistelevän kiekkoa. Mikäli joukkue pelaa alivoimalla, ei sille tuomita pitkää kiekkoa.</a:t>
            </a:r>
          </a:p>
          <a:p>
            <a:r>
              <a:rPr lang="fi-FI" b="1" dirty="0" smtClean="0"/>
              <a:t>Aikalisä:</a:t>
            </a:r>
            <a:r>
              <a:rPr lang="fi-FI" dirty="0" smtClean="0"/>
              <a:t> Joukkueella on mahdollisuus ottaa yhden kerran ottelun aikana puolen minuutin mittainen "aikalisä", jonka aikana valmentajat ehtivät antaa pelaajille ohjeita pelitaktiikkaa koskien.</a:t>
            </a:r>
          </a:p>
          <a:p>
            <a:endParaRPr lang="fi-FI" dirty="0"/>
          </a:p>
        </p:txBody>
      </p:sp>
      <p:sp>
        <p:nvSpPr>
          <p:cNvPr id="4" name="Tekstikehys 3">
            <a:hlinkClick r:id="rId2" action="ppaction://hlinksldjump"/>
          </p:cNvPr>
          <p:cNvSpPr txBox="1"/>
          <p:nvPr/>
        </p:nvSpPr>
        <p:spPr>
          <a:xfrm>
            <a:off x="1285852" y="6143644"/>
            <a:ext cx="3357586" cy="369332"/>
          </a:xfrm>
          <a:prstGeom prst="rect">
            <a:avLst/>
          </a:prstGeom>
          <a:noFill/>
        </p:spPr>
        <p:txBody>
          <a:bodyPr wrap="square" rtlCol="0">
            <a:spAutoFit/>
          </a:bodyPr>
          <a:lstStyle/>
          <a:p>
            <a:pPr algn="ctr"/>
            <a:r>
              <a:rPr lang="fi-FI" dirty="0" smtClean="0">
                <a:solidFill>
                  <a:schemeClr val="accent1">
                    <a:lumMod val="75000"/>
                  </a:schemeClr>
                </a:solidFill>
              </a:rPr>
              <a:t>Päävalikko</a:t>
            </a:r>
            <a:endParaRPr lang="fi-FI" dirty="0">
              <a:solidFill>
                <a:schemeClr val="accent1">
                  <a:lumMod val="75000"/>
                </a:schemeClr>
              </a:solidFill>
            </a:endParaRPr>
          </a:p>
        </p:txBody>
      </p:sp>
      <p:sp>
        <p:nvSpPr>
          <p:cNvPr id="5" name="Tekstikehys 4">
            <a:hlinkClick r:id="rId3" action="ppaction://hlinksldjump"/>
          </p:cNvPr>
          <p:cNvSpPr txBox="1"/>
          <p:nvPr/>
        </p:nvSpPr>
        <p:spPr>
          <a:xfrm>
            <a:off x="5500694" y="6143644"/>
            <a:ext cx="3357586" cy="369332"/>
          </a:xfrm>
          <a:prstGeom prst="rect">
            <a:avLst/>
          </a:prstGeom>
          <a:noFill/>
        </p:spPr>
        <p:txBody>
          <a:bodyPr wrap="square" rtlCol="0">
            <a:spAutoFit/>
          </a:bodyPr>
          <a:lstStyle/>
          <a:p>
            <a:pPr algn="ctr"/>
            <a:r>
              <a:rPr lang="fi-FI" dirty="0" smtClean="0">
                <a:solidFill>
                  <a:schemeClr val="accent1">
                    <a:lumMod val="75000"/>
                  </a:schemeClr>
                </a:solidFill>
              </a:rPr>
              <a:t>Osa 2</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Säännöt 2</a:t>
            </a:r>
            <a:endParaRPr lang="fi-FI" dirty="0"/>
          </a:p>
        </p:txBody>
      </p:sp>
      <p:sp>
        <p:nvSpPr>
          <p:cNvPr id="3" name="Sisällön paikkamerkki 2"/>
          <p:cNvSpPr>
            <a:spLocks noGrp="1"/>
          </p:cNvSpPr>
          <p:nvPr>
            <p:ph idx="1"/>
          </p:nvPr>
        </p:nvSpPr>
        <p:spPr/>
        <p:txBody>
          <a:bodyPr>
            <a:normAutofit fontScale="47500" lnSpcReduction="20000"/>
          </a:bodyPr>
          <a:lstStyle/>
          <a:p>
            <a:r>
              <a:rPr lang="fi-FI" b="1" dirty="0" smtClean="0"/>
              <a:t>Maali syntyy</a:t>
            </a:r>
            <a:r>
              <a:rPr lang="fi-FI" dirty="0" smtClean="0"/>
              <a:t>, kun hyökkäävä joukkue saa kiekon kulkemaan sääntöjen mukaisesti maalipuiden (valmistettu oikeasti metallista) välistä. Jotta maali voidaan hyväksyä, on tilanteen täytettävä muun muassa seuraavat ehdot: Tilanne, josta maali syntyi, ei saanut olla paitsio tai pitkä, kiekko pelattiin maaliin a) hyökkäävän joukkueen toimesta mailalla siten, ettei tilanteessa ohjattu kiekkoa kädellä, muulla vartalonosalla tai luistimella tarkoituksellisesti maaliin. Luistimesta kimpoamisessa ratkaiseva tekijä on potkuliike. Kaikkia muihin kohteisiin osumisia on edellettävä mailalla pelaaminen. Kiekkoa ei saa pelata maalin välittömässä läheisyydessä maalin yläriman tason yläpuolella olevalla mailalla. Lisäksi maalin, johon maali tehdään, on oltava </a:t>
            </a:r>
            <a:r>
              <a:rPr lang="fi-FI" dirty="0" err="1" smtClean="0"/>
              <a:t>täydelliseti</a:t>
            </a:r>
            <a:r>
              <a:rPr lang="fi-FI" dirty="0" smtClean="0"/>
              <a:t> paikallaan. Hyökkäävän joukkueen pelaajat eivät saa olla maalialueella ennen kiekkoa. b) Puolustavan joukkueen toimesta miten tahansa. Lisäksi maali voi syntyä ilman kiekon kulkemista maaliin. Tämä tapahtuu tilanteessa, jossa puolustava joukkue on poistanut maalivahtinsa ja aiheuttaa jollain rikkeellä hyökkäävälle joukkueelle rangaistuslaukauksen. Koska rangaistuslaukauksen tarkoitus on palauttaa kohtuullinen maalintekotilanne ja vastustajalla ei ollut maalivahtia, tuomitaan suoraan maali.</a:t>
            </a:r>
          </a:p>
          <a:p>
            <a:r>
              <a:rPr lang="fi-FI" b="1" dirty="0" smtClean="0"/>
              <a:t>Maali hylätään</a:t>
            </a:r>
            <a:r>
              <a:rPr lang="fi-FI" dirty="0" smtClean="0"/>
              <a:t>, jos yksi tai useammista seuraavista ehdoista täyttyy (lista ei täydellinen): Kiekko ei ylittänyt maaliviivaa kokonaan/kokonaisena, maali oli pois paikaltaan, ennen kuin kiekko ylitti maaliviivan, jos hyökkäävän joukkueen pelaaja teki rangaistavan rikkeen ennen kiekon maaliin menoa ja peliä ei ehditty katkaista, jos hyökkäävän </a:t>
            </a:r>
            <a:r>
              <a:rPr lang="fi-FI" dirty="0" err="1" smtClean="0"/>
              <a:t>joukkuen</a:t>
            </a:r>
            <a:r>
              <a:rPr lang="fi-FI" dirty="0" smtClean="0"/>
              <a:t> pelaaja oli maalialueella ennen kiekkoa tai esti maalivahtia, jos kiekko kimposi tuomarista suoraan maaliin, jos maali tehtiin kädellä tai muulla vartalon osalla tarkoituksellisesti ohjaamalla, jos maali tehtiin potkulaukauksella (tarkoittaa mailan potkaisemista ja siten kiekon saattamista liikkeeseen), jos maali tehtiin korkealla mailalla, jos aiemmassa tilanteessa toisessa päässä syntyi hyväksyttävä maali jota erotuomari ei huomannut ja linjatuomari kertoi tämän myöhemmin, jos peli oli katkaistu muusta syystä ennen maalia tai erä loppunut, jos maali tehtiin lyöntilaukauksella (harrastesarjat).</a:t>
            </a:r>
          </a:p>
          <a:p>
            <a:endParaRPr lang="fi-FI" dirty="0"/>
          </a:p>
        </p:txBody>
      </p:sp>
      <p:sp>
        <p:nvSpPr>
          <p:cNvPr id="4" name="Tekstikehys 3">
            <a:hlinkClick r:id="rId2" action="ppaction://hlinksldjump"/>
          </p:cNvPr>
          <p:cNvSpPr txBox="1"/>
          <p:nvPr/>
        </p:nvSpPr>
        <p:spPr>
          <a:xfrm>
            <a:off x="1285852" y="6143644"/>
            <a:ext cx="3357586" cy="369332"/>
          </a:xfrm>
          <a:prstGeom prst="rect">
            <a:avLst/>
          </a:prstGeom>
          <a:noFill/>
        </p:spPr>
        <p:txBody>
          <a:bodyPr wrap="square" rtlCol="0">
            <a:spAutoFit/>
          </a:bodyPr>
          <a:lstStyle/>
          <a:p>
            <a:pPr algn="ctr"/>
            <a:r>
              <a:rPr lang="fi-FI" dirty="0" smtClean="0">
                <a:solidFill>
                  <a:schemeClr val="accent1">
                    <a:lumMod val="75000"/>
                  </a:schemeClr>
                </a:solidFill>
              </a:rPr>
              <a:t>Päävalikko</a:t>
            </a:r>
            <a:endParaRPr lang="fi-FI" dirty="0">
              <a:solidFill>
                <a:schemeClr val="accent1">
                  <a:lumMod val="75000"/>
                </a:schemeClr>
              </a:solidFill>
            </a:endParaRPr>
          </a:p>
        </p:txBody>
      </p:sp>
      <p:sp>
        <p:nvSpPr>
          <p:cNvPr id="5" name="Tekstikehys 4">
            <a:hlinkClick r:id="rId3" action="ppaction://hlinksldjump"/>
          </p:cNvPr>
          <p:cNvSpPr txBox="1"/>
          <p:nvPr/>
        </p:nvSpPr>
        <p:spPr>
          <a:xfrm>
            <a:off x="5500694" y="6143644"/>
            <a:ext cx="3357586" cy="369332"/>
          </a:xfrm>
          <a:prstGeom prst="rect">
            <a:avLst/>
          </a:prstGeom>
          <a:noFill/>
        </p:spPr>
        <p:txBody>
          <a:bodyPr wrap="square" rtlCol="0">
            <a:spAutoFit/>
          </a:bodyPr>
          <a:lstStyle/>
          <a:p>
            <a:pPr algn="ctr"/>
            <a:r>
              <a:rPr lang="fi-FI" dirty="0" smtClean="0">
                <a:solidFill>
                  <a:schemeClr val="accent1">
                    <a:lumMod val="75000"/>
                  </a:schemeClr>
                </a:solidFill>
              </a:rPr>
              <a:t>Osa 1</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Parhaat maalit NHL:ssä</a:t>
            </a:r>
            <a:endParaRPr lang="fi-FI" dirty="0"/>
          </a:p>
        </p:txBody>
      </p:sp>
      <p:sp>
        <p:nvSpPr>
          <p:cNvPr id="4" name="Tekstikehys 3">
            <a:hlinkClick r:id="rId3" action="ppaction://hlinksldjump"/>
          </p:cNvPr>
          <p:cNvSpPr txBox="1"/>
          <p:nvPr/>
        </p:nvSpPr>
        <p:spPr>
          <a:xfrm>
            <a:off x="2428860" y="635795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pic>
        <p:nvPicPr>
          <p:cNvPr id="5" name="NHLgoals.wmv">
            <a:hlinkClick r:id="" action="ppaction://media"/>
          </p:cNvPr>
          <p:cNvPicPr>
            <a:picLocks noGrp="1" noRot="1" noChangeAspect="1"/>
          </p:cNvPicPr>
          <p:nvPr>
            <p:ph idx="1"/>
            <a:videoFile r:link="rId1"/>
          </p:nvPr>
        </p:nvPicPr>
        <p:blipFill>
          <a:blip r:embed="rId4"/>
          <a:stretch>
            <a:fillRect/>
          </a:stretch>
        </p:blipFill>
        <p:spPr>
          <a:xfrm>
            <a:off x="2537873" y="2428868"/>
            <a:ext cx="3558127" cy="2668595"/>
          </a:xfrm>
          <a:prstGeom prst="rect">
            <a:avLst/>
          </a:prstGeom>
        </p:spPr>
      </p:pic>
      <p:sp>
        <p:nvSpPr>
          <p:cNvPr id="6" name="Tekstikehys 5">
            <a:hlinkClick r:id="" action="ppaction://hlinkshowjump?jump=nextslide"/>
          </p:cNvPr>
          <p:cNvSpPr txBox="1"/>
          <p:nvPr/>
        </p:nvSpPr>
        <p:spPr>
          <a:xfrm>
            <a:off x="4786314" y="5643578"/>
            <a:ext cx="3357586" cy="369332"/>
          </a:xfrm>
          <a:prstGeom prst="rect">
            <a:avLst/>
          </a:prstGeom>
          <a:noFill/>
        </p:spPr>
        <p:txBody>
          <a:bodyPr wrap="square" rtlCol="0">
            <a:spAutoFit/>
          </a:bodyPr>
          <a:lstStyle/>
          <a:p>
            <a:pPr algn="ctr"/>
            <a:r>
              <a:rPr lang="fi-FI" dirty="0" smtClean="0">
                <a:solidFill>
                  <a:schemeClr val="accent1">
                    <a:lumMod val="75000"/>
                  </a:schemeClr>
                </a:solidFill>
              </a:rPr>
              <a:t>Seuraava Video</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0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Top 10 Maalit</a:t>
            </a:r>
            <a:endParaRPr lang="fi-FI" dirty="0"/>
          </a:p>
        </p:txBody>
      </p:sp>
      <p:pic>
        <p:nvPicPr>
          <p:cNvPr id="4" name="top10goals.wmv">
            <a:hlinkClick r:id="" action="ppaction://media"/>
          </p:cNvPr>
          <p:cNvPicPr>
            <a:picLocks noGrp="1" noRot="1" noChangeAspect="1"/>
          </p:cNvPicPr>
          <p:nvPr>
            <p:ph idx="1"/>
            <a:videoFile r:link="rId1"/>
          </p:nvPr>
        </p:nvPicPr>
        <p:blipFill>
          <a:blip r:embed="rId3"/>
          <a:stretch>
            <a:fillRect/>
          </a:stretch>
        </p:blipFill>
        <p:spPr>
          <a:xfrm>
            <a:off x="2500298" y="2428868"/>
            <a:ext cx="4248460" cy="3266003"/>
          </a:xfrm>
          <a:prstGeom prst="rect">
            <a:avLst/>
          </a:prstGeom>
        </p:spPr>
      </p:pic>
      <p:sp>
        <p:nvSpPr>
          <p:cNvPr id="6" name="Tekstikehys 5">
            <a:hlinkClick r:id="rId4" action="ppaction://hlinksldjump"/>
          </p:cNvPr>
          <p:cNvSpPr txBox="1"/>
          <p:nvPr/>
        </p:nvSpPr>
        <p:spPr>
          <a:xfrm>
            <a:off x="2428860" y="635795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sp>
        <p:nvSpPr>
          <p:cNvPr id="7" name="Tekstikehys 6">
            <a:hlinkClick r:id="" action="ppaction://hlinkshowjump?jump=nextslide"/>
          </p:cNvPr>
          <p:cNvSpPr txBox="1"/>
          <p:nvPr/>
        </p:nvSpPr>
        <p:spPr>
          <a:xfrm>
            <a:off x="5000628" y="5929330"/>
            <a:ext cx="3357586" cy="369332"/>
          </a:xfrm>
          <a:prstGeom prst="rect">
            <a:avLst/>
          </a:prstGeom>
          <a:noFill/>
        </p:spPr>
        <p:txBody>
          <a:bodyPr wrap="square" rtlCol="0">
            <a:spAutoFit/>
          </a:bodyPr>
          <a:lstStyle/>
          <a:p>
            <a:pPr algn="ctr"/>
            <a:r>
              <a:rPr lang="fi-FI" dirty="0" smtClean="0">
                <a:solidFill>
                  <a:schemeClr val="accent1">
                    <a:lumMod val="75000"/>
                  </a:schemeClr>
                </a:solidFill>
              </a:rPr>
              <a:t>Seuraava Video</a:t>
            </a:r>
            <a:endParaRPr lang="fi-FI" dirty="0">
              <a:solidFill>
                <a:schemeClr val="accent1">
                  <a:lumMod val="75000"/>
                </a:schemeClr>
              </a:solidFill>
            </a:endParaRPr>
          </a:p>
        </p:txBody>
      </p:sp>
      <p:sp>
        <p:nvSpPr>
          <p:cNvPr id="8" name="Tekstikehys 7">
            <a:hlinkClick r:id="" action="ppaction://hlinkshowjump?jump=previousslide"/>
          </p:cNvPr>
          <p:cNvSpPr txBox="1"/>
          <p:nvPr/>
        </p:nvSpPr>
        <p:spPr>
          <a:xfrm>
            <a:off x="571472" y="5857892"/>
            <a:ext cx="3357586" cy="369332"/>
          </a:xfrm>
          <a:prstGeom prst="rect">
            <a:avLst/>
          </a:prstGeom>
          <a:noFill/>
        </p:spPr>
        <p:txBody>
          <a:bodyPr wrap="square" rtlCol="0">
            <a:spAutoFit/>
          </a:bodyPr>
          <a:lstStyle/>
          <a:p>
            <a:pPr algn="ctr"/>
            <a:r>
              <a:rPr lang="fi-FI" dirty="0" smtClean="0">
                <a:solidFill>
                  <a:schemeClr val="accent1">
                    <a:lumMod val="75000"/>
                  </a:schemeClr>
                </a:solidFill>
              </a:rPr>
              <a:t>Edellinen Video</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92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Top 10 Sidney Crosby</a:t>
            </a:r>
            <a:endParaRPr lang="fi-FI" dirty="0"/>
          </a:p>
        </p:txBody>
      </p:sp>
      <p:pic>
        <p:nvPicPr>
          <p:cNvPr id="4" name="SidneyCros.wmv">
            <a:hlinkClick r:id="" action="ppaction://media"/>
          </p:cNvPr>
          <p:cNvPicPr>
            <a:picLocks noGrp="1" noRot="1" noChangeAspect="1"/>
          </p:cNvPicPr>
          <p:nvPr>
            <p:ph idx="1"/>
            <a:videoFile r:link="rId1"/>
          </p:nvPr>
        </p:nvPicPr>
        <p:blipFill>
          <a:blip r:embed="rId3"/>
          <a:stretch>
            <a:fillRect/>
          </a:stretch>
        </p:blipFill>
        <p:spPr>
          <a:xfrm>
            <a:off x="2928926" y="2285992"/>
            <a:ext cx="3649080" cy="2987684"/>
          </a:xfrm>
          <a:prstGeom prst="rect">
            <a:avLst/>
          </a:prstGeom>
        </p:spPr>
      </p:pic>
      <p:sp>
        <p:nvSpPr>
          <p:cNvPr id="5" name="Tekstikehys 4">
            <a:hlinkClick r:id="rId4" action="ppaction://hlinksldjump"/>
          </p:cNvPr>
          <p:cNvSpPr txBox="1"/>
          <p:nvPr/>
        </p:nvSpPr>
        <p:spPr>
          <a:xfrm>
            <a:off x="2428860" y="635795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sp>
        <p:nvSpPr>
          <p:cNvPr id="6" name="Tekstikehys 5">
            <a:hlinkClick r:id="" action="ppaction://hlinkshowjump?jump=nextslide"/>
          </p:cNvPr>
          <p:cNvSpPr txBox="1"/>
          <p:nvPr/>
        </p:nvSpPr>
        <p:spPr>
          <a:xfrm>
            <a:off x="4786314" y="5643578"/>
            <a:ext cx="3357586" cy="369332"/>
          </a:xfrm>
          <a:prstGeom prst="rect">
            <a:avLst/>
          </a:prstGeom>
          <a:noFill/>
        </p:spPr>
        <p:txBody>
          <a:bodyPr wrap="square" rtlCol="0">
            <a:spAutoFit/>
          </a:bodyPr>
          <a:lstStyle/>
          <a:p>
            <a:pPr algn="ctr"/>
            <a:r>
              <a:rPr lang="fi-FI" dirty="0" smtClean="0">
                <a:solidFill>
                  <a:schemeClr val="accent1">
                    <a:lumMod val="75000"/>
                  </a:schemeClr>
                </a:solidFill>
              </a:rPr>
              <a:t>Seuraava Video</a:t>
            </a:r>
            <a:endParaRPr lang="fi-FI" dirty="0">
              <a:solidFill>
                <a:schemeClr val="accent1">
                  <a:lumMod val="75000"/>
                </a:schemeClr>
              </a:solidFill>
            </a:endParaRPr>
          </a:p>
        </p:txBody>
      </p:sp>
      <p:sp>
        <p:nvSpPr>
          <p:cNvPr id="7" name="Tekstikehys 6">
            <a:hlinkClick r:id="" action="ppaction://hlinkshowjump?jump=previousslide"/>
          </p:cNvPr>
          <p:cNvSpPr txBox="1"/>
          <p:nvPr/>
        </p:nvSpPr>
        <p:spPr>
          <a:xfrm>
            <a:off x="571472" y="5857892"/>
            <a:ext cx="3357586" cy="369332"/>
          </a:xfrm>
          <a:prstGeom prst="rect">
            <a:avLst/>
          </a:prstGeom>
          <a:noFill/>
        </p:spPr>
        <p:txBody>
          <a:bodyPr wrap="square" rtlCol="0">
            <a:spAutoFit/>
          </a:bodyPr>
          <a:lstStyle/>
          <a:p>
            <a:pPr algn="ctr"/>
            <a:r>
              <a:rPr lang="fi-FI" dirty="0" smtClean="0">
                <a:solidFill>
                  <a:schemeClr val="accent1">
                    <a:lumMod val="75000"/>
                  </a:schemeClr>
                </a:solidFill>
              </a:rPr>
              <a:t>Edellinen Video</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3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Aleksandr </a:t>
            </a:r>
            <a:r>
              <a:rPr lang="fi-FI" dirty="0" err="1" smtClean="0"/>
              <a:t>Ovetškin</a:t>
            </a:r>
            <a:endParaRPr lang="fi-FI" dirty="0"/>
          </a:p>
        </p:txBody>
      </p:sp>
      <p:sp>
        <p:nvSpPr>
          <p:cNvPr id="4" name="Tekstikehys 3">
            <a:hlinkClick r:id="rId3" action="ppaction://hlinksldjump"/>
          </p:cNvPr>
          <p:cNvSpPr txBox="1"/>
          <p:nvPr/>
        </p:nvSpPr>
        <p:spPr>
          <a:xfrm>
            <a:off x="2428860" y="635795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pic>
        <p:nvPicPr>
          <p:cNvPr id="5" name="Aleksander.wmv">
            <a:hlinkClick r:id="" action="ppaction://media"/>
          </p:cNvPr>
          <p:cNvPicPr>
            <a:picLocks noGrp="1" noRot="1" noChangeAspect="1"/>
          </p:cNvPicPr>
          <p:nvPr>
            <p:ph idx="1"/>
            <a:videoFile r:link="rId1"/>
          </p:nvPr>
        </p:nvPicPr>
        <p:blipFill>
          <a:blip r:embed="rId4"/>
          <a:stretch>
            <a:fillRect/>
          </a:stretch>
        </p:blipFill>
        <p:spPr>
          <a:xfrm>
            <a:off x="2500298" y="2285992"/>
            <a:ext cx="3757935" cy="2806708"/>
          </a:xfrm>
          <a:prstGeom prst="rect">
            <a:avLst/>
          </a:prstGeom>
        </p:spPr>
      </p:pic>
      <p:sp>
        <p:nvSpPr>
          <p:cNvPr id="6" name="Tekstikehys 5">
            <a:hlinkClick r:id="" action="ppaction://hlinkshowjump?jump=nextslide"/>
          </p:cNvPr>
          <p:cNvSpPr txBox="1"/>
          <p:nvPr/>
        </p:nvSpPr>
        <p:spPr>
          <a:xfrm>
            <a:off x="4786314" y="5643578"/>
            <a:ext cx="3357586" cy="369332"/>
          </a:xfrm>
          <a:prstGeom prst="rect">
            <a:avLst/>
          </a:prstGeom>
          <a:noFill/>
        </p:spPr>
        <p:txBody>
          <a:bodyPr wrap="square" rtlCol="0">
            <a:spAutoFit/>
          </a:bodyPr>
          <a:lstStyle/>
          <a:p>
            <a:pPr algn="ctr"/>
            <a:r>
              <a:rPr lang="fi-FI" dirty="0" smtClean="0">
                <a:solidFill>
                  <a:schemeClr val="accent1">
                    <a:lumMod val="75000"/>
                  </a:schemeClr>
                </a:solidFill>
              </a:rPr>
              <a:t>Seuraava Video</a:t>
            </a:r>
            <a:endParaRPr lang="fi-FI" dirty="0">
              <a:solidFill>
                <a:schemeClr val="accent1">
                  <a:lumMod val="75000"/>
                </a:schemeClr>
              </a:solidFill>
            </a:endParaRPr>
          </a:p>
        </p:txBody>
      </p:sp>
      <p:sp>
        <p:nvSpPr>
          <p:cNvPr id="7" name="Tekstikehys 6">
            <a:hlinkClick r:id="" action="ppaction://hlinkshowjump?jump=previousslide"/>
          </p:cNvPr>
          <p:cNvSpPr txBox="1"/>
          <p:nvPr/>
        </p:nvSpPr>
        <p:spPr>
          <a:xfrm>
            <a:off x="571472" y="5857892"/>
            <a:ext cx="3357586" cy="369332"/>
          </a:xfrm>
          <a:prstGeom prst="rect">
            <a:avLst/>
          </a:prstGeom>
          <a:noFill/>
        </p:spPr>
        <p:txBody>
          <a:bodyPr wrap="square" rtlCol="0">
            <a:spAutoFit/>
          </a:bodyPr>
          <a:lstStyle/>
          <a:p>
            <a:pPr algn="ctr"/>
            <a:r>
              <a:rPr lang="fi-FI" dirty="0" smtClean="0">
                <a:solidFill>
                  <a:schemeClr val="accent1">
                    <a:lumMod val="75000"/>
                  </a:schemeClr>
                </a:solidFill>
              </a:rPr>
              <a:t>Edellinen Video</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5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Teemu Selänne</a:t>
            </a:r>
            <a:endParaRPr lang="fi-FI" dirty="0"/>
          </a:p>
        </p:txBody>
      </p:sp>
      <p:pic>
        <p:nvPicPr>
          <p:cNvPr id="4" name="Teemu.wmv">
            <a:hlinkClick r:id="" action="ppaction://media"/>
          </p:cNvPr>
          <p:cNvPicPr>
            <a:picLocks noGrp="1" noRot="1" noChangeAspect="1"/>
          </p:cNvPicPr>
          <p:nvPr>
            <p:ph idx="1"/>
            <a:videoFile r:link="rId1"/>
          </p:nvPr>
        </p:nvPicPr>
        <p:blipFill>
          <a:blip r:embed="rId3"/>
          <a:stretch>
            <a:fillRect/>
          </a:stretch>
        </p:blipFill>
        <p:spPr>
          <a:xfrm>
            <a:off x="2643174" y="2071678"/>
            <a:ext cx="3939129" cy="2954347"/>
          </a:xfrm>
          <a:prstGeom prst="rect">
            <a:avLst/>
          </a:prstGeom>
        </p:spPr>
      </p:pic>
      <p:sp>
        <p:nvSpPr>
          <p:cNvPr id="5" name="Tekstikehys 4">
            <a:hlinkClick r:id="rId4" action="ppaction://hlinksldjump"/>
          </p:cNvPr>
          <p:cNvSpPr txBox="1"/>
          <p:nvPr/>
        </p:nvSpPr>
        <p:spPr>
          <a:xfrm>
            <a:off x="2428860" y="635795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sp>
        <p:nvSpPr>
          <p:cNvPr id="6" name="Tekstikehys 5">
            <a:hlinkClick r:id="" action="ppaction://hlinkshowjump?jump=previousslide"/>
          </p:cNvPr>
          <p:cNvSpPr txBox="1"/>
          <p:nvPr/>
        </p:nvSpPr>
        <p:spPr>
          <a:xfrm>
            <a:off x="571472" y="5857892"/>
            <a:ext cx="3357586" cy="369332"/>
          </a:xfrm>
          <a:prstGeom prst="rect">
            <a:avLst/>
          </a:prstGeom>
          <a:noFill/>
        </p:spPr>
        <p:txBody>
          <a:bodyPr wrap="square" rtlCol="0">
            <a:spAutoFit/>
          </a:bodyPr>
          <a:lstStyle/>
          <a:p>
            <a:pPr algn="ctr"/>
            <a:r>
              <a:rPr lang="fi-FI" dirty="0" smtClean="0">
                <a:solidFill>
                  <a:schemeClr val="accent1">
                    <a:lumMod val="75000"/>
                  </a:schemeClr>
                </a:solidFill>
              </a:rPr>
              <a:t>Edellinen Video</a:t>
            </a:r>
            <a:endParaRPr lang="fi-FI" dirty="0">
              <a:solidFill>
                <a:schemeClr val="accent1">
                  <a:lumMod val="75000"/>
                </a:schemeClr>
              </a:solidFill>
            </a:endParaRPr>
          </a:p>
        </p:txBody>
      </p:sp>
      <p:sp>
        <p:nvSpPr>
          <p:cNvPr id="7" name="Tekstikehys 6">
            <a:hlinkClick r:id="" action="ppaction://hlinkshowjump?jump=nextslide"/>
          </p:cNvPr>
          <p:cNvSpPr txBox="1"/>
          <p:nvPr/>
        </p:nvSpPr>
        <p:spPr>
          <a:xfrm>
            <a:off x="4786314" y="5643578"/>
            <a:ext cx="3357586" cy="369332"/>
          </a:xfrm>
          <a:prstGeom prst="rect">
            <a:avLst/>
          </a:prstGeom>
          <a:noFill/>
        </p:spPr>
        <p:txBody>
          <a:bodyPr wrap="square" rtlCol="0">
            <a:spAutoFit/>
          </a:bodyPr>
          <a:lstStyle/>
          <a:p>
            <a:pPr algn="ctr"/>
            <a:r>
              <a:rPr lang="fi-FI" dirty="0" smtClean="0">
                <a:solidFill>
                  <a:schemeClr val="accent1">
                    <a:lumMod val="75000"/>
                  </a:schemeClr>
                </a:solidFill>
              </a:rPr>
              <a:t>Seuraava Video</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37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Brodeur VS. </a:t>
            </a:r>
            <a:r>
              <a:rPr lang="fi-FI" dirty="0" err="1" smtClean="0"/>
              <a:t>Luongo</a:t>
            </a:r>
            <a:endParaRPr lang="fi-FI" dirty="0"/>
          </a:p>
        </p:txBody>
      </p:sp>
      <p:pic>
        <p:nvPicPr>
          <p:cNvPr id="4" name="Brodvsluong.wmv">
            <a:hlinkClick r:id="" action="ppaction://media"/>
          </p:cNvPr>
          <p:cNvPicPr>
            <a:picLocks noGrp="1" noRot="1" noChangeAspect="1"/>
          </p:cNvPicPr>
          <p:nvPr>
            <p:ph idx="1"/>
            <a:videoFile r:link="rId1"/>
          </p:nvPr>
        </p:nvPicPr>
        <p:blipFill>
          <a:blip r:embed="rId3"/>
          <a:stretch>
            <a:fillRect/>
          </a:stretch>
        </p:blipFill>
        <p:spPr>
          <a:xfrm>
            <a:off x="2786050" y="2357430"/>
            <a:ext cx="3143272" cy="2377100"/>
          </a:xfrm>
          <a:prstGeom prst="rect">
            <a:avLst/>
          </a:prstGeom>
        </p:spPr>
      </p:pic>
      <p:sp>
        <p:nvSpPr>
          <p:cNvPr id="5" name="Tekstikehys 4">
            <a:hlinkClick r:id="rId4" action="ppaction://hlinksldjump"/>
          </p:cNvPr>
          <p:cNvSpPr txBox="1"/>
          <p:nvPr/>
        </p:nvSpPr>
        <p:spPr>
          <a:xfrm>
            <a:off x="2428860" y="6357958"/>
            <a:ext cx="3357586" cy="369332"/>
          </a:xfrm>
          <a:prstGeom prst="rect">
            <a:avLst/>
          </a:prstGeom>
          <a:noFill/>
        </p:spPr>
        <p:txBody>
          <a:bodyPr wrap="square" rtlCol="0">
            <a:spAutoFit/>
          </a:bodyPr>
          <a:lstStyle/>
          <a:p>
            <a:pPr algn="ctr"/>
            <a:r>
              <a:rPr lang="fi-FI" dirty="0" smtClean="0">
                <a:solidFill>
                  <a:schemeClr val="accent1">
                    <a:lumMod val="75000"/>
                  </a:schemeClr>
                </a:solidFill>
              </a:rPr>
              <a:t>NHL</a:t>
            </a:r>
            <a:endParaRPr lang="fi-FI" dirty="0">
              <a:solidFill>
                <a:schemeClr val="accent1">
                  <a:lumMod val="75000"/>
                </a:schemeClr>
              </a:solidFill>
            </a:endParaRPr>
          </a:p>
        </p:txBody>
      </p:sp>
      <p:sp>
        <p:nvSpPr>
          <p:cNvPr id="6" name="Tekstikehys 5">
            <a:hlinkClick r:id="" action="ppaction://hlinkshowjump?jump=previousslide"/>
          </p:cNvPr>
          <p:cNvSpPr txBox="1"/>
          <p:nvPr/>
        </p:nvSpPr>
        <p:spPr>
          <a:xfrm>
            <a:off x="571472" y="5857892"/>
            <a:ext cx="3357586" cy="369332"/>
          </a:xfrm>
          <a:prstGeom prst="rect">
            <a:avLst/>
          </a:prstGeom>
          <a:noFill/>
        </p:spPr>
        <p:txBody>
          <a:bodyPr wrap="square" rtlCol="0">
            <a:spAutoFit/>
          </a:bodyPr>
          <a:lstStyle/>
          <a:p>
            <a:pPr algn="ctr"/>
            <a:r>
              <a:rPr lang="fi-FI" dirty="0" smtClean="0">
                <a:solidFill>
                  <a:schemeClr val="accent1">
                    <a:lumMod val="75000"/>
                  </a:schemeClr>
                </a:solidFill>
              </a:rPr>
              <a:t>Edellinen Video</a:t>
            </a:r>
            <a:endParaRPr lang="fi-FI" dirty="0">
              <a:solidFill>
                <a:schemeClr val="accent1">
                  <a:lumMod val="75000"/>
                </a:schemeClr>
              </a:solidFill>
            </a:endParaRPr>
          </a:p>
        </p:txBody>
      </p:sp>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8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Yleistä</a:t>
            </a:r>
            <a:endParaRPr lang="fi-FI" dirty="0"/>
          </a:p>
        </p:txBody>
      </p:sp>
      <p:sp>
        <p:nvSpPr>
          <p:cNvPr id="3" name="Sisällön paikkamerkki 2"/>
          <p:cNvSpPr>
            <a:spLocks noGrp="1"/>
          </p:cNvSpPr>
          <p:nvPr>
            <p:ph idx="1"/>
          </p:nvPr>
        </p:nvSpPr>
        <p:spPr/>
        <p:txBody>
          <a:bodyPr>
            <a:normAutofit/>
          </a:bodyPr>
          <a:lstStyle/>
          <a:p>
            <a:r>
              <a:rPr lang="fi-FI" sz="2000" dirty="0" smtClean="0"/>
              <a:t>Jääkiekko syntyi Pohjois-Amerikassa eurooppalaissiirtolaisten tuomien </a:t>
            </a:r>
            <a:r>
              <a:rPr lang="fi-FI" sz="2000" dirty="0" err="1" smtClean="0"/>
              <a:t>shintyn</a:t>
            </a:r>
            <a:r>
              <a:rPr lang="fi-FI" sz="2000" dirty="0" smtClean="0"/>
              <a:t>, </a:t>
            </a:r>
            <a:r>
              <a:rPr lang="fi-FI" sz="2000" dirty="0" err="1" smtClean="0"/>
              <a:t>hurlingin</a:t>
            </a:r>
            <a:r>
              <a:rPr lang="fi-FI" sz="2000" dirty="0" smtClean="0"/>
              <a:t> ja jääpallon kaltaisten pelien muunnelmana.</a:t>
            </a:r>
          </a:p>
          <a:p>
            <a:r>
              <a:rPr lang="fi-FI" sz="2000" dirty="0" smtClean="0"/>
              <a:t>Nykymuotoisen jääkiekon syntypaikkana pidetään Kanadan Montrealin </a:t>
            </a:r>
            <a:r>
              <a:rPr lang="fi-FI" sz="2000" i="1" dirty="0" err="1" smtClean="0"/>
              <a:t>McGill</a:t>
            </a:r>
            <a:r>
              <a:rPr lang="fi-FI" sz="2000" dirty="0" err="1" smtClean="0"/>
              <a:t>-yliopistoa</a:t>
            </a:r>
            <a:r>
              <a:rPr lang="fi-FI" sz="2000" dirty="0" smtClean="0"/>
              <a:t>, jossa opiskelijat kehittivät 1870-luvulla lajille uudet säännöt.</a:t>
            </a:r>
          </a:p>
          <a:p>
            <a:r>
              <a:rPr lang="fi-FI" sz="2000" b="1" dirty="0" smtClean="0"/>
              <a:t>Jääkiekko</a:t>
            </a:r>
            <a:r>
              <a:rPr lang="fi-FI" sz="2000" dirty="0" smtClean="0"/>
              <a:t> on joukkuepeli, jota pelataan jäällä jääkiekkokaukalossa.</a:t>
            </a:r>
          </a:p>
          <a:p>
            <a:r>
              <a:rPr lang="fi-FI" sz="2000" dirty="0" smtClean="0"/>
              <a:t>Se on Kanadan kansallislaji ja on suomessakin erittäin suosittu</a:t>
            </a:r>
            <a:endParaRPr lang="fi-FI" sz="2000" dirty="0"/>
          </a:p>
        </p:txBody>
      </p:sp>
      <p:sp>
        <p:nvSpPr>
          <p:cNvPr id="4" name="Sisällön paikkamerkki 2">
            <a:hlinkClick r:id="rId3" action="ppaction://hlinksldjump"/>
          </p:cNvPr>
          <p:cNvSpPr txBox="1">
            <a:spLocks/>
          </p:cNvSpPr>
          <p:nvPr/>
        </p:nvSpPr>
        <p:spPr>
          <a:xfrm>
            <a:off x="2928926" y="6215058"/>
            <a:ext cx="3400420" cy="642942"/>
          </a:xfrm>
          <a:prstGeom prst="rect">
            <a:avLst/>
          </a:prstGeom>
        </p:spPr>
        <p:txBody>
          <a:bodyPr vert="horz">
            <a:normAutofit/>
          </a:bodyPr>
          <a:lstStyle/>
          <a:p>
            <a:pPr marL="548640" marR="0" lvl="0" indent="-411480" algn="l" defTabSz="914400" rtl="0" eaLnBrk="1" fontAlgn="auto" latinLnBrk="0" hangingPunct="1">
              <a:lnSpc>
                <a:spcPct val="100000"/>
              </a:lnSpc>
              <a:spcBef>
                <a:spcPct val="20000"/>
              </a:spcBef>
              <a:spcAft>
                <a:spcPts val="0"/>
              </a:spcAft>
              <a:buClr>
                <a:schemeClr val="tx1">
                  <a:shade val="95000"/>
                </a:schemeClr>
              </a:buClr>
              <a:buSzPct val="65000"/>
              <a:buFont typeface="Wingdings 2"/>
              <a:buNone/>
              <a:tabLst/>
              <a:defRPr/>
            </a:pPr>
            <a:r>
              <a:rPr lang="fi-FI" sz="2800" dirty="0" smtClean="0">
                <a:solidFill>
                  <a:schemeClr val="accent1">
                    <a:lumMod val="60000"/>
                    <a:lumOff val="40000"/>
                  </a:schemeClr>
                </a:solidFill>
              </a:rPr>
              <a:t>Päävalikkoon</a:t>
            </a:r>
            <a:endParaRPr kumimoji="0" lang="fi-FI" sz="2800" b="0" i="0" u="none" strike="noStrike" kern="1200" cap="none" spc="0" normalizeH="0" baseline="0" noProof="0" dirty="0">
              <a:ln>
                <a:noFill/>
              </a:ln>
              <a:solidFill>
                <a:schemeClr val="accent1">
                  <a:lumMod val="60000"/>
                  <a:lumOff val="40000"/>
                </a:schemeClr>
              </a:solidFill>
              <a:effectLst/>
              <a:uLnTx/>
              <a:uFillTx/>
              <a:latin typeface="+mn-lt"/>
              <a:ea typeface="+mn-ea"/>
              <a:cs typeface="+mn-cs"/>
            </a:endParaRPr>
          </a:p>
        </p:txBody>
      </p:sp>
      <p:pic>
        <p:nvPicPr>
          <p:cNvPr id="5" name="03 Killers.wma">
            <a:hlinkClick r:id="" action="ppaction://media"/>
          </p:cNvPr>
          <p:cNvPicPr>
            <a:picLocks noRot="1" noChangeAspect="1"/>
          </p:cNvPicPr>
          <p:nvPr>
            <a:audioFile r:link="rId1"/>
          </p:nvPr>
        </p:nvPicPr>
        <p:blipFill>
          <a:blip r:embed="rId4"/>
          <a:stretch>
            <a:fillRect/>
          </a:stretch>
        </p:blipFill>
        <p:spPr>
          <a:xfrm>
            <a:off x="8839200" y="0"/>
            <a:ext cx="304800" cy="304800"/>
          </a:xfrm>
          <a:prstGeom prst="rect">
            <a:avLst/>
          </a:prstGeom>
        </p:spPr>
      </p:pic>
    </p:spTree>
  </p:cSld>
  <p:clrMapOvr>
    <a:masterClrMapping/>
  </p:clrMapOvr>
  <p:transition advClick="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3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uippu">
  <a:themeElements>
    <a:clrScheme name="Huippu">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Huippu">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uippu">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891</TotalTime>
  <Words>3417</Words>
  <Application>Microsoft Office PowerPoint</Application>
  <PresentationFormat>Näytössä katseltava diaesitys (4:3)</PresentationFormat>
  <Paragraphs>374</Paragraphs>
  <Slides>53</Slides>
  <Notes>1</Notes>
  <HiddenSlides>0</HiddenSlides>
  <MMClips>50</MMClips>
  <ScaleCrop>false</ScaleCrop>
  <HeadingPairs>
    <vt:vector size="4" baseType="variant">
      <vt:variant>
        <vt:lpstr>Teema</vt:lpstr>
      </vt:variant>
      <vt:variant>
        <vt:i4>1</vt:i4>
      </vt:variant>
      <vt:variant>
        <vt:lpstr>Dian otsikot</vt:lpstr>
      </vt:variant>
      <vt:variant>
        <vt:i4>53</vt:i4>
      </vt:variant>
    </vt:vector>
  </HeadingPairs>
  <TitlesOfParts>
    <vt:vector size="54" baseType="lpstr">
      <vt:lpstr>Huippu</vt:lpstr>
      <vt:lpstr>Multimediatyö Jääkiekko</vt:lpstr>
      <vt:lpstr>Valikko</vt:lpstr>
      <vt:lpstr>NHL</vt:lpstr>
      <vt:lpstr>NHL Tietoisku</vt:lpstr>
      <vt:lpstr>Joukkueet</vt:lpstr>
      <vt:lpstr>Anaheim Ducks</vt:lpstr>
      <vt:lpstr>Atlanta Trashers</vt:lpstr>
      <vt:lpstr>Boston Bruins</vt:lpstr>
      <vt:lpstr>Buffalo Sabres</vt:lpstr>
      <vt:lpstr>Calgary Flames</vt:lpstr>
      <vt:lpstr>Carolina Hurricanes</vt:lpstr>
      <vt:lpstr>Chicago Blackhawks</vt:lpstr>
      <vt:lpstr>Colorado Avalanche</vt:lpstr>
      <vt:lpstr>Columbus Blue Jackets</vt:lpstr>
      <vt:lpstr>Dallas Stars</vt:lpstr>
      <vt:lpstr>Detroit Red Wings</vt:lpstr>
      <vt:lpstr>Edmonton Oilers</vt:lpstr>
      <vt:lpstr>Florida Panthers</vt:lpstr>
      <vt:lpstr>Los Angeles Kings</vt:lpstr>
      <vt:lpstr>Minnesota Wild</vt:lpstr>
      <vt:lpstr>Montreal Canadiens</vt:lpstr>
      <vt:lpstr>Nashville Predators</vt:lpstr>
      <vt:lpstr>New Jersey Devils</vt:lpstr>
      <vt:lpstr>New York Islanders</vt:lpstr>
      <vt:lpstr>New York Rangers</vt:lpstr>
      <vt:lpstr>Ottawa Senators</vt:lpstr>
      <vt:lpstr>Philadephia Flyers</vt:lpstr>
      <vt:lpstr>Phoenix Coyotes</vt:lpstr>
      <vt:lpstr>Pittsburgh Penguins</vt:lpstr>
      <vt:lpstr>San Jose Sharks</vt:lpstr>
      <vt:lpstr>St Louis Blues</vt:lpstr>
      <vt:lpstr>Tampa Bay Lightning</vt:lpstr>
      <vt:lpstr>Toronto Maple Leafs</vt:lpstr>
      <vt:lpstr>Vancouver Canuks</vt:lpstr>
      <vt:lpstr>Washington Capitals</vt:lpstr>
      <vt:lpstr>Tähtiä NHL:ssä</vt:lpstr>
      <vt:lpstr>Maajoukkueet</vt:lpstr>
      <vt:lpstr>Suomi</vt:lpstr>
      <vt:lpstr>Kanada</vt:lpstr>
      <vt:lpstr>Venäjä</vt:lpstr>
      <vt:lpstr>Ruotsi</vt:lpstr>
      <vt:lpstr>USA</vt:lpstr>
      <vt:lpstr>Tšekki</vt:lpstr>
      <vt:lpstr>Slovakia</vt:lpstr>
      <vt:lpstr>Säännöt</vt:lpstr>
      <vt:lpstr>Säännöt 2</vt:lpstr>
      <vt:lpstr>Parhaat maalit NHL:ssä</vt:lpstr>
      <vt:lpstr>Top 10 Maalit</vt:lpstr>
      <vt:lpstr>Top 10 Sidney Crosby</vt:lpstr>
      <vt:lpstr>Aleksandr Ovetškin</vt:lpstr>
      <vt:lpstr>Teemu Selänne</vt:lpstr>
      <vt:lpstr>Brodeur VS. Luongo</vt:lpstr>
      <vt:lpstr>Yleistä</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Multimedia työ</dc:title>
  <dc:creator>Evo14</dc:creator>
  <cp:lastModifiedBy>Evo14</cp:lastModifiedBy>
  <cp:revision>489</cp:revision>
  <dcterms:created xsi:type="dcterms:W3CDTF">2008-12-09T06:24:38Z</dcterms:created>
  <dcterms:modified xsi:type="dcterms:W3CDTF">2009-01-20T12:41:49Z</dcterms:modified>
</cp:coreProperties>
</file>