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Override PartName="/ppt/activeX/activeX1.xml" ContentType="application/vnd.ms-office.activeX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PropertyBag">
  <ax:ocxPr ax:name="_cx" ax:value="19601"/>
  <ax:ocxPr ax:name="_cy" ax:value="11602"/>
  <ax:ocxPr ax:name="FlashVars" ax:value="11602"/>
  <ax:ocxPr ax:name="Movie" ax:value="http://www.youtube.com/v/NQPca-aTlL0"/>
  <ax:ocxPr ax:name="Src" ax:value="http://www.youtube.com/v/NQPca-aTlL0"/>
  <ax:ocxPr ax:name="WMode" ax:value="Window"/>
  <ax:ocxPr ax:name="Play" ax:value="0"/>
  <ax:ocxPr ax:name="Loop" ax:value="-1"/>
  <ax:ocxPr ax:name="Quality" ax:value="High"/>
  <ax:ocxPr ax:name="SAlign" ax:value=""/>
  <ax:ocxPr ax:name="Menu" ax:value="-1"/>
  <ax:ocxPr ax:name="Base" ax:value=""/>
  <ax:ocxPr ax:name="AllowScriptAccess" ax:value="always"/>
  <ax:ocxPr ax:name="Scale" ax:value="ShowAll"/>
  <ax:ocxPr ax:name="DeviceFont" ax:value="0"/>
  <ax:ocxPr ax:name="EmbedMovie" ax:value="0"/>
  <ax:ocxPr ax:name="BGColor" ax:value=""/>
  <ax:ocxPr ax:name="SWRemote" ax:value=""/>
</ax:ocx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fi-FI" smtClean="0"/>
              <a:t>1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A453BB-4B56-4AEE-ABDF-8A464F8F8AD4}" type="datetimeFigureOut">
              <a:rPr lang="fi-FI" smtClean="0"/>
              <a:pPr/>
              <a:t>20.1.2009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A7374-C7C0-4EB5-B7CF-FECAAF250D09}" type="slidenum">
              <a:rPr lang="fi-FI" smtClean="0"/>
              <a:pPr/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fi-FI" smtClean="0"/>
              <a:t>1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446D96-7500-43C9-BB4E-BE6EBA0D2527}" type="datetimeFigureOut">
              <a:rPr lang="fi-FI" smtClean="0"/>
              <a:pPr/>
              <a:t>20.1.2009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7FBEF9-37C7-40B6-B292-BF801BB796CF}" type="slidenum">
              <a:rPr lang="fi-FI" smtClean="0"/>
              <a:pPr/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7FBEF9-37C7-40B6-B292-BF801BB796CF}" type="slidenum">
              <a:rPr lang="fi-FI" smtClean="0"/>
              <a:pPr/>
              <a:t>1</a:t>
            </a:fld>
            <a:endParaRPr lang="fi-FI"/>
          </a:p>
        </p:txBody>
      </p:sp>
      <p:sp>
        <p:nvSpPr>
          <p:cNvPr id="5" name="Ylätunnisteen paikkamerkki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i-FI" smtClean="0"/>
              <a:t>1</a:t>
            </a:r>
            <a:endParaRPr lang="fi-FI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7FBEF9-37C7-40B6-B292-BF801BB796CF}" type="slidenum">
              <a:rPr lang="fi-FI" smtClean="0"/>
              <a:pPr/>
              <a:t>19</a:t>
            </a:fld>
            <a:endParaRPr lang="fi-FI"/>
          </a:p>
        </p:txBody>
      </p:sp>
      <p:sp>
        <p:nvSpPr>
          <p:cNvPr id="5" name="Ylätunnisteen paikkamerkki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i-FI" smtClean="0"/>
              <a:t>1</a:t>
            </a:r>
            <a:endParaRPr lang="fi-FI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7FBEF9-37C7-40B6-B292-BF801BB796CF}" type="slidenum">
              <a:rPr lang="fi-FI" smtClean="0"/>
              <a:pPr/>
              <a:t>20</a:t>
            </a:fld>
            <a:endParaRPr lang="fi-FI"/>
          </a:p>
        </p:txBody>
      </p:sp>
      <p:sp>
        <p:nvSpPr>
          <p:cNvPr id="5" name="Ylätunnisteen paikkamerkki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i-FI" smtClean="0"/>
              <a:t>1</a:t>
            </a:r>
            <a:endParaRPr lang="fi-FI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7FBEF9-37C7-40B6-B292-BF801BB796CF}" type="slidenum">
              <a:rPr lang="fi-FI" smtClean="0"/>
              <a:pPr/>
              <a:t>21</a:t>
            </a:fld>
            <a:endParaRPr lang="fi-FI"/>
          </a:p>
        </p:txBody>
      </p:sp>
      <p:sp>
        <p:nvSpPr>
          <p:cNvPr id="5" name="Ylätunnisteen paikkamerkki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fi-FI" smtClean="0"/>
              <a:t>1</a:t>
            </a:r>
            <a:endParaRPr lang="fi-FI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Muokkaa alaotsikon perustyyliä napsautt.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0019-A996-48DC-AAF8-16F0AC334922}" type="datetime1">
              <a:rPr lang="fi-FI" smtClean="0"/>
              <a:pPr/>
              <a:t>20.1.2009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AD19-DD09-4897-951E-A61A03E48AE0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Otsikko ja pystysuor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3EE41C-39E9-44A8-8A03-2CB3EA0B79A6}" type="datetime1">
              <a:rPr lang="fi-FI" smtClean="0"/>
              <a:pPr/>
              <a:t>20.1.2009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AD19-DD09-4897-951E-A61A03E48AE0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Pystysuora otsikko ja tek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ystysuora otsikko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ystysuoran tekstin paikkamerkki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048B0A-7E23-447A-AF80-3EBA8F90BCDF}" type="datetime1">
              <a:rPr lang="fi-FI" smtClean="0"/>
              <a:pPr/>
              <a:t>20.1.2009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AD19-DD09-4897-951E-A61A03E48AE0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55D03-E84C-4F3C-B325-1A060A135F28}" type="datetime1">
              <a:rPr lang="fi-FI" smtClean="0"/>
              <a:pPr/>
              <a:t>20.1.2009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AD19-DD09-4897-951E-A61A03E48AE0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CFA78-7A46-4B32-9A39-C49E3AD48A85}" type="datetime1">
              <a:rPr lang="fi-FI" smtClean="0"/>
              <a:pPr/>
              <a:t>20.1.2009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AD19-DD09-4897-951E-A61A03E48AE0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2694E-6DA1-481D-8D1D-15F2DDF7C72B}" type="datetime1">
              <a:rPr lang="fi-FI" smtClean="0"/>
              <a:pPr/>
              <a:t>20.1.2009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AD19-DD09-4897-951E-A61A03E48AE0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tai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4" name="Sisällön paikkamerkk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5" name="Tekstin paikkamerkki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6" name="Sisällön paikkamerkk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7" name="Päivämäärän paikkamerkki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4C5A5-C344-4809-98BF-8A6A1D15DB6E}" type="datetime1">
              <a:rPr lang="fi-FI" smtClean="0"/>
              <a:pPr/>
              <a:t>20.1.2009</a:t>
            </a:fld>
            <a:endParaRPr lang="fi-FI"/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  <p:sp>
        <p:nvSpPr>
          <p:cNvPr id="9" name="Dian numeron paikkamerkki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AD19-DD09-4897-951E-A61A03E48AE0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2EEAD-8ED9-4B80-9E1B-F611272BA3AF}" type="datetime1">
              <a:rPr lang="fi-FI" smtClean="0"/>
              <a:pPr/>
              <a:t>20.1.2009</a:t>
            </a:fld>
            <a:endParaRPr lang="fi-FI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  <p:sp>
        <p:nvSpPr>
          <p:cNvPr id="5" name="Dian numeron paikkamerkki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AD19-DD09-4897-951E-A61A03E48AE0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C1B5B-626B-4B6F-85B7-C9B1B003086A}" type="datetime1">
              <a:rPr lang="fi-FI" smtClean="0"/>
              <a:pPr/>
              <a:t>20.1.2009</a:t>
            </a:fld>
            <a:endParaRPr lang="fi-FI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AD19-DD09-4897-951E-A61A03E48AE0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684A3-EE65-47C4-89EE-C9B64B27CDDA}" type="datetime1">
              <a:rPr lang="fi-FI" smtClean="0"/>
              <a:pPr/>
              <a:t>20.1.2009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AD19-DD09-4897-951E-A61A03E48AE0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tsiko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Kuvan paikkamerkki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kstin paikkamerkki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Muokkaa tekstin perustyylejä napsauttamalla</a:t>
            </a:r>
          </a:p>
        </p:txBody>
      </p:sp>
      <p:sp>
        <p:nvSpPr>
          <p:cNvPr id="5" name="Päivämäärän paikkamerkki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829B3-5673-431B-8F72-31A506CC58EB}" type="datetime1">
              <a:rPr lang="fi-FI" smtClean="0"/>
              <a:pPr/>
              <a:t>20.1.2009</a:t>
            </a:fld>
            <a:endParaRPr lang="fi-FI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AD19-DD09-4897-951E-A61A03E48AE0}" type="slidenum">
              <a:rPr lang="fi-FI" smtClean="0"/>
              <a:pPr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on paikkamerkki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smtClean="0"/>
              <a:t>Muokkaa perustyyl. napsautt.</a:t>
            </a:r>
            <a:endParaRPr lang="fi-FI"/>
          </a:p>
        </p:txBody>
      </p:sp>
      <p:sp>
        <p:nvSpPr>
          <p:cNvPr id="3" name="Tekstin paikkamerkki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Muokkaa tekstin perustyylejä napsauttamalla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fi-FI"/>
          </a:p>
        </p:txBody>
      </p:sp>
      <p:sp>
        <p:nvSpPr>
          <p:cNvPr id="4" name="Päivämäärän paikkamerkki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58E6F3-2609-4ACD-AFFC-C161A899C9E0}" type="datetime1">
              <a:rPr lang="fi-FI" smtClean="0"/>
              <a:pPr/>
              <a:t>20.1.2009</a:t>
            </a:fld>
            <a:endParaRPr lang="fi-FI"/>
          </a:p>
        </p:txBody>
      </p:sp>
      <p:sp>
        <p:nvSpPr>
          <p:cNvPr id="5" name="Alatunnisteen paikkamerk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 smtClean="0"/>
              <a:t>Pasi Huoponen Jani Saarinen</a:t>
            </a:r>
            <a:endParaRPr lang="fi-FI"/>
          </a:p>
        </p:txBody>
      </p:sp>
      <p:sp>
        <p:nvSpPr>
          <p:cNvPr id="6" name="Dian numeron paikkamerkki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5AD19-DD09-4897-951E-A61A03E48AE0}" type="slidenum">
              <a:rPr lang="fi-FI" smtClean="0"/>
              <a:pPr/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3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4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2.xml"/><Relationship Id="rId4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slide" Target="slide2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Jani\Omat%20tiedostot\Jani%20Saarinen\Multimedia\ascona.wmv" TargetMode="Externa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slide" Target="slide2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9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orakulmio 2"/>
          <p:cNvSpPr/>
          <p:nvPr/>
        </p:nvSpPr>
        <p:spPr>
          <a:xfrm>
            <a:off x="2210084" y="2967335"/>
            <a:ext cx="47193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just"/>
            <a:r>
              <a:rPr lang="fi-FI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Opel </a:t>
            </a:r>
            <a:r>
              <a:rPr lang="fi-FI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Ascona</a:t>
            </a:r>
            <a:r>
              <a:rPr lang="fi-FI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!!</a:t>
            </a:r>
            <a:endParaRPr lang="fi-FI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928670"/>
            <a:ext cx="6096000" cy="40481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Suorakulmio 4">
            <a:hlinkClick r:id="rId3" action="ppaction://hlinksldjump"/>
          </p:cNvPr>
          <p:cNvSpPr/>
          <p:nvPr/>
        </p:nvSpPr>
        <p:spPr>
          <a:xfrm>
            <a:off x="0" y="5934670"/>
            <a:ext cx="249670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Edellinen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Suorakulmio 5">
            <a:hlinkClick r:id="rId4" action="ppaction://hlinksldjump"/>
          </p:cNvPr>
          <p:cNvSpPr/>
          <p:nvPr/>
        </p:nvSpPr>
        <p:spPr>
          <a:xfrm>
            <a:off x="3357554" y="5934670"/>
            <a:ext cx="192084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Alkuun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Suorakulmio 6">
            <a:hlinkClick r:id="rId5" action="ppaction://hlinksldjump"/>
          </p:cNvPr>
          <p:cNvSpPr/>
          <p:nvPr/>
        </p:nvSpPr>
        <p:spPr>
          <a:xfrm>
            <a:off x="6041740" y="5934670"/>
            <a:ext cx="242688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Seuraava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071546"/>
            <a:ext cx="5253038" cy="45000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Suorakulmio 4">
            <a:hlinkClick r:id="rId3" action="ppaction://hlinksldjump"/>
          </p:cNvPr>
          <p:cNvSpPr/>
          <p:nvPr/>
        </p:nvSpPr>
        <p:spPr>
          <a:xfrm>
            <a:off x="0" y="5934670"/>
            <a:ext cx="249670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Edellinen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Suorakulmio 5">
            <a:hlinkClick r:id="rId4" action="ppaction://hlinksldjump"/>
          </p:cNvPr>
          <p:cNvSpPr/>
          <p:nvPr/>
        </p:nvSpPr>
        <p:spPr>
          <a:xfrm>
            <a:off x="3357554" y="5934670"/>
            <a:ext cx="192084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Alkuun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Suorakulmio 6">
            <a:hlinkClick r:id="rId5" action="ppaction://hlinksldjump"/>
          </p:cNvPr>
          <p:cNvSpPr/>
          <p:nvPr/>
        </p:nvSpPr>
        <p:spPr>
          <a:xfrm>
            <a:off x="6041740" y="5934670"/>
            <a:ext cx="242688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Seuraava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714356"/>
            <a:ext cx="5943605" cy="44577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Suorakulmio 4">
            <a:hlinkClick r:id="rId3" action="ppaction://hlinksldjump"/>
          </p:cNvPr>
          <p:cNvSpPr/>
          <p:nvPr/>
        </p:nvSpPr>
        <p:spPr>
          <a:xfrm>
            <a:off x="0" y="5934670"/>
            <a:ext cx="249670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Edellinen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Suorakulmio 5">
            <a:hlinkClick r:id="rId4" action="ppaction://hlinksldjump"/>
          </p:cNvPr>
          <p:cNvSpPr/>
          <p:nvPr/>
        </p:nvSpPr>
        <p:spPr>
          <a:xfrm>
            <a:off x="3357554" y="5934670"/>
            <a:ext cx="192084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Alkuun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Suorakulmio 6">
            <a:hlinkClick r:id="rId5" action="ppaction://hlinksldjump"/>
          </p:cNvPr>
          <p:cNvSpPr/>
          <p:nvPr/>
        </p:nvSpPr>
        <p:spPr>
          <a:xfrm>
            <a:off x="6041740" y="5934670"/>
            <a:ext cx="242688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Seuraava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75" y="1819275"/>
            <a:ext cx="428625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uorakulmio 4">
            <a:hlinkClick r:id="rId3" action="ppaction://hlinksldjump"/>
          </p:cNvPr>
          <p:cNvSpPr/>
          <p:nvPr/>
        </p:nvSpPr>
        <p:spPr>
          <a:xfrm>
            <a:off x="0" y="5934670"/>
            <a:ext cx="249670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Edellinen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Suorakulmio 5">
            <a:hlinkClick r:id="rId4" action="ppaction://hlinksldjump"/>
          </p:cNvPr>
          <p:cNvSpPr/>
          <p:nvPr/>
        </p:nvSpPr>
        <p:spPr>
          <a:xfrm>
            <a:off x="3357554" y="5934670"/>
            <a:ext cx="192084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Alkuun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Suorakulmio 6">
            <a:hlinkClick r:id="rId5" action="ppaction://hlinksldjump"/>
          </p:cNvPr>
          <p:cNvSpPr/>
          <p:nvPr/>
        </p:nvSpPr>
        <p:spPr>
          <a:xfrm>
            <a:off x="6041740" y="5934670"/>
            <a:ext cx="242688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Seuraava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0" y="1643063"/>
            <a:ext cx="4762500" cy="35718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Suorakulmio 4">
            <a:hlinkClick r:id="rId3" action="ppaction://hlinksldjump"/>
          </p:cNvPr>
          <p:cNvSpPr/>
          <p:nvPr/>
        </p:nvSpPr>
        <p:spPr>
          <a:xfrm>
            <a:off x="0" y="5934670"/>
            <a:ext cx="249670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Edellinen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Suorakulmio 5">
            <a:hlinkClick r:id="rId4" action="ppaction://hlinksldjump"/>
          </p:cNvPr>
          <p:cNvSpPr/>
          <p:nvPr/>
        </p:nvSpPr>
        <p:spPr>
          <a:xfrm>
            <a:off x="3357554" y="5934670"/>
            <a:ext cx="192084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Alkuun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Suorakulmio 6">
            <a:hlinkClick r:id="rId3" action="ppaction://hlinksldjump"/>
          </p:cNvPr>
          <p:cNvSpPr/>
          <p:nvPr/>
        </p:nvSpPr>
        <p:spPr>
          <a:xfrm>
            <a:off x="6041740" y="5934670"/>
            <a:ext cx="242688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Seuraava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214554"/>
            <a:ext cx="4286250" cy="21145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Suorakulmio 4">
            <a:hlinkClick r:id="rId3" action="ppaction://hlinksldjump"/>
          </p:cNvPr>
          <p:cNvSpPr/>
          <p:nvPr/>
        </p:nvSpPr>
        <p:spPr>
          <a:xfrm>
            <a:off x="0" y="5934670"/>
            <a:ext cx="249670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Edellinen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Suorakulmio 5">
            <a:hlinkClick r:id="rId4" action="ppaction://hlinksldjump"/>
          </p:cNvPr>
          <p:cNvSpPr/>
          <p:nvPr/>
        </p:nvSpPr>
        <p:spPr>
          <a:xfrm>
            <a:off x="3357554" y="5934670"/>
            <a:ext cx="192084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Alkuun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Suorakulmio 6">
            <a:hlinkClick r:id="rId5" action="ppaction://hlinksldjump"/>
          </p:cNvPr>
          <p:cNvSpPr/>
          <p:nvPr/>
        </p:nvSpPr>
        <p:spPr>
          <a:xfrm>
            <a:off x="6041740" y="5934670"/>
            <a:ext cx="242688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Seuraava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orakulmio 4"/>
          <p:cNvSpPr/>
          <p:nvPr/>
        </p:nvSpPr>
        <p:spPr>
          <a:xfrm>
            <a:off x="2500298" y="142852"/>
            <a:ext cx="35234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ASCONA A</a:t>
            </a:r>
            <a:endParaRPr lang="fi-FI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Tekstikehys 5"/>
          <p:cNvSpPr txBox="1"/>
          <p:nvPr/>
        </p:nvSpPr>
        <p:spPr>
          <a:xfrm>
            <a:off x="285720" y="1785926"/>
            <a:ext cx="885828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dirty="0" err="1" smtClean="0">
                <a:solidFill>
                  <a:schemeClr val="bg1"/>
                </a:solidFill>
              </a:rPr>
              <a:t>Asconan</a:t>
            </a:r>
            <a:r>
              <a:rPr lang="fi-FI" sz="2000" dirty="0" smtClean="0">
                <a:solidFill>
                  <a:schemeClr val="bg1"/>
                </a:solidFill>
              </a:rPr>
              <a:t> ensimmäinen korimalli tuli myyntiin marraskuussa vuonna 1970 ja sitä myytiin 5 vuoden ajan, aluksi moottorivaihtoehtona oli vain 1.6 -litrainen 80 hevosvoimaa tuottava CIH (</a:t>
            </a:r>
            <a:r>
              <a:rPr lang="fi-FI" sz="2000" dirty="0" err="1" smtClean="0">
                <a:solidFill>
                  <a:schemeClr val="bg1"/>
                </a:solidFill>
              </a:rPr>
              <a:t>Cam</a:t>
            </a:r>
            <a:r>
              <a:rPr lang="fi-FI" sz="2000" dirty="0" smtClean="0">
                <a:solidFill>
                  <a:schemeClr val="bg1"/>
                </a:solidFill>
              </a:rPr>
              <a:t> In </a:t>
            </a:r>
            <a:r>
              <a:rPr lang="fi-FI" sz="2000" dirty="0" err="1" smtClean="0">
                <a:solidFill>
                  <a:schemeClr val="bg1"/>
                </a:solidFill>
              </a:rPr>
              <a:t>Head</a:t>
            </a:r>
            <a:r>
              <a:rPr lang="fi-FI" sz="2000" dirty="0" smtClean="0">
                <a:solidFill>
                  <a:schemeClr val="bg1"/>
                </a:solidFill>
              </a:rPr>
              <a:t>), mutta jo seuraavan vuoden maaliskuussa tuli markkinoille 90 hevosvoimainen 1.9 S versio ja saman vuoden heinäkuussa 60 hevosvoimainen 1.2 S, joka oli toteutettu kehittyneempää OHV -teknologiaa käyttäen. Myöhemmin 1.6 -litraisen korvasi uusi matalaviritteisempi samankokoinen moottori.</a:t>
            </a:r>
          </a:p>
          <a:p>
            <a:r>
              <a:rPr lang="fi-FI" sz="2000" dirty="0" smtClean="0">
                <a:solidFill>
                  <a:schemeClr val="bg1"/>
                </a:solidFill>
              </a:rPr>
              <a:t>Muutamia A-mallin </a:t>
            </a:r>
            <a:r>
              <a:rPr lang="fi-FI" sz="2000" dirty="0" err="1" smtClean="0">
                <a:solidFill>
                  <a:schemeClr val="bg1"/>
                </a:solidFill>
              </a:rPr>
              <a:t>Asconia</a:t>
            </a:r>
            <a:r>
              <a:rPr lang="fi-FI" sz="2000" dirty="0" smtClean="0">
                <a:solidFill>
                  <a:schemeClr val="bg1"/>
                </a:solidFill>
              </a:rPr>
              <a:t> myytiin Yhdysvalloissa Opel 1900 -nimellä.</a:t>
            </a:r>
          </a:p>
          <a:p>
            <a:endParaRPr lang="fi-FI" sz="2000" dirty="0" smtClean="0">
              <a:solidFill>
                <a:schemeClr val="bg1"/>
              </a:solidFill>
            </a:endParaRPr>
          </a:p>
          <a:p>
            <a:r>
              <a:rPr lang="fi-FI" sz="2000" dirty="0" err="1" smtClean="0">
                <a:solidFill>
                  <a:schemeClr val="bg1"/>
                </a:solidFill>
              </a:rPr>
              <a:t>Ascona</a:t>
            </a:r>
            <a:r>
              <a:rPr lang="fi-FI" sz="2000" dirty="0" smtClean="0">
                <a:solidFill>
                  <a:schemeClr val="bg1"/>
                </a:solidFill>
              </a:rPr>
              <a:t> a:sta oli kolmea eri korimallia: </a:t>
            </a:r>
          </a:p>
          <a:p>
            <a:r>
              <a:rPr lang="fi-FI" sz="2000" dirty="0" smtClean="0">
                <a:solidFill>
                  <a:schemeClr val="bg1"/>
                </a:solidFill>
              </a:rPr>
              <a:t>2-ovinen </a:t>
            </a:r>
            <a:r>
              <a:rPr lang="fi-FI" sz="2000" dirty="0" err="1" smtClean="0">
                <a:solidFill>
                  <a:schemeClr val="bg1"/>
                </a:solidFill>
              </a:rPr>
              <a:t>sedan</a:t>
            </a:r>
            <a:r>
              <a:rPr lang="fi-FI" sz="2000" dirty="0" smtClean="0">
                <a:solidFill>
                  <a:schemeClr val="bg1"/>
                </a:solidFill>
              </a:rPr>
              <a:t> </a:t>
            </a:r>
          </a:p>
          <a:p>
            <a:r>
              <a:rPr lang="fi-FI" sz="2000" dirty="0" smtClean="0">
                <a:solidFill>
                  <a:schemeClr val="bg1"/>
                </a:solidFill>
              </a:rPr>
              <a:t>4-ovinen </a:t>
            </a:r>
            <a:r>
              <a:rPr lang="fi-FI" sz="2000" dirty="0" err="1" smtClean="0">
                <a:solidFill>
                  <a:schemeClr val="bg1"/>
                </a:solidFill>
              </a:rPr>
              <a:t>sedan</a:t>
            </a:r>
            <a:endParaRPr lang="fi-FI" sz="2000" dirty="0" smtClean="0">
              <a:solidFill>
                <a:schemeClr val="bg1"/>
              </a:solidFill>
            </a:endParaRPr>
          </a:p>
          <a:p>
            <a:r>
              <a:rPr lang="fi-FI" sz="2000" dirty="0" smtClean="0">
                <a:solidFill>
                  <a:schemeClr val="bg1"/>
                </a:solidFill>
              </a:rPr>
              <a:t>5-ovinen farmari</a:t>
            </a:r>
            <a:endParaRPr lang="fi-FI" sz="2000" dirty="0">
              <a:solidFill>
                <a:schemeClr val="bg1"/>
              </a:solidFill>
            </a:endParaRPr>
          </a:p>
        </p:txBody>
      </p:sp>
      <p:sp>
        <p:nvSpPr>
          <p:cNvPr id="7" name="Suorakulmio 6">
            <a:hlinkClick r:id="rId2" action="ppaction://hlinksldjump"/>
          </p:cNvPr>
          <p:cNvSpPr/>
          <p:nvPr/>
        </p:nvSpPr>
        <p:spPr>
          <a:xfrm>
            <a:off x="3357554" y="5929330"/>
            <a:ext cx="218822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Takaisin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>
          <a:xfrm>
            <a:off x="3428992" y="6492875"/>
            <a:ext cx="2143140" cy="365125"/>
          </a:xfrm>
        </p:spPr>
        <p:txBody>
          <a:bodyPr/>
          <a:lstStyle/>
          <a:p>
            <a:pPr algn="l"/>
            <a:r>
              <a:rPr lang="fi-FI" smtClean="0"/>
              <a:t>Pasi Huoponen Jani Saarinen</a:t>
            </a:r>
            <a:endParaRPr lang="fi-FI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orakulmio 4"/>
          <p:cNvSpPr/>
          <p:nvPr/>
        </p:nvSpPr>
        <p:spPr>
          <a:xfrm>
            <a:off x="2500298" y="142852"/>
            <a:ext cx="35234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ASCONA A</a:t>
            </a:r>
            <a:endParaRPr lang="fi-FI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Suorakulmio 5"/>
          <p:cNvSpPr/>
          <p:nvPr/>
        </p:nvSpPr>
        <p:spPr>
          <a:xfrm>
            <a:off x="2786050" y="200024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Moottorivaihtoehdot</a:t>
            </a:r>
            <a:r>
              <a:rPr lang="en-US" dirty="0" smtClean="0">
                <a:solidFill>
                  <a:schemeClr val="bg1"/>
                </a:solidFill>
              </a:rPr>
              <a:t>: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1.2 S - 1196 cm - 60 hp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1.6 N - 1584 cc - 60 -&gt; 68 hp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1.6 S - 1584 cc - 75 -&gt; 80 hp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1.9 S - 1897 cc - 88 -&gt; 90 hp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Suorakulmio 6">
            <a:hlinkClick r:id="rId2" action="ppaction://hlinksldjump"/>
          </p:cNvPr>
          <p:cNvSpPr/>
          <p:nvPr/>
        </p:nvSpPr>
        <p:spPr>
          <a:xfrm>
            <a:off x="3357554" y="5929330"/>
            <a:ext cx="218822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Takaisin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Tekstikehys 7"/>
          <p:cNvSpPr txBox="1"/>
          <p:nvPr/>
        </p:nvSpPr>
        <p:spPr>
          <a:xfrm>
            <a:off x="0" y="3857628"/>
            <a:ext cx="84135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dirty="0" smtClean="0">
                <a:solidFill>
                  <a:schemeClr val="bg1"/>
                </a:solidFill>
              </a:rPr>
              <a:t>Voimansiirtona </a:t>
            </a:r>
            <a:r>
              <a:rPr lang="fi-FI" dirty="0" err="1" smtClean="0">
                <a:solidFill>
                  <a:schemeClr val="bg1"/>
                </a:solidFill>
              </a:rPr>
              <a:t>Asconassa</a:t>
            </a:r>
            <a:r>
              <a:rPr lang="fi-FI" dirty="0" smtClean="0">
                <a:solidFill>
                  <a:schemeClr val="bg1"/>
                </a:solidFill>
              </a:rPr>
              <a:t> oli yksinkertainen jäykällä taka-akselilla toteutettu takaveto ja</a:t>
            </a:r>
          </a:p>
          <a:p>
            <a:r>
              <a:rPr lang="fi-FI" dirty="0" smtClean="0">
                <a:solidFill>
                  <a:schemeClr val="bg1"/>
                </a:solidFill>
              </a:rPr>
              <a:t> 4-vaihteinen vaihdelaatikko</a:t>
            </a:r>
            <a:endParaRPr lang="fi-FI" dirty="0">
              <a:solidFill>
                <a:schemeClr val="bg1"/>
              </a:solidFill>
            </a:endParaRPr>
          </a:p>
        </p:txBody>
      </p:sp>
      <p:sp>
        <p:nvSpPr>
          <p:cNvPr id="9" name="Alatunnisteen paikkamerkki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orakulmio 4"/>
          <p:cNvSpPr/>
          <p:nvPr/>
        </p:nvSpPr>
        <p:spPr>
          <a:xfrm>
            <a:off x="2500298" y="142852"/>
            <a:ext cx="34914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ASCONA B</a:t>
            </a:r>
            <a:endParaRPr lang="fi-FI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Suorakulmio 6">
            <a:hlinkClick r:id="rId2" action="ppaction://hlinksldjump"/>
          </p:cNvPr>
          <p:cNvSpPr/>
          <p:nvPr/>
        </p:nvSpPr>
        <p:spPr>
          <a:xfrm>
            <a:off x="3357554" y="5929330"/>
            <a:ext cx="218822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Takaisin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Tekstikehys 7"/>
          <p:cNvSpPr txBox="1"/>
          <p:nvPr/>
        </p:nvSpPr>
        <p:spPr>
          <a:xfrm>
            <a:off x="571472" y="1071546"/>
            <a:ext cx="771530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dirty="0" err="1" smtClean="0">
                <a:solidFill>
                  <a:schemeClr val="bg1"/>
                </a:solidFill>
              </a:rPr>
              <a:t>Asconan</a:t>
            </a:r>
            <a:r>
              <a:rPr lang="fi-FI" sz="2000" dirty="0" smtClean="0">
                <a:solidFill>
                  <a:schemeClr val="bg1"/>
                </a:solidFill>
              </a:rPr>
              <a:t> toinen malli esiteltiin Frankfurtin autonäyttelyssä 1975. Korimalleja oli kaksi, 2-ovinen ja 4-ovinen </a:t>
            </a:r>
            <a:r>
              <a:rPr lang="fi-FI" sz="2000" dirty="0" err="1" smtClean="0">
                <a:solidFill>
                  <a:schemeClr val="bg1"/>
                </a:solidFill>
              </a:rPr>
              <a:t>sedan</a:t>
            </a:r>
            <a:r>
              <a:rPr lang="fi-FI" sz="2000" dirty="0" smtClean="0">
                <a:solidFill>
                  <a:schemeClr val="bg1"/>
                </a:solidFill>
              </a:rPr>
              <a:t>. Rinnakkaista mallisarjaa oleva Opel Manta oli saatavana 2-ovisina </a:t>
            </a:r>
            <a:r>
              <a:rPr lang="fi-FI" sz="2000" dirty="0" err="1" smtClean="0">
                <a:solidFill>
                  <a:schemeClr val="bg1"/>
                </a:solidFill>
              </a:rPr>
              <a:t>Coupé</a:t>
            </a:r>
            <a:r>
              <a:rPr lang="fi-FI" sz="2000" dirty="0" smtClean="0">
                <a:solidFill>
                  <a:schemeClr val="bg1"/>
                </a:solidFill>
              </a:rPr>
              <a:t> ja </a:t>
            </a:r>
            <a:r>
              <a:rPr lang="fi-FI" sz="2000" dirty="0" err="1" smtClean="0">
                <a:solidFill>
                  <a:schemeClr val="bg1"/>
                </a:solidFill>
              </a:rPr>
              <a:t>Hatchback</a:t>
            </a:r>
            <a:r>
              <a:rPr lang="fi-FI" sz="2000" dirty="0" smtClean="0">
                <a:solidFill>
                  <a:schemeClr val="bg1"/>
                </a:solidFill>
              </a:rPr>
              <a:t> malleina. Aluksi moottorit olivat samoja kuin A-mallissa, mutta myöhemmin vuonna 1978 1.9 </a:t>
            </a:r>
            <a:r>
              <a:rPr lang="fi-FI" sz="2000" dirty="0" err="1" smtClean="0">
                <a:solidFill>
                  <a:schemeClr val="bg1"/>
                </a:solidFill>
              </a:rPr>
              <a:t>litraisen</a:t>
            </a:r>
            <a:r>
              <a:rPr lang="fi-FI" sz="2000" dirty="0" smtClean="0">
                <a:solidFill>
                  <a:schemeClr val="bg1"/>
                </a:solidFill>
              </a:rPr>
              <a:t> korvasi 2-litrainen, ja vuonna 1979 1.2 OHV moottorit korvasi aivan uusi 1.3 </a:t>
            </a:r>
            <a:r>
              <a:rPr lang="fi-FI" sz="2000" dirty="0" err="1" smtClean="0">
                <a:solidFill>
                  <a:schemeClr val="bg1"/>
                </a:solidFill>
              </a:rPr>
              <a:t>litrainen</a:t>
            </a:r>
            <a:r>
              <a:rPr lang="fi-FI" sz="2000" dirty="0" smtClean="0">
                <a:solidFill>
                  <a:schemeClr val="bg1"/>
                </a:solidFill>
              </a:rPr>
              <a:t> OHC. Lisäksi tuli elektronisella Bosch </a:t>
            </a:r>
            <a:r>
              <a:rPr lang="fi-FI" sz="2000" dirty="0" err="1" smtClean="0">
                <a:solidFill>
                  <a:schemeClr val="bg1"/>
                </a:solidFill>
              </a:rPr>
              <a:t>L-Jetronic</a:t>
            </a:r>
            <a:r>
              <a:rPr lang="fi-FI" sz="2000" dirty="0" smtClean="0">
                <a:solidFill>
                  <a:schemeClr val="bg1"/>
                </a:solidFill>
              </a:rPr>
              <a:t> polttoaineenruiskutuksella varustettu 2.0E sekä 2-litrainen dieselmoottori.</a:t>
            </a:r>
          </a:p>
          <a:p>
            <a:r>
              <a:rPr lang="fi-FI" sz="2000" dirty="0" smtClean="0">
                <a:solidFill>
                  <a:schemeClr val="bg1"/>
                </a:solidFill>
              </a:rPr>
              <a:t>B-mallin </a:t>
            </a:r>
            <a:r>
              <a:rPr lang="fi-FI" sz="2000" dirty="0" err="1" smtClean="0">
                <a:solidFill>
                  <a:schemeClr val="bg1"/>
                </a:solidFill>
              </a:rPr>
              <a:t>Asconaa</a:t>
            </a:r>
            <a:r>
              <a:rPr lang="fi-FI" sz="2000" dirty="0" smtClean="0">
                <a:solidFill>
                  <a:schemeClr val="bg1"/>
                </a:solidFill>
              </a:rPr>
              <a:t> myytiin Britanniassa nimellä </a:t>
            </a:r>
            <a:r>
              <a:rPr lang="fi-FI" sz="2000" dirty="0" err="1" smtClean="0">
                <a:solidFill>
                  <a:schemeClr val="bg1"/>
                </a:solidFill>
              </a:rPr>
              <a:t>Vauxhall</a:t>
            </a:r>
            <a:r>
              <a:rPr lang="fi-FI" sz="2000" dirty="0" smtClean="0">
                <a:solidFill>
                  <a:schemeClr val="bg1"/>
                </a:solidFill>
              </a:rPr>
              <a:t> </a:t>
            </a:r>
            <a:r>
              <a:rPr lang="fi-FI" sz="2000" dirty="0" err="1" smtClean="0">
                <a:solidFill>
                  <a:schemeClr val="bg1"/>
                </a:solidFill>
              </a:rPr>
              <a:t>Cavalier</a:t>
            </a:r>
            <a:r>
              <a:rPr lang="fi-FI" sz="2000" dirty="0" smtClean="0">
                <a:solidFill>
                  <a:schemeClr val="bg1"/>
                </a:solidFill>
              </a:rPr>
              <a:t>, siinä oli </a:t>
            </a:r>
            <a:r>
              <a:rPr lang="fi-FI" sz="2000" dirty="0" err="1" smtClean="0">
                <a:solidFill>
                  <a:schemeClr val="bg1"/>
                </a:solidFill>
              </a:rPr>
              <a:t>Asconasta</a:t>
            </a:r>
            <a:r>
              <a:rPr lang="fi-FI" sz="2000" dirty="0" smtClean="0">
                <a:solidFill>
                  <a:schemeClr val="bg1"/>
                </a:solidFill>
              </a:rPr>
              <a:t> poikkeava mutta </a:t>
            </a:r>
            <a:r>
              <a:rPr lang="fi-FI" sz="2000" dirty="0" err="1" smtClean="0">
                <a:solidFill>
                  <a:schemeClr val="bg1"/>
                </a:solidFill>
              </a:rPr>
              <a:t>Vauxhallille</a:t>
            </a:r>
            <a:r>
              <a:rPr lang="fi-FI" sz="2000" dirty="0" smtClean="0">
                <a:solidFill>
                  <a:schemeClr val="bg1"/>
                </a:solidFill>
              </a:rPr>
              <a:t> tyypillinen "</a:t>
            </a:r>
            <a:r>
              <a:rPr lang="fi-FI" sz="2000" dirty="0" err="1" smtClean="0">
                <a:solidFill>
                  <a:schemeClr val="bg1"/>
                </a:solidFill>
              </a:rPr>
              <a:t>droop</a:t>
            </a:r>
            <a:r>
              <a:rPr lang="fi-FI" sz="2000" dirty="0" smtClean="0">
                <a:solidFill>
                  <a:schemeClr val="bg1"/>
                </a:solidFill>
              </a:rPr>
              <a:t> </a:t>
            </a:r>
            <a:r>
              <a:rPr lang="fi-FI" sz="2000" dirty="0" err="1" smtClean="0">
                <a:solidFill>
                  <a:schemeClr val="bg1"/>
                </a:solidFill>
              </a:rPr>
              <a:t>snoot</a:t>
            </a:r>
            <a:r>
              <a:rPr lang="fi-FI" sz="2000" dirty="0" smtClean="0">
                <a:solidFill>
                  <a:schemeClr val="bg1"/>
                </a:solidFill>
              </a:rPr>
              <a:t>" tyyppinen etumaski, ja se oli ensimmäinen </a:t>
            </a:r>
            <a:r>
              <a:rPr lang="fi-FI" sz="2000" dirty="0" err="1" smtClean="0">
                <a:solidFill>
                  <a:schemeClr val="bg1"/>
                </a:solidFill>
              </a:rPr>
              <a:t>Vauxhall</a:t>
            </a:r>
            <a:r>
              <a:rPr lang="fi-FI" sz="2000" dirty="0" smtClean="0">
                <a:solidFill>
                  <a:schemeClr val="bg1"/>
                </a:solidFill>
              </a:rPr>
              <a:t>, jota ei ollut tehty Britanniassa, vaan se valmistettiin Belgiassa. Amerikoissa autoa myytiin Chevrolet </a:t>
            </a:r>
            <a:r>
              <a:rPr lang="fi-FI" sz="2000" dirty="0" err="1" smtClean="0">
                <a:solidFill>
                  <a:schemeClr val="bg1"/>
                </a:solidFill>
              </a:rPr>
              <a:t>Ascona</a:t>
            </a:r>
            <a:r>
              <a:rPr lang="fi-FI" sz="2000" dirty="0" smtClean="0">
                <a:solidFill>
                  <a:schemeClr val="bg1"/>
                </a:solidFill>
              </a:rPr>
              <a:t> nimellä. Lisäksi Etelä-Afrikassa myytiin erikoisversiota </a:t>
            </a:r>
            <a:r>
              <a:rPr lang="fi-FI" sz="2000" dirty="0" err="1" smtClean="0">
                <a:solidFill>
                  <a:schemeClr val="bg1"/>
                </a:solidFill>
              </a:rPr>
              <a:t>Asconasta</a:t>
            </a:r>
            <a:r>
              <a:rPr lang="fi-FI" sz="2000" dirty="0" smtClean="0">
                <a:solidFill>
                  <a:schemeClr val="bg1"/>
                </a:solidFill>
              </a:rPr>
              <a:t> nimellä Chevrolet </a:t>
            </a:r>
            <a:r>
              <a:rPr lang="fi-FI" sz="2000" dirty="0" err="1" smtClean="0">
                <a:solidFill>
                  <a:schemeClr val="bg1"/>
                </a:solidFill>
              </a:rPr>
              <a:t>Chevair</a:t>
            </a:r>
            <a:r>
              <a:rPr lang="fi-FI" sz="2000" dirty="0" smtClean="0">
                <a:solidFill>
                  <a:schemeClr val="bg1"/>
                </a:solidFill>
              </a:rPr>
              <a:t>, tässä versiossa oli samanlainen keula kuin Opel Mantassa.</a:t>
            </a:r>
          </a:p>
          <a:p>
            <a:endParaRPr lang="fi-FI" sz="2000" dirty="0"/>
          </a:p>
        </p:txBody>
      </p:sp>
      <p:sp>
        <p:nvSpPr>
          <p:cNvPr id="9" name="Alatunnisteen paikkamerkki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orakulmio 4"/>
          <p:cNvSpPr/>
          <p:nvPr/>
        </p:nvSpPr>
        <p:spPr>
          <a:xfrm>
            <a:off x="2000232" y="214290"/>
            <a:ext cx="34914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ASCONA B</a:t>
            </a:r>
            <a:endParaRPr lang="fi-FI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Suorakulmio 6">
            <a:hlinkClick r:id="rId3" action="ppaction://hlinksldjump"/>
          </p:cNvPr>
          <p:cNvSpPr/>
          <p:nvPr/>
        </p:nvSpPr>
        <p:spPr>
          <a:xfrm>
            <a:off x="3357554" y="5929330"/>
            <a:ext cx="218822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Takaisin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Suorakulmio 5"/>
          <p:cNvSpPr/>
          <p:nvPr/>
        </p:nvSpPr>
        <p:spPr>
          <a:xfrm>
            <a:off x="2286000" y="172084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BR" dirty="0" smtClean="0">
                <a:solidFill>
                  <a:schemeClr val="bg1"/>
                </a:solidFill>
              </a:rPr>
              <a:t>1.2 N - 1196 cc - 55 hp</a:t>
            </a:r>
          </a:p>
          <a:p>
            <a:r>
              <a:rPr lang="pt-BR" dirty="0" smtClean="0">
                <a:solidFill>
                  <a:schemeClr val="bg1"/>
                </a:solidFill>
              </a:rPr>
              <a:t>1.2 S - 1196 cc - 60 hp</a:t>
            </a:r>
          </a:p>
          <a:p>
            <a:r>
              <a:rPr lang="pt-BR" dirty="0" smtClean="0">
                <a:solidFill>
                  <a:schemeClr val="bg1"/>
                </a:solidFill>
              </a:rPr>
              <a:t>1.3 N - 1297 cc - 60 hp</a:t>
            </a:r>
          </a:p>
          <a:p>
            <a:r>
              <a:rPr lang="pt-BR" dirty="0" smtClean="0">
                <a:solidFill>
                  <a:schemeClr val="bg1"/>
                </a:solidFill>
              </a:rPr>
              <a:t>1.3 S - 1297 cc - 75 hp</a:t>
            </a:r>
          </a:p>
          <a:p>
            <a:r>
              <a:rPr lang="pt-BR" dirty="0" smtClean="0">
                <a:solidFill>
                  <a:schemeClr val="bg1"/>
                </a:solidFill>
              </a:rPr>
              <a:t>1.6 N - 1584 cc - 60 hp</a:t>
            </a:r>
          </a:p>
          <a:p>
            <a:r>
              <a:rPr lang="pt-BR" dirty="0" smtClean="0">
                <a:solidFill>
                  <a:schemeClr val="bg1"/>
                </a:solidFill>
              </a:rPr>
              <a:t>1.6 S - 1574 cc - 75 hp</a:t>
            </a:r>
          </a:p>
          <a:p>
            <a:r>
              <a:rPr lang="pt-BR" dirty="0" smtClean="0">
                <a:solidFill>
                  <a:schemeClr val="bg1"/>
                </a:solidFill>
              </a:rPr>
              <a:t>1.9 N - 1897 cc - 75 hp</a:t>
            </a:r>
          </a:p>
          <a:p>
            <a:r>
              <a:rPr lang="pt-BR" dirty="0" smtClean="0">
                <a:solidFill>
                  <a:schemeClr val="bg1"/>
                </a:solidFill>
              </a:rPr>
              <a:t>1.9 S - 1897 cc - 90 hp</a:t>
            </a:r>
          </a:p>
          <a:p>
            <a:r>
              <a:rPr lang="pt-BR" dirty="0" smtClean="0">
                <a:solidFill>
                  <a:schemeClr val="bg1"/>
                </a:solidFill>
              </a:rPr>
              <a:t>2.0 N - 1979 cc - 90 hp</a:t>
            </a:r>
          </a:p>
          <a:p>
            <a:r>
              <a:rPr lang="pt-BR" dirty="0" smtClean="0">
                <a:solidFill>
                  <a:schemeClr val="bg1"/>
                </a:solidFill>
              </a:rPr>
              <a:t>2.0 S - 1979 cc - 100 hp</a:t>
            </a:r>
          </a:p>
          <a:p>
            <a:r>
              <a:rPr lang="pt-BR" dirty="0" smtClean="0">
                <a:solidFill>
                  <a:schemeClr val="bg1"/>
                </a:solidFill>
              </a:rPr>
              <a:t>2.0 E - 1979 cc - 110 hp</a:t>
            </a:r>
          </a:p>
          <a:p>
            <a:r>
              <a:rPr lang="pt-BR" dirty="0" smtClean="0">
                <a:solidFill>
                  <a:schemeClr val="bg1"/>
                </a:solidFill>
              </a:rPr>
              <a:t>2.0 D - 1998 cc - 58 hp</a:t>
            </a:r>
            <a:endParaRPr lang="pt-BR" dirty="0">
              <a:solidFill>
                <a:schemeClr val="bg1"/>
              </a:solidFill>
            </a:endParaRPr>
          </a:p>
        </p:txBody>
      </p:sp>
      <p:sp>
        <p:nvSpPr>
          <p:cNvPr id="9" name="Alatunnisteen paikkamerkki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orakulmio 3">
            <a:hlinkClick r:id="rId2" action="ppaction://hlinksldjump"/>
          </p:cNvPr>
          <p:cNvSpPr/>
          <p:nvPr/>
        </p:nvSpPr>
        <p:spPr>
          <a:xfrm>
            <a:off x="0" y="428604"/>
            <a:ext cx="392905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i-FI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Jotain </a:t>
            </a:r>
            <a:r>
              <a:rPr lang="fi-FI" sz="40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videoo</a:t>
            </a:r>
            <a:endParaRPr lang="fi-FI" sz="40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Suorakulmio 2">
            <a:hlinkClick r:id="rId3" action="ppaction://hlinksldjump"/>
          </p:cNvPr>
          <p:cNvSpPr/>
          <p:nvPr/>
        </p:nvSpPr>
        <p:spPr>
          <a:xfrm>
            <a:off x="5000628" y="5357826"/>
            <a:ext cx="392905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i-FI" sz="40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Infoo</a:t>
            </a:r>
            <a:endParaRPr lang="fi-FI" sz="40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Alatunnisteen paikkamerkki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orakulmio 4"/>
          <p:cNvSpPr/>
          <p:nvPr/>
        </p:nvSpPr>
        <p:spPr>
          <a:xfrm>
            <a:off x="2000232" y="214290"/>
            <a:ext cx="34705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ASCONA C</a:t>
            </a:r>
            <a:endParaRPr lang="fi-FI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Suorakulmio 6">
            <a:hlinkClick r:id="rId3" action="ppaction://hlinksldjump"/>
          </p:cNvPr>
          <p:cNvSpPr/>
          <p:nvPr/>
        </p:nvSpPr>
        <p:spPr>
          <a:xfrm>
            <a:off x="3357554" y="5929330"/>
            <a:ext cx="218822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Takaisin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Alatunnisteen paikkamerkki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 dirty="0"/>
          </a:p>
        </p:txBody>
      </p:sp>
      <p:sp>
        <p:nvSpPr>
          <p:cNvPr id="8" name="Tekstikehys 7"/>
          <p:cNvSpPr txBox="1"/>
          <p:nvPr/>
        </p:nvSpPr>
        <p:spPr>
          <a:xfrm>
            <a:off x="642910" y="1142984"/>
            <a:ext cx="7286676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sz="2000" dirty="0" err="1" smtClean="0">
                <a:solidFill>
                  <a:schemeClr val="bg1"/>
                </a:solidFill>
              </a:rPr>
              <a:t>Asconan</a:t>
            </a:r>
            <a:r>
              <a:rPr lang="fi-FI" sz="2000" dirty="0" smtClean="0">
                <a:solidFill>
                  <a:schemeClr val="bg1"/>
                </a:solidFill>
              </a:rPr>
              <a:t> kolmas korimalli on suunniteltu Kadett D:n tyylin mukaan ja siinä on käytetty paljon samanlaisia ratkaisuja. </a:t>
            </a:r>
            <a:r>
              <a:rPr lang="fi-FI" sz="2000" dirty="0" err="1" smtClean="0">
                <a:solidFill>
                  <a:schemeClr val="bg1"/>
                </a:solidFill>
              </a:rPr>
              <a:t>Ascona</a:t>
            </a:r>
            <a:r>
              <a:rPr lang="fi-FI" sz="2000" dirty="0" smtClean="0">
                <a:solidFill>
                  <a:schemeClr val="bg1"/>
                </a:solidFill>
              </a:rPr>
              <a:t> C oli osa </a:t>
            </a:r>
            <a:r>
              <a:rPr lang="fi-FI" sz="2000" dirty="0" err="1" smtClean="0">
                <a:solidFill>
                  <a:schemeClr val="bg1"/>
                </a:solidFill>
              </a:rPr>
              <a:t>GM:n</a:t>
            </a:r>
            <a:r>
              <a:rPr lang="fi-FI" sz="2000" dirty="0" smtClean="0">
                <a:solidFill>
                  <a:schemeClr val="bg1"/>
                </a:solidFill>
              </a:rPr>
              <a:t> "</a:t>
            </a:r>
            <a:r>
              <a:rPr lang="fi-FI" sz="2000" dirty="0" err="1" smtClean="0">
                <a:solidFill>
                  <a:schemeClr val="bg1"/>
                </a:solidFill>
              </a:rPr>
              <a:t>J-Car</a:t>
            </a:r>
            <a:r>
              <a:rPr lang="fi-FI" sz="2000" dirty="0" smtClean="0">
                <a:solidFill>
                  <a:schemeClr val="bg1"/>
                </a:solidFill>
              </a:rPr>
              <a:t>" -projektia. Se oli myös ensimmäinen etuvetoinen </a:t>
            </a:r>
            <a:r>
              <a:rPr lang="fi-FI" sz="2000" dirty="0" err="1" smtClean="0">
                <a:solidFill>
                  <a:schemeClr val="bg1"/>
                </a:solidFill>
              </a:rPr>
              <a:t>Ascona</a:t>
            </a:r>
            <a:r>
              <a:rPr lang="fi-FI" sz="2000" dirty="0" smtClean="0">
                <a:solidFill>
                  <a:schemeClr val="bg1"/>
                </a:solidFill>
              </a:rPr>
              <a:t>.</a:t>
            </a:r>
          </a:p>
          <a:p>
            <a:r>
              <a:rPr lang="fi-FI" sz="2000" dirty="0" smtClean="0">
                <a:solidFill>
                  <a:schemeClr val="bg1"/>
                </a:solidFill>
              </a:rPr>
              <a:t>Britanniassa </a:t>
            </a:r>
            <a:r>
              <a:rPr lang="fi-FI" sz="2000" dirty="0" err="1" smtClean="0">
                <a:solidFill>
                  <a:schemeClr val="bg1"/>
                </a:solidFill>
              </a:rPr>
              <a:t>Ascona</a:t>
            </a:r>
            <a:r>
              <a:rPr lang="fi-FI" sz="2000" dirty="0" smtClean="0">
                <a:solidFill>
                  <a:schemeClr val="bg1"/>
                </a:solidFill>
              </a:rPr>
              <a:t> C oli nimeltään </a:t>
            </a:r>
            <a:r>
              <a:rPr lang="fi-FI" sz="2000" dirty="0" err="1" smtClean="0">
                <a:solidFill>
                  <a:schemeClr val="bg1"/>
                </a:solidFill>
              </a:rPr>
              <a:t>Vauxhall</a:t>
            </a:r>
            <a:r>
              <a:rPr lang="fi-FI" sz="2000" dirty="0" smtClean="0">
                <a:solidFill>
                  <a:schemeClr val="bg1"/>
                </a:solidFill>
              </a:rPr>
              <a:t> </a:t>
            </a:r>
            <a:r>
              <a:rPr lang="fi-FI" sz="2000" dirty="0" err="1" smtClean="0">
                <a:solidFill>
                  <a:schemeClr val="bg1"/>
                </a:solidFill>
              </a:rPr>
              <a:t>Cavalier</a:t>
            </a:r>
            <a:r>
              <a:rPr lang="fi-FI" sz="2000" dirty="0" smtClean="0">
                <a:solidFill>
                  <a:schemeClr val="bg1"/>
                </a:solidFill>
              </a:rPr>
              <a:t>, kuten edeltäjänsäkin. Nyt myös Yhdysvalloissa siirryttiin </a:t>
            </a:r>
            <a:r>
              <a:rPr lang="fi-FI" sz="2000" dirty="0" err="1" smtClean="0">
                <a:solidFill>
                  <a:schemeClr val="bg1"/>
                </a:solidFill>
              </a:rPr>
              <a:t>Cavalier</a:t>
            </a:r>
            <a:r>
              <a:rPr lang="fi-FI" sz="2000" dirty="0" smtClean="0">
                <a:solidFill>
                  <a:schemeClr val="bg1"/>
                </a:solidFill>
              </a:rPr>
              <a:t> nimeen, mutta merkkinä edelleen Chevrolet.</a:t>
            </a:r>
          </a:p>
          <a:p>
            <a:r>
              <a:rPr lang="fi-FI" sz="2000" dirty="0" err="1" smtClean="0">
                <a:solidFill>
                  <a:schemeClr val="bg1"/>
                </a:solidFill>
              </a:rPr>
              <a:t>Ascona</a:t>
            </a:r>
            <a:r>
              <a:rPr lang="fi-FI" sz="2000" dirty="0" smtClean="0">
                <a:solidFill>
                  <a:schemeClr val="bg1"/>
                </a:solidFill>
              </a:rPr>
              <a:t> C:stä ei ollut farmariversiota, mutta Britanniassa </a:t>
            </a:r>
            <a:r>
              <a:rPr lang="fi-FI" sz="2000" dirty="0" err="1" smtClean="0">
                <a:solidFill>
                  <a:schemeClr val="bg1"/>
                </a:solidFill>
              </a:rPr>
              <a:t>Vauxhall</a:t>
            </a:r>
            <a:r>
              <a:rPr lang="fi-FI" sz="2000" dirty="0" smtClean="0">
                <a:solidFill>
                  <a:schemeClr val="bg1"/>
                </a:solidFill>
              </a:rPr>
              <a:t> yhdisti </a:t>
            </a:r>
            <a:r>
              <a:rPr lang="fi-FI" sz="2000" dirty="0" err="1" smtClean="0">
                <a:solidFill>
                  <a:schemeClr val="bg1"/>
                </a:solidFill>
              </a:rPr>
              <a:t>Asconan</a:t>
            </a:r>
            <a:r>
              <a:rPr lang="fi-FI" sz="2000" dirty="0" smtClean="0">
                <a:solidFill>
                  <a:schemeClr val="bg1"/>
                </a:solidFill>
              </a:rPr>
              <a:t> ja </a:t>
            </a:r>
            <a:r>
              <a:rPr lang="fi-FI" sz="2000" dirty="0" err="1" smtClean="0">
                <a:solidFill>
                  <a:schemeClr val="bg1"/>
                </a:solidFill>
              </a:rPr>
              <a:t>Holden</a:t>
            </a:r>
            <a:r>
              <a:rPr lang="fi-FI" sz="2000" dirty="0" smtClean="0">
                <a:solidFill>
                  <a:schemeClr val="bg1"/>
                </a:solidFill>
              </a:rPr>
              <a:t> </a:t>
            </a:r>
            <a:r>
              <a:rPr lang="fi-FI" sz="2000" dirty="0" err="1" smtClean="0">
                <a:solidFill>
                  <a:schemeClr val="bg1"/>
                </a:solidFill>
              </a:rPr>
              <a:t>Camiran</a:t>
            </a:r>
            <a:r>
              <a:rPr lang="fi-FI" sz="2000" dirty="0" smtClean="0">
                <a:solidFill>
                  <a:schemeClr val="bg1"/>
                </a:solidFill>
              </a:rPr>
              <a:t> ja teki niistä </a:t>
            </a:r>
            <a:r>
              <a:rPr lang="fi-FI" sz="2000" dirty="0" err="1" smtClean="0">
                <a:solidFill>
                  <a:schemeClr val="bg1"/>
                </a:solidFill>
              </a:rPr>
              <a:t>Cavalier</a:t>
            </a:r>
            <a:r>
              <a:rPr lang="fi-FI" sz="2000" dirty="0" smtClean="0">
                <a:solidFill>
                  <a:schemeClr val="bg1"/>
                </a:solidFill>
              </a:rPr>
              <a:t> farmarin. </a:t>
            </a:r>
            <a:r>
              <a:rPr lang="fi-FI" sz="2000" dirty="0" err="1" smtClean="0">
                <a:solidFill>
                  <a:schemeClr val="bg1"/>
                </a:solidFill>
              </a:rPr>
              <a:t>Ascona</a:t>
            </a:r>
            <a:r>
              <a:rPr lang="fi-FI" sz="2000" dirty="0" smtClean="0">
                <a:solidFill>
                  <a:schemeClr val="bg1"/>
                </a:solidFill>
              </a:rPr>
              <a:t> -tuotemerkkiä käytettiin aina vuoteen 1989 asti kunnes Opel </a:t>
            </a:r>
            <a:r>
              <a:rPr lang="fi-FI" sz="2000" dirty="0" err="1" smtClean="0">
                <a:solidFill>
                  <a:schemeClr val="bg1"/>
                </a:solidFill>
              </a:rPr>
              <a:t>Vectra</a:t>
            </a:r>
            <a:r>
              <a:rPr lang="fi-FI" sz="2000" dirty="0" smtClean="0">
                <a:solidFill>
                  <a:schemeClr val="bg1"/>
                </a:solidFill>
              </a:rPr>
              <a:t> A korvasi </a:t>
            </a:r>
            <a:r>
              <a:rPr lang="fi-FI" sz="2000" dirty="0" err="1" smtClean="0">
                <a:solidFill>
                  <a:schemeClr val="bg1"/>
                </a:solidFill>
              </a:rPr>
              <a:t>Asconan</a:t>
            </a:r>
            <a:r>
              <a:rPr lang="fi-FI" sz="2000" dirty="0" smtClean="0">
                <a:solidFill>
                  <a:schemeClr val="bg1"/>
                </a:solidFill>
              </a:rPr>
              <a:t>.</a:t>
            </a:r>
          </a:p>
          <a:p>
            <a:endParaRPr lang="fi-FI" sz="2000" dirty="0" smtClean="0">
              <a:solidFill>
                <a:schemeClr val="bg1"/>
              </a:solidFill>
            </a:endParaRPr>
          </a:p>
          <a:p>
            <a:r>
              <a:rPr lang="fi-FI" sz="2000" dirty="0" err="1" smtClean="0">
                <a:solidFill>
                  <a:schemeClr val="bg1"/>
                </a:solidFill>
              </a:rPr>
              <a:t>Ascona</a:t>
            </a:r>
            <a:r>
              <a:rPr lang="fi-FI" sz="2000" dirty="0" smtClean="0">
                <a:solidFill>
                  <a:schemeClr val="bg1"/>
                </a:solidFill>
              </a:rPr>
              <a:t> c:tä myytiin kolmella eri korimallilla:</a:t>
            </a:r>
          </a:p>
          <a:p>
            <a:r>
              <a:rPr lang="fi-FI" sz="2000" dirty="0" smtClean="0">
                <a:solidFill>
                  <a:schemeClr val="bg1"/>
                </a:solidFill>
              </a:rPr>
              <a:t>2-ovinen </a:t>
            </a:r>
            <a:r>
              <a:rPr lang="fi-FI" sz="2000" dirty="0" err="1" smtClean="0">
                <a:solidFill>
                  <a:schemeClr val="bg1"/>
                </a:solidFill>
              </a:rPr>
              <a:t>sedan</a:t>
            </a:r>
            <a:endParaRPr lang="fi-FI" sz="2000" dirty="0" smtClean="0">
              <a:solidFill>
                <a:schemeClr val="bg1"/>
              </a:solidFill>
            </a:endParaRPr>
          </a:p>
          <a:p>
            <a:r>
              <a:rPr lang="fi-FI" sz="2000" dirty="0" smtClean="0">
                <a:solidFill>
                  <a:schemeClr val="bg1"/>
                </a:solidFill>
              </a:rPr>
              <a:t>4-ovinen </a:t>
            </a:r>
            <a:r>
              <a:rPr lang="fi-FI" sz="2000" dirty="0" err="1" smtClean="0">
                <a:solidFill>
                  <a:schemeClr val="bg1"/>
                </a:solidFill>
              </a:rPr>
              <a:t>sedan</a:t>
            </a:r>
            <a:endParaRPr lang="fi-FI" sz="2000" dirty="0" smtClean="0">
              <a:solidFill>
                <a:schemeClr val="bg1"/>
              </a:solidFill>
            </a:endParaRPr>
          </a:p>
          <a:p>
            <a:r>
              <a:rPr lang="fi-FI" sz="2000" dirty="0" smtClean="0">
                <a:solidFill>
                  <a:schemeClr val="bg1"/>
                </a:solidFill>
              </a:rPr>
              <a:t>5-ovinen </a:t>
            </a:r>
            <a:r>
              <a:rPr lang="fi-FI" sz="2000" dirty="0" err="1" smtClean="0">
                <a:solidFill>
                  <a:schemeClr val="bg1"/>
                </a:solidFill>
              </a:rPr>
              <a:t>hatchback</a:t>
            </a:r>
            <a:endParaRPr lang="fi-FI" sz="2000" dirty="0" smtClean="0">
              <a:solidFill>
                <a:schemeClr val="bg1"/>
              </a:solidFill>
            </a:endParaRPr>
          </a:p>
          <a:p>
            <a:endParaRPr lang="fi-FI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orakulmio 4"/>
          <p:cNvSpPr/>
          <p:nvPr/>
        </p:nvSpPr>
        <p:spPr>
          <a:xfrm>
            <a:off x="2000232" y="214290"/>
            <a:ext cx="34705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ASCONA C</a:t>
            </a:r>
            <a:endParaRPr lang="fi-FI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Suorakulmio 6">
            <a:hlinkClick r:id="rId3" action="ppaction://hlinksldjump"/>
          </p:cNvPr>
          <p:cNvSpPr/>
          <p:nvPr/>
        </p:nvSpPr>
        <p:spPr>
          <a:xfrm>
            <a:off x="3357554" y="5929330"/>
            <a:ext cx="218822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Takaisin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Alatunnisteen paikkamerkki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 dirty="0"/>
          </a:p>
        </p:txBody>
      </p:sp>
      <p:sp>
        <p:nvSpPr>
          <p:cNvPr id="6" name="Suorakulmio 5"/>
          <p:cNvSpPr/>
          <p:nvPr/>
        </p:nvSpPr>
        <p:spPr>
          <a:xfrm>
            <a:off x="2286000" y="1859340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i-FI" dirty="0" smtClean="0">
                <a:solidFill>
                  <a:schemeClr val="bg1"/>
                </a:solidFill>
              </a:rPr>
              <a:t>Moottorivaihtoehdot:</a:t>
            </a:r>
          </a:p>
          <a:p>
            <a:r>
              <a:rPr lang="fi-FI" dirty="0" smtClean="0">
                <a:solidFill>
                  <a:schemeClr val="bg1"/>
                </a:solidFill>
              </a:rPr>
              <a:t>1.3 N - 1297 cc, 60 </a:t>
            </a:r>
            <a:r>
              <a:rPr lang="fi-FI" dirty="0" err="1" smtClean="0">
                <a:solidFill>
                  <a:schemeClr val="bg1"/>
                </a:solidFill>
              </a:rPr>
              <a:t>hp</a:t>
            </a:r>
            <a:endParaRPr lang="fi-FI" dirty="0" smtClean="0">
              <a:solidFill>
                <a:schemeClr val="bg1"/>
              </a:solidFill>
            </a:endParaRPr>
          </a:p>
          <a:p>
            <a:r>
              <a:rPr lang="fi-FI" dirty="0" smtClean="0">
                <a:solidFill>
                  <a:schemeClr val="bg1"/>
                </a:solidFill>
              </a:rPr>
              <a:t>1.3 S - 1297 cc, 75 </a:t>
            </a:r>
            <a:r>
              <a:rPr lang="fi-FI" dirty="0" err="1" smtClean="0">
                <a:solidFill>
                  <a:schemeClr val="bg1"/>
                </a:solidFill>
              </a:rPr>
              <a:t>hp</a:t>
            </a:r>
            <a:endParaRPr lang="fi-FI" dirty="0" smtClean="0">
              <a:solidFill>
                <a:schemeClr val="bg1"/>
              </a:solidFill>
            </a:endParaRPr>
          </a:p>
          <a:p>
            <a:r>
              <a:rPr lang="fi-FI" dirty="0" smtClean="0">
                <a:solidFill>
                  <a:schemeClr val="bg1"/>
                </a:solidFill>
              </a:rPr>
              <a:t>1.6 N/E - 1598 cc, </a:t>
            </a:r>
            <a:r>
              <a:rPr lang="fi-FI" dirty="0" err="1" smtClean="0">
                <a:solidFill>
                  <a:schemeClr val="bg1"/>
                </a:solidFill>
              </a:rPr>
              <a:t>hp</a:t>
            </a:r>
            <a:r>
              <a:rPr lang="fi-FI" dirty="0" smtClean="0">
                <a:solidFill>
                  <a:schemeClr val="bg1"/>
                </a:solidFill>
              </a:rPr>
              <a:t> PS</a:t>
            </a:r>
          </a:p>
          <a:p>
            <a:r>
              <a:rPr lang="fi-FI" dirty="0" smtClean="0">
                <a:solidFill>
                  <a:schemeClr val="bg1"/>
                </a:solidFill>
              </a:rPr>
              <a:t>1.6 SV - 1598 cc, 82 </a:t>
            </a:r>
            <a:r>
              <a:rPr lang="fi-FI" dirty="0" err="1" smtClean="0">
                <a:solidFill>
                  <a:schemeClr val="bg1"/>
                </a:solidFill>
              </a:rPr>
              <a:t>hp</a:t>
            </a:r>
            <a:endParaRPr lang="fi-FI" dirty="0" smtClean="0">
              <a:solidFill>
                <a:schemeClr val="bg1"/>
              </a:solidFill>
            </a:endParaRPr>
          </a:p>
          <a:p>
            <a:r>
              <a:rPr lang="fi-FI" dirty="0" smtClean="0">
                <a:solidFill>
                  <a:schemeClr val="bg1"/>
                </a:solidFill>
              </a:rPr>
              <a:t>1.6 SH - 1598 cc, 90 </a:t>
            </a:r>
            <a:r>
              <a:rPr lang="fi-FI" dirty="0" err="1" smtClean="0">
                <a:solidFill>
                  <a:schemeClr val="bg1"/>
                </a:solidFill>
              </a:rPr>
              <a:t>hp</a:t>
            </a:r>
            <a:endParaRPr lang="fi-FI" dirty="0" smtClean="0">
              <a:solidFill>
                <a:schemeClr val="bg1"/>
              </a:solidFill>
            </a:endParaRPr>
          </a:p>
          <a:p>
            <a:r>
              <a:rPr lang="fi-FI" dirty="0" smtClean="0">
                <a:solidFill>
                  <a:schemeClr val="bg1"/>
                </a:solidFill>
              </a:rPr>
              <a:t>1.8 N - 1796 cc, 84 </a:t>
            </a:r>
            <a:r>
              <a:rPr lang="fi-FI" dirty="0" err="1" smtClean="0">
                <a:solidFill>
                  <a:schemeClr val="bg1"/>
                </a:solidFill>
              </a:rPr>
              <a:t>hp</a:t>
            </a:r>
            <a:endParaRPr lang="fi-FI" dirty="0" smtClean="0">
              <a:solidFill>
                <a:schemeClr val="bg1"/>
              </a:solidFill>
            </a:endParaRPr>
          </a:p>
          <a:p>
            <a:r>
              <a:rPr lang="fi-FI" dirty="0" smtClean="0">
                <a:solidFill>
                  <a:schemeClr val="bg1"/>
                </a:solidFill>
              </a:rPr>
              <a:t>1.8/2.0 NE (</a:t>
            </a:r>
            <a:r>
              <a:rPr lang="fi-FI" dirty="0" err="1" smtClean="0">
                <a:solidFill>
                  <a:schemeClr val="bg1"/>
                </a:solidFill>
              </a:rPr>
              <a:t>Kat</a:t>
            </a:r>
            <a:r>
              <a:rPr lang="fi-FI" dirty="0" smtClean="0">
                <a:solidFill>
                  <a:schemeClr val="bg1"/>
                </a:solidFill>
              </a:rPr>
              <a:t>)- 1796-1998 cc, 115 </a:t>
            </a:r>
            <a:r>
              <a:rPr lang="fi-FI" dirty="0" err="1" smtClean="0">
                <a:solidFill>
                  <a:schemeClr val="bg1"/>
                </a:solidFill>
              </a:rPr>
              <a:t>hp</a:t>
            </a:r>
            <a:endParaRPr lang="fi-FI" dirty="0" smtClean="0">
              <a:solidFill>
                <a:schemeClr val="bg1"/>
              </a:solidFill>
            </a:endParaRPr>
          </a:p>
          <a:p>
            <a:r>
              <a:rPr lang="fi-FI" dirty="0" smtClean="0">
                <a:solidFill>
                  <a:schemeClr val="bg1"/>
                </a:solidFill>
              </a:rPr>
              <a:t>1.8E/2.0 NE - 1796-1998 cc, 115 </a:t>
            </a:r>
            <a:r>
              <a:rPr lang="fi-FI" dirty="0" err="1" smtClean="0">
                <a:solidFill>
                  <a:schemeClr val="bg1"/>
                </a:solidFill>
              </a:rPr>
              <a:t>hp</a:t>
            </a:r>
            <a:endParaRPr lang="fi-FI" dirty="0" smtClean="0">
              <a:solidFill>
                <a:schemeClr val="bg1"/>
              </a:solidFill>
            </a:endParaRPr>
          </a:p>
          <a:p>
            <a:r>
              <a:rPr lang="fi-FI" dirty="0" smtClean="0">
                <a:solidFill>
                  <a:schemeClr val="bg1"/>
                </a:solidFill>
              </a:rPr>
              <a:t>2.0 SEH GT - 1998 cc, 130 </a:t>
            </a:r>
            <a:r>
              <a:rPr lang="fi-FI" dirty="0" err="1" smtClean="0">
                <a:solidFill>
                  <a:schemeClr val="bg1"/>
                </a:solidFill>
              </a:rPr>
              <a:t>hp</a:t>
            </a:r>
            <a:endParaRPr lang="fi-FI" dirty="0" smtClean="0">
              <a:solidFill>
                <a:schemeClr val="bg1"/>
              </a:solidFill>
            </a:endParaRPr>
          </a:p>
          <a:p>
            <a:r>
              <a:rPr lang="fi-FI" dirty="0" smtClean="0">
                <a:solidFill>
                  <a:schemeClr val="bg1"/>
                </a:solidFill>
              </a:rPr>
              <a:t>1.6 D - 1598 cc, 54 </a:t>
            </a:r>
            <a:r>
              <a:rPr lang="fi-FI" dirty="0" err="1" smtClean="0">
                <a:solidFill>
                  <a:schemeClr val="bg1"/>
                </a:solidFill>
              </a:rPr>
              <a:t>hp</a:t>
            </a:r>
            <a:endParaRPr lang="fi-FI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orakulmio 3"/>
          <p:cNvSpPr/>
          <p:nvPr/>
        </p:nvSpPr>
        <p:spPr>
          <a:xfrm>
            <a:off x="1928794" y="0"/>
            <a:ext cx="43819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Ascona</a:t>
            </a:r>
            <a:r>
              <a:rPr lang="fi-FI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fi-FI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crash</a:t>
            </a:r>
            <a:endParaRPr lang="fi-FI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Suorakulmio 4">
            <a:hlinkClick r:id="rId4" action="ppaction://hlinksldjump"/>
          </p:cNvPr>
          <p:cNvSpPr/>
          <p:nvPr/>
        </p:nvSpPr>
        <p:spPr>
          <a:xfrm>
            <a:off x="2428860" y="857232"/>
            <a:ext cx="15905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Rallia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Suorakulmio 5">
            <a:hlinkClick r:id="rId5" action="ppaction://hlinksldjump"/>
          </p:cNvPr>
          <p:cNvSpPr/>
          <p:nvPr/>
        </p:nvSpPr>
        <p:spPr>
          <a:xfrm>
            <a:off x="0" y="857232"/>
            <a:ext cx="218822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Takaisin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Alatunnisteen paikkamerkki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</p:spTree>
    <p:controls>
      <p:control spid="1026" name="ShockwaveFlash1" r:id="rId2" imgW="7056360" imgH="4176720"/>
    </p:controls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orakulmio 3">
            <a:hlinkClick r:id="rId3" action="ppaction://hlinksldjump"/>
          </p:cNvPr>
          <p:cNvSpPr/>
          <p:nvPr/>
        </p:nvSpPr>
        <p:spPr>
          <a:xfrm>
            <a:off x="0" y="642918"/>
            <a:ext cx="218822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Takaisin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3" name="ascona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285852" y="1428736"/>
            <a:ext cx="6858000" cy="4914920"/>
          </a:xfrm>
          <a:prstGeom prst="rect">
            <a:avLst/>
          </a:prstGeom>
        </p:spPr>
      </p:pic>
      <p:sp>
        <p:nvSpPr>
          <p:cNvPr id="5" name="Alatunnisteen paikkamerk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4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orakulmio 5"/>
          <p:cNvSpPr/>
          <p:nvPr/>
        </p:nvSpPr>
        <p:spPr>
          <a:xfrm>
            <a:off x="0" y="214290"/>
            <a:ext cx="31372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Ascona</a:t>
            </a:r>
            <a:r>
              <a:rPr lang="fi-FI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A</a:t>
            </a:r>
            <a:endParaRPr lang="fi-FI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Suorakulmio 6">
            <a:hlinkClick r:id="rId2" action="ppaction://hlinksldjump"/>
          </p:cNvPr>
          <p:cNvSpPr/>
          <p:nvPr/>
        </p:nvSpPr>
        <p:spPr>
          <a:xfrm>
            <a:off x="61263" y="1000108"/>
            <a:ext cx="158177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Moottorit</a:t>
            </a:r>
            <a:endParaRPr lang="fi-FI" sz="2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Suorakulmio 7">
            <a:hlinkClick r:id="rId3" action="ppaction://hlinksldjump"/>
          </p:cNvPr>
          <p:cNvSpPr/>
          <p:nvPr/>
        </p:nvSpPr>
        <p:spPr>
          <a:xfrm>
            <a:off x="0" y="1500174"/>
            <a:ext cx="204543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Muuta tietoa</a:t>
            </a:r>
            <a:endParaRPr lang="fi-FI" sz="2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Suorakulmio 8"/>
          <p:cNvSpPr/>
          <p:nvPr/>
        </p:nvSpPr>
        <p:spPr>
          <a:xfrm>
            <a:off x="4786314" y="1857364"/>
            <a:ext cx="31051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Ascona</a:t>
            </a:r>
            <a:r>
              <a:rPr lang="fi-FI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B</a:t>
            </a:r>
            <a:endParaRPr lang="fi-FI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0" name="Suorakulmio 9"/>
          <p:cNvSpPr/>
          <p:nvPr/>
        </p:nvSpPr>
        <p:spPr>
          <a:xfrm>
            <a:off x="7000892" y="2786058"/>
            <a:ext cx="158177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Moottorit</a:t>
            </a:r>
            <a:endParaRPr lang="fi-FI" sz="2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1" name="Suorakulmio 10"/>
          <p:cNvSpPr/>
          <p:nvPr/>
        </p:nvSpPr>
        <p:spPr>
          <a:xfrm>
            <a:off x="4714876" y="2786058"/>
            <a:ext cx="204543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Muuta tietoa</a:t>
            </a:r>
            <a:endParaRPr lang="fi-FI" sz="2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2" name="Suorakulmio 11"/>
          <p:cNvSpPr/>
          <p:nvPr/>
        </p:nvSpPr>
        <p:spPr>
          <a:xfrm>
            <a:off x="357158" y="3286124"/>
            <a:ext cx="30843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Ascona</a:t>
            </a:r>
            <a:r>
              <a:rPr lang="fi-FI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C</a:t>
            </a:r>
            <a:endParaRPr lang="fi-FI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3" name="Suorakulmio 12"/>
          <p:cNvSpPr/>
          <p:nvPr/>
        </p:nvSpPr>
        <p:spPr>
          <a:xfrm>
            <a:off x="142844" y="4143380"/>
            <a:ext cx="158177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Moottorit</a:t>
            </a:r>
            <a:endParaRPr lang="fi-FI" sz="2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4" name="Suorakulmio 13"/>
          <p:cNvSpPr/>
          <p:nvPr/>
        </p:nvSpPr>
        <p:spPr>
          <a:xfrm>
            <a:off x="1928794" y="4143380"/>
            <a:ext cx="204543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Muuta tietoa</a:t>
            </a:r>
            <a:endParaRPr lang="fi-FI" sz="2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5" name="Suorakulmio 14">
            <a:hlinkClick r:id="rId4" action="ppaction://hlinksldjump"/>
          </p:cNvPr>
          <p:cNvSpPr/>
          <p:nvPr/>
        </p:nvSpPr>
        <p:spPr>
          <a:xfrm>
            <a:off x="2071670" y="1142984"/>
            <a:ext cx="98366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Kuvat</a:t>
            </a:r>
            <a:endParaRPr lang="fi-FI" sz="2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6" name="Suorakulmio 15">
            <a:hlinkClick r:id="rId5" action="ppaction://hlinksldjump"/>
          </p:cNvPr>
          <p:cNvSpPr/>
          <p:nvPr/>
        </p:nvSpPr>
        <p:spPr>
          <a:xfrm>
            <a:off x="6286512" y="3286124"/>
            <a:ext cx="98366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Kuvat</a:t>
            </a:r>
            <a:endParaRPr lang="fi-FI" sz="2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7" name="Suorakulmio 16">
            <a:hlinkClick r:id="rId6" action="ppaction://hlinksldjump"/>
          </p:cNvPr>
          <p:cNvSpPr/>
          <p:nvPr/>
        </p:nvSpPr>
        <p:spPr>
          <a:xfrm>
            <a:off x="1285852" y="4714884"/>
            <a:ext cx="98366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2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Kuvat</a:t>
            </a:r>
            <a:endParaRPr lang="fi-FI" sz="2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8" name="Alatunnisteen paikkamerkki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  <p:sp>
        <p:nvSpPr>
          <p:cNvPr id="19" name="Suorakulmio 18">
            <a:hlinkClick r:id="rId7" action="ppaction://hlinksldjump"/>
          </p:cNvPr>
          <p:cNvSpPr/>
          <p:nvPr/>
        </p:nvSpPr>
        <p:spPr>
          <a:xfrm>
            <a:off x="2857488" y="5715016"/>
            <a:ext cx="345556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Päävalikkoon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142984"/>
            <a:ext cx="6096000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Suorakulmio 5">
            <a:hlinkClick r:id="rId3" action="ppaction://hlinksldjump"/>
          </p:cNvPr>
          <p:cNvSpPr/>
          <p:nvPr/>
        </p:nvSpPr>
        <p:spPr>
          <a:xfrm>
            <a:off x="6041740" y="5934670"/>
            <a:ext cx="242688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Seuraava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Suorakulmio 6">
            <a:hlinkClick r:id="rId4" action="ppaction://hlinksldjump"/>
          </p:cNvPr>
          <p:cNvSpPr/>
          <p:nvPr/>
        </p:nvSpPr>
        <p:spPr>
          <a:xfrm>
            <a:off x="0" y="5934670"/>
            <a:ext cx="249670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Edellinen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Suorakulmio 7">
            <a:hlinkClick r:id="rId5" action="ppaction://hlinksldjump"/>
          </p:cNvPr>
          <p:cNvSpPr/>
          <p:nvPr/>
        </p:nvSpPr>
        <p:spPr>
          <a:xfrm>
            <a:off x="3357554" y="5934670"/>
            <a:ext cx="192084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Alkuun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Alatunnisteen paikkamerkki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357298"/>
            <a:ext cx="6643734" cy="36480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Suorakulmio 5">
            <a:hlinkClick r:id="rId3" action="ppaction://hlinksldjump"/>
          </p:cNvPr>
          <p:cNvSpPr/>
          <p:nvPr/>
        </p:nvSpPr>
        <p:spPr>
          <a:xfrm>
            <a:off x="0" y="5934670"/>
            <a:ext cx="249670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Edellinen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Suorakulmio 6">
            <a:hlinkClick r:id="rId4" action="ppaction://hlinksldjump"/>
          </p:cNvPr>
          <p:cNvSpPr/>
          <p:nvPr/>
        </p:nvSpPr>
        <p:spPr>
          <a:xfrm>
            <a:off x="3357554" y="5934670"/>
            <a:ext cx="192084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Alkuun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Suorakulmio 7">
            <a:hlinkClick r:id="rId5" action="ppaction://hlinksldjump"/>
          </p:cNvPr>
          <p:cNvSpPr/>
          <p:nvPr/>
        </p:nvSpPr>
        <p:spPr>
          <a:xfrm>
            <a:off x="6041740" y="5934670"/>
            <a:ext cx="242688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Seuraava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9" name="Alatunnisteen paikkamerkki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928670"/>
            <a:ext cx="5810264" cy="43576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Suorakulmio 4">
            <a:hlinkClick r:id="rId3" action="ppaction://hlinksldjump"/>
          </p:cNvPr>
          <p:cNvSpPr/>
          <p:nvPr/>
        </p:nvSpPr>
        <p:spPr>
          <a:xfrm>
            <a:off x="0" y="5934670"/>
            <a:ext cx="249670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Edellinen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Suorakulmio 5">
            <a:hlinkClick r:id="rId4" action="ppaction://hlinksldjump"/>
          </p:cNvPr>
          <p:cNvSpPr/>
          <p:nvPr/>
        </p:nvSpPr>
        <p:spPr>
          <a:xfrm>
            <a:off x="3357554" y="5934670"/>
            <a:ext cx="192084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Alkuun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Suorakulmio 6">
            <a:hlinkClick r:id="rId5" action="ppaction://hlinksldjump"/>
          </p:cNvPr>
          <p:cNvSpPr/>
          <p:nvPr/>
        </p:nvSpPr>
        <p:spPr>
          <a:xfrm>
            <a:off x="6041740" y="5934670"/>
            <a:ext cx="242688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Seuraava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Alatunnisteen paikkamerk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500174"/>
            <a:ext cx="6215106" cy="33736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Suorakulmio 4">
            <a:hlinkClick r:id="rId3" action="ppaction://hlinksldjump"/>
          </p:cNvPr>
          <p:cNvSpPr/>
          <p:nvPr/>
        </p:nvSpPr>
        <p:spPr>
          <a:xfrm>
            <a:off x="0" y="5934670"/>
            <a:ext cx="249670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Edellinen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Suorakulmio 5">
            <a:hlinkClick r:id="rId4" action="ppaction://hlinksldjump"/>
          </p:cNvPr>
          <p:cNvSpPr/>
          <p:nvPr/>
        </p:nvSpPr>
        <p:spPr>
          <a:xfrm>
            <a:off x="3357554" y="5934670"/>
            <a:ext cx="192084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Alkuun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Suorakulmio 6">
            <a:hlinkClick r:id="rId5" action="ppaction://hlinksldjump"/>
          </p:cNvPr>
          <p:cNvSpPr/>
          <p:nvPr/>
        </p:nvSpPr>
        <p:spPr>
          <a:xfrm>
            <a:off x="6041740" y="5934670"/>
            <a:ext cx="242688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i-FI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Seuraava</a:t>
            </a:r>
            <a:endParaRPr lang="fi-FI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1" name="Alatunnisteen paikkamerkki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Pasi Huoponen Jani Saarinen</a:t>
            </a:r>
            <a:endParaRPr lang="fi-FI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738</Words>
  <Application>Microsoft Office PowerPoint</Application>
  <PresentationFormat>Näytössä katseltava diaesitys (4:3)</PresentationFormat>
  <Paragraphs>138</Paragraphs>
  <Slides>21</Slides>
  <Notes>4</Notes>
  <HiddenSlides>0</HiddenSlides>
  <MMClips>1</MMClips>
  <ScaleCrop>false</ScaleCrop>
  <HeadingPairs>
    <vt:vector size="4" baseType="variant">
      <vt:variant>
        <vt:lpstr>Teema</vt:lpstr>
      </vt:variant>
      <vt:variant>
        <vt:i4>1</vt:i4>
      </vt:variant>
      <vt:variant>
        <vt:lpstr>Dian otsikot</vt:lpstr>
      </vt:variant>
      <vt:variant>
        <vt:i4>21</vt:i4>
      </vt:variant>
    </vt:vector>
  </HeadingPairs>
  <TitlesOfParts>
    <vt:vector size="22" baseType="lpstr">
      <vt:lpstr>Office-teema</vt:lpstr>
      <vt:lpstr>Dia 1</vt:lpstr>
      <vt:lpstr>Dia 2</vt:lpstr>
      <vt:lpstr>Dia 3</vt:lpstr>
      <vt:lpstr>Dia 4</vt:lpstr>
      <vt:lpstr>Dia 5</vt:lpstr>
      <vt:lpstr>Dia 6</vt:lpstr>
      <vt:lpstr>Dia 7</vt:lpstr>
      <vt:lpstr>Dia 8</vt:lpstr>
      <vt:lpstr>Dia 9</vt:lpstr>
      <vt:lpstr>Dia 10</vt:lpstr>
      <vt:lpstr>Dia 11</vt:lpstr>
      <vt:lpstr>Dia 12</vt:lpstr>
      <vt:lpstr>Dia 13</vt:lpstr>
      <vt:lpstr>Dia 14</vt:lpstr>
      <vt:lpstr>Dia 15</vt:lpstr>
      <vt:lpstr>Dia 16</vt:lpstr>
      <vt:lpstr>Dia 17</vt:lpstr>
      <vt:lpstr>Dia 18</vt:lpstr>
      <vt:lpstr>Dia 19</vt:lpstr>
      <vt:lpstr>Dia 20</vt:lpstr>
      <vt:lpstr>Dia 21</vt:lpstr>
    </vt:vector>
  </TitlesOfParts>
  <Company>Vaao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Opel ASCONA!!</dc:title>
  <dc:creator>Jani</dc:creator>
  <cp:lastModifiedBy>Jani</cp:lastModifiedBy>
  <cp:revision>45</cp:revision>
  <dcterms:created xsi:type="dcterms:W3CDTF">2009-01-19T08:08:32Z</dcterms:created>
  <dcterms:modified xsi:type="dcterms:W3CDTF">2009-01-20T13:18:48Z</dcterms:modified>
</cp:coreProperties>
</file>