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61" r:id="rId3"/>
    <p:sldId id="257" r:id="rId4"/>
    <p:sldId id="263" r:id="rId5"/>
    <p:sldId id="262" r:id="rId6"/>
    <p:sldId id="260" r:id="rId7"/>
    <p:sldId id="258" r:id="rId8"/>
    <p:sldId id="259" r:id="rId9"/>
  </p:sldIdLst>
  <p:sldSz cx="9144000" cy="6858000" type="screen4x3"/>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2" d="100"/>
          <a:sy n="102" d="100"/>
        </p:scale>
        <p:origin x="-23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2BAD7C-DB63-4BB0-B0CD-011043DCABBC}" type="datetimeFigureOut">
              <a:rPr lang="fi-FI" smtClean="0"/>
              <a:t>20.1.2009</a:t>
            </a:fld>
            <a:endParaRPr lang="fi-FI"/>
          </a:p>
        </p:txBody>
      </p:sp>
      <p:sp>
        <p:nvSpPr>
          <p:cNvPr id="4" name="Dian kuvan paikkamerkki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6" name="Alatunnisteen paikkamerk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9F3915-379A-40C3-A4D7-F73F34F46992}" type="slidenum">
              <a:rPr lang="fi-FI" smtClean="0"/>
              <a:t>‹#›</a:t>
            </a:fld>
            <a:endParaRPr lang="fi-FI"/>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endParaRPr lang="fi-FI" dirty="0"/>
          </a:p>
        </p:txBody>
      </p:sp>
      <p:sp>
        <p:nvSpPr>
          <p:cNvPr id="4" name="Dian numeron paikkamerkki 3"/>
          <p:cNvSpPr>
            <a:spLocks noGrp="1"/>
          </p:cNvSpPr>
          <p:nvPr>
            <p:ph type="sldNum" sz="quarter" idx="10"/>
          </p:nvPr>
        </p:nvSpPr>
        <p:spPr/>
        <p:txBody>
          <a:bodyPr/>
          <a:lstStyle/>
          <a:p>
            <a:fld id="{C49F3915-379A-40C3-A4D7-F73F34F46992}" type="slidenum">
              <a:rPr lang="fi-FI" smtClean="0"/>
              <a:t>7</a:t>
            </a:fld>
            <a:endParaRPr lang="fi-FI"/>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685800" y="2130425"/>
            <a:ext cx="7772400" cy="1470025"/>
          </a:xfrm>
        </p:spPr>
        <p:txBody>
          <a:bodyPr/>
          <a:lstStyle/>
          <a:p>
            <a:r>
              <a:rPr lang="fi-FI" smtClean="0"/>
              <a:t>Muokkaa perustyyl. napsautt.</a:t>
            </a:r>
            <a:endParaRPr lang="fi-FI"/>
          </a:p>
        </p:txBody>
      </p:sp>
      <p:sp>
        <p:nvSpPr>
          <p:cNvPr id="3" name="Alaotsikk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smtClean="0"/>
              <a:t>Muokkaa alaotsikon perustyyliä napsautt.</a:t>
            </a:r>
            <a:endParaRPr lang="fi-FI"/>
          </a:p>
        </p:txBody>
      </p:sp>
      <p:sp>
        <p:nvSpPr>
          <p:cNvPr id="4" name="Päivämäärän paikkamerkki 3"/>
          <p:cNvSpPr>
            <a:spLocks noGrp="1"/>
          </p:cNvSpPr>
          <p:nvPr>
            <p:ph type="dt" sz="half" idx="10"/>
          </p:nvPr>
        </p:nvSpPr>
        <p:spPr/>
        <p:txBody>
          <a:bodyPr/>
          <a:lstStyle/>
          <a:p>
            <a:fld id="{611A59EA-91D1-42E6-AB83-23AD59FFFC11}" type="datetimeFigureOut">
              <a:rPr lang="fi-FI" smtClean="0"/>
              <a:pPr/>
              <a:t>20.1.2009</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DAAE2E9B-0A93-4353-A118-F94D9FF6FDCC}" type="slidenum">
              <a:rPr lang="fi-FI" smtClean="0"/>
              <a:pPr/>
              <a:t>‹#›</a:t>
            </a:fld>
            <a:endParaRPr lang="fi-FI"/>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idx="1"/>
          </p:nvPr>
        </p:nvSpPr>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611A59EA-91D1-42E6-AB83-23AD59FFFC11}" type="datetimeFigureOut">
              <a:rPr lang="fi-FI" smtClean="0"/>
              <a:pPr/>
              <a:t>20.1.2009</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DAAE2E9B-0A93-4353-A118-F94D9FF6FDCC}" type="slidenum">
              <a:rPr lang="fi-FI" smtClean="0"/>
              <a:pPr/>
              <a:t>‹#›</a:t>
            </a:fld>
            <a:endParaRPr lang="fi-F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722313" y="4406900"/>
            <a:ext cx="7772400" cy="1362075"/>
          </a:xfrm>
        </p:spPr>
        <p:txBody>
          <a:bodyPr anchor="t"/>
          <a:lstStyle>
            <a:lvl1pPr algn="l">
              <a:defRPr sz="4000" b="1" cap="all"/>
            </a:lvl1pPr>
          </a:lstStyle>
          <a:p>
            <a:r>
              <a:rPr lang="fi-FI" smtClean="0"/>
              <a:t>Muokkaa perustyyl. napsautt.</a:t>
            </a:r>
            <a:endParaRPr lang="fi-FI"/>
          </a:p>
        </p:txBody>
      </p:sp>
      <p:sp>
        <p:nvSpPr>
          <p:cNvPr id="3" name="Tekstin paikkamerkki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 napsauttamalla</a:t>
            </a:r>
          </a:p>
        </p:txBody>
      </p:sp>
      <p:sp>
        <p:nvSpPr>
          <p:cNvPr id="4" name="Päivämäärän paikkamerkki 3"/>
          <p:cNvSpPr>
            <a:spLocks noGrp="1"/>
          </p:cNvSpPr>
          <p:nvPr>
            <p:ph type="dt" sz="half" idx="10"/>
          </p:nvPr>
        </p:nvSpPr>
        <p:spPr/>
        <p:txBody>
          <a:bodyPr/>
          <a:lstStyle/>
          <a:p>
            <a:fld id="{611A59EA-91D1-42E6-AB83-23AD59FFFC11}" type="datetimeFigureOut">
              <a:rPr lang="fi-FI" smtClean="0"/>
              <a:pPr/>
              <a:t>20.1.2009</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DAAE2E9B-0A93-4353-A118-F94D9FF6FDCC}" type="slidenum">
              <a:rPr lang="fi-FI" smtClean="0"/>
              <a:pPr/>
              <a:t>‹#›</a:t>
            </a:fld>
            <a:endParaRPr lang="fi-FI"/>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Sisällön paikkamerkk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Päivämäärän paikkamerkki 4"/>
          <p:cNvSpPr>
            <a:spLocks noGrp="1"/>
          </p:cNvSpPr>
          <p:nvPr>
            <p:ph type="dt" sz="half" idx="10"/>
          </p:nvPr>
        </p:nvSpPr>
        <p:spPr/>
        <p:txBody>
          <a:bodyPr/>
          <a:lstStyle/>
          <a:p>
            <a:fld id="{611A59EA-91D1-42E6-AB83-23AD59FFFC11}" type="datetimeFigureOut">
              <a:rPr lang="fi-FI" smtClean="0"/>
              <a:pPr/>
              <a:t>20.1.2009</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DAAE2E9B-0A93-4353-A118-F94D9FF6FDCC}" type="slidenum">
              <a:rPr lang="fi-FI" smtClean="0"/>
              <a:pPr/>
              <a:t>‹#›</a:t>
            </a:fld>
            <a:endParaRPr lang="fi-F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a:lvl1pPr>
          </a:lstStyle>
          <a:p>
            <a:r>
              <a:rPr lang="fi-FI" smtClean="0"/>
              <a:t>Muokkaa perustyyl. napsautt.</a:t>
            </a:r>
            <a:endParaRPr lang="fi-FI"/>
          </a:p>
        </p:txBody>
      </p:sp>
      <p:sp>
        <p:nvSpPr>
          <p:cNvPr id="3" name="Tekstin paikkamerkki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4" name="Sisällön paikkamerkk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Tekstin paikkamerkki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6" name="Sisällön paikkamerkk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7" name="Päivämäärän paikkamerkki 6"/>
          <p:cNvSpPr>
            <a:spLocks noGrp="1"/>
          </p:cNvSpPr>
          <p:nvPr>
            <p:ph type="dt" sz="half" idx="10"/>
          </p:nvPr>
        </p:nvSpPr>
        <p:spPr/>
        <p:txBody>
          <a:bodyPr/>
          <a:lstStyle/>
          <a:p>
            <a:fld id="{611A59EA-91D1-42E6-AB83-23AD59FFFC11}" type="datetimeFigureOut">
              <a:rPr lang="fi-FI" smtClean="0"/>
              <a:pPr/>
              <a:t>20.1.2009</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DAAE2E9B-0A93-4353-A118-F94D9FF6FDCC}" type="slidenum">
              <a:rPr lang="fi-FI" smtClean="0"/>
              <a:pPr/>
              <a:t>‹#›</a:t>
            </a:fld>
            <a:endParaRPr lang="fi-FI"/>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äivämäärän paikkamerkki 2"/>
          <p:cNvSpPr>
            <a:spLocks noGrp="1"/>
          </p:cNvSpPr>
          <p:nvPr>
            <p:ph type="dt" sz="half" idx="10"/>
          </p:nvPr>
        </p:nvSpPr>
        <p:spPr/>
        <p:txBody>
          <a:bodyPr/>
          <a:lstStyle/>
          <a:p>
            <a:fld id="{611A59EA-91D1-42E6-AB83-23AD59FFFC11}" type="datetimeFigureOut">
              <a:rPr lang="fi-FI" smtClean="0"/>
              <a:pPr/>
              <a:t>20.1.2009</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DAAE2E9B-0A93-4353-A118-F94D9FF6FDCC}" type="slidenum">
              <a:rPr lang="fi-FI" smtClean="0"/>
              <a:pPr/>
              <a:t>‹#›</a:t>
            </a:fld>
            <a:endParaRPr lang="fi-F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611A59EA-91D1-42E6-AB83-23AD59FFFC11}" type="datetimeFigureOut">
              <a:rPr lang="fi-FI" smtClean="0"/>
              <a:pPr/>
              <a:t>20.1.2009</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DAAE2E9B-0A93-4353-A118-F94D9FF6FDCC}" type="slidenum">
              <a:rPr lang="fi-FI" smtClean="0"/>
              <a:pPr/>
              <a:t>‹#›</a:t>
            </a:fld>
            <a:endParaRPr lang="fi-F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3050"/>
            <a:ext cx="3008313" cy="1162050"/>
          </a:xfrm>
        </p:spPr>
        <p:txBody>
          <a:bodyPr anchor="b"/>
          <a:lstStyle>
            <a:lvl1pPr algn="l">
              <a:defRPr sz="2000" b="1"/>
            </a:lvl1pPr>
          </a:lstStyle>
          <a:p>
            <a:r>
              <a:rPr lang="fi-FI" smtClean="0"/>
              <a:t>Muokkaa perustyyl. napsautt.</a:t>
            </a:r>
            <a:endParaRPr lang="fi-FI"/>
          </a:p>
        </p:txBody>
      </p:sp>
      <p:sp>
        <p:nvSpPr>
          <p:cNvPr id="3" name="Sisällön paikkamerkk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Tekstin paikkamerkki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Päivämäärän paikkamerkki 4"/>
          <p:cNvSpPr>
            <a:spLocks noGrp="1"/>
          </p:cNvSpPr>
          <p:nvPr>
            <p:ph type="dt" sz="half" idx="10"/>
          </p:nvPr>
        </p:nvSpPr>
        <p:spPr/>
        <p:txBody>
          <a:bodyPr/>
          <a:lstStyle/>
          <a:p>
            <a:fld id="{611A59EA-91D1-42E6-AB83-23AD59FFFC11}" type="datetimeFigureOut">
              <a:rPr lang="fi-FI" smtClean="0"/>
              <a:pPr/>
              <a:t>20.1.2009</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DAAE2E9B-0A93-4353-A118-F94D9FF6FDCC}" type="slidenum">
              <a:rPr lang="fi-FI" smtClean="0"/>
              <a:pPr/>
              <a:t>‹#›</a:t>
            </a:fld>
            <a:endParaRPr lang="fi-FI"/>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1792288" y="4800600"/>
            <a:ext cx="5486400" cy="566738"/>
          </a:xfrm>
        </p:spPr>
        <p:txBody>
          <a:bodyPr anchor="b"/>
          <a:lstStyle>
            <a:lvl1pPr algn="l">
              <a:defRPr sz="2000" b="1"/>
            </a:lvl1pPr>
          </a:lstStyle>
          <a:p>
            <a:r>
              <a:rPr lang="fi-FI" smtClean="0"/>
              <a:t>Muokkaa perustyyl. napsautt.</a:t>
            </a:r>
            <a:endParaRPr lang="fi-FI"/>
          </a:p>
        </p:txBody>
      </p:sp>
      <p:sp>
        <p:nvSpPr>
          <p:cNvPr id="3" name="Kuvan paikkamerkki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Päivämäärän paikkamerkki 4"/>
          <p:cNvSpPr>
            <a:spLocks noGrp="1"/>
          </p:cNvSpPr>
          <p:nvPr>
            <p:ph type="dt" sz="half" idx="10"/>
          </p:nvPr>
        </p:nvSpPr>
        <p:spPr/>
        <p:txBody>
          <a:bodyPr/>
          <a:lstStyle/>
          <a:p>
            <a:fld id="{611A59EA-91D1-42E6-AB83-23AD59FFFC11}" type="datetimeFigureOut">
              <a:rPr lang="fi-FI" smtClean="0"/>
              <a:pPr/>
              <a:t>20.1.2009</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DAAE2E9B-0A93-4353-A118-F94D9FF6FDCC}" type="slidenum">
              <a:rPr lang="fi-FI" smtClean="0"/>
              <a:pPr/>
              <a:t>‹#›</a:t>
            </a:fld>
            <a:endParaRPr lang="fi-F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ystysuoran tekstin paikkamerkki 2"/>
          <p:cNvSpPr>
            <a:spLocks noGrp="1"/>
          </p:cNvSpPr>
          <p:nvPr>
            <p:ph type="body" orient="vert" idx="1"/>
          </p:nvPr>
        </p:nvSpPr>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611A59EA-91D1-42E6-AB83-23AD59FFFC11}" type="datetimeFigureOut">
              <a:rPr lang="fi-FI" smtClean="0"/>
              <a:pPr/>
              <a:t>20.1.2009</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DAAE2E9B-0A93-4353-A118-F94D9FF6FDCC}" type="slidenum">
              <a:rPr lang="fi-FI" smtClean="0"/>
              <a:pPr/>
              <a:t>‹#›</a:t>
            </a:fld>
            <a:endParaRPr lang="fi-F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6629400" y="274638"/>
            <a:ext cx="2057400" cy="5851525"/>
          </a:xfrm>
        </p:spPr>
        <p:txBody>
          <a:bodyPr vert="eaVert"/>
          <a:lstStyle/>
          <a:p>
            <a:r>
              <a:rPr lang="fi-FI" smtClean="0"/>
              <a:t>Muokkaa perustyyl. napsautt.</a:t>
            </a:r>
            <a:endParaRPr lang="fi-FI"/>
          </a:p>
        </p:txBody>
      </p:sp>
      <p:sp>
        <p:nvSpPr>
          <p:cNvPr id="3" name="Pystysuoran tekstin paikkamerkki 2"/>
          <p:cNvSpPr>
            <a:spLocks noGrp="1"/>
          </p:cNvSpPr>
          <p:nvPr>
            <p:ph type="body" orient="vert" idx="1"/>
          </p:nvPr>
        </p:nvSpPr>
        <p:spPr>
          <a:xfrm>
            <a:off x="457200" y="274638"/>
            <a:ext cx="6019800" cy="5851525"/>
          </a:xfrm>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611A59EA-91D1-42E6-AB83-23AD59FFFC11}" type="datetimeFigureOut">
              <a:rPr lang="fi-FI" smtClean="0"/>
              <a:pPr/>
              <a:t>20.1.2009</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DAAE2E9B-0A93-4353-A118-F94D9FF6FDCC}" type="slidenum">
              <a:rPr lang="fi-FI" smtClean="0"/>
              <a:pPr/>
              <a:t>‹#›</a:t>
            </a:fld>
            <a:endParaRPr lang="fi-F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i-FI" smtClean="0"/>
              <a:t>Muokkaa perustyyl. napsautt.</a:t>
            </a:r>
            <a:endParaRPr lang="fi-FI"/>
          </a:p>
        </p:txBody>
      </p:sp>
      <p:sp>
        <p:nvSpPr>
          <p:cNvPr id="3" name="Tekstin paikkamerkki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1A59EA-91D1-42E6-AB83-23AD59FFFC11}" type="datetimeFigureOut">
              <a:rPr lang="fi-FI" smtClean="0"/>
              <a:pPr/>
              <a:t>20.1.2009</a:t>
            </a:fld>
            <a:endParaRPr lang="fi-FI"/>
          </a:p>
        </p:txBody>
      </p:sp>
      <p:sp>
        <p:nvSpPr>
          <p:cNvPr id="5" name="Alatunnisteen paikkamerk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AE2E9B-0A93-4353-A118-F94D9FF6FDCC}" type="slidenum">
              <a:rPr lang="fi-FI" smtClean="0"/>
              <a:pPr/>
              <a:t>‹#›</a:t>
            </a:fld>
            <a:endParaRPr lang="fi-FI"/>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audio" Target="file:///C:\Documents%20and%20Settings\Flava\Ty&#246;p&#246;yt&#228;\Joker%20-%20Im%20a%20man%20of%20my%20word.mp3"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file:///C:\Documents%20and%20Settings\Flava\Ty&#246;p&#246;yt&#228;\Xbox%20360%20intro%20(Widescreen).flv.wmv" TargetMode="External"/></Relationships>
</file>

<file path=ppt/slides/_rels/slide3.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4.xml"/><Relationship Id="rId3" Type="http://schemas.openxmlformats.org/officeDocument/2006/relationships/image" Target="../media/image4.png"/><Relationship Id="rId7" Type="http://schemas.openxmlformats.org/officeDocument/2006/relationships/slide" Target="slide8.xml"/><Relationship Id="rId12"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audio" Target="file:///C:\Documents%20and%20Settings\Flava\Ty&#246;p&#246;yt&#228;\Trivium-%20Anthem%20(We%20Are%20the%20Fire).flv.mp3" TargetMode="External"/><Relationship Id="rId6" Type="http://schemas.openxmlformats.org/officeDocument/2006/relationships/slide" Target="slide7.xml"/><Relationship Id="rId11" Type="http://schemas.openxmlformats.org/officeDocument/2006/relationships/slide" Target="slide5.xml"/><Relationship Id="rId5" Type="http://schemas.openxmlformats.org/officeDocument/2006/relationships/image" Target="../media/image6.png"/><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audio" Target="file:///C:\Documents%20and%20Settings\Flava\Ty&#246;p&#246;yt&#228;\Star%20Wars%20Theme%20Song%20By%20John%20Williams.mp3" TargetMode="External"/><Relationship Id="rId5" Type="http://schemas.openxmlformats.org/officeDocument/2006/relationships/image" Target="../media/image2.png"/><Relationship Id="rId4" Type="http://schemas.openxmlformats.org/officeDocument/2006/relationships/slide" Target="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ideo" Target="file:///C:\Documents%20and%20Settings\Flava\Ty&#246;p&#246;yt&#228;\Soulja%20Boy%20Tell%20'Em%20-%20Xbox%20Live.flv.wmv" TargetMode="External"/><Relationship Id="rId6" Type="http://schemas.openxmlformats.org/officeDocument/2006/relationships/image" Target="../media/image12.png"/><Relationship Id="rId5" Type="http://schemas.openxmlformats.org/officeDocument/2006/relationships/slide" Target="slide3.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audio" Target="file:///C:\Documents%20and%20Settings\Flava\Ty&#246;p&#246;yt&#228;\Opaali%20-%20Tyt&#246;t%20Ja%20Pojat.flv.mp3" TargetMode="External"/><Relationship Id="rId6" Type="http://schemas.openxmlformats.org/officeDocument/2006/relationships/image" Target="../media/image9.png"/><Relationship Id="rId5" Type="http://schemas.openxmlformats.org/officeDocument/2006/relationships/slide" Target="slide3.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15.png"/><Relationship Id="rId2" Type="http://schemas.openxmlformats.org/officeDocument/2006/relationships/slideLayout" Target="../slideLayouts/slideLayout1.xml"/><Relationship Id="rId1" Type="http://schemas.openxmlformats.org/officeDocument/2006/relationships/audio" Target="file:///C:\Documents%20and%20Settings\Flava\Ty&#246;p&#246;yt&#228;\Mortal%20Kombat%20Theme.flv.mp3" TargetMode="External"/><Relationship Id="rId6" Type="http://schemas.openxmlformats.org/officeDocument/2006/relationships/slide" Target="slide3.xml"/><Relationship Id="rId5" Type="http://schemas.openxmlformats.org/officeDocument/2006/relationships/image" Target="../media/image10.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1.xml"/><Relationship Id="rId1" Type="http://schemas.openxmlformats.org/officeDocument/2006/relationships/audio" Target="file:///C:\Documents%20and%20Settings\Flava\Ty&#246;p&#246;yt&#228;\Dragonforce%20-%20Through%20the%20Fire%20and%20Flames.flv.mp3" TargetMode="External"/><Relationship Id="rId6" Type="http://schemas.openxmlformats.org/officeDocument/2006/relationships/image" Target="../media/image17.png"/><Relationship Id="rId5" Type="http://schemas.openxmlformats.org/officeDocument/2006/relationships/slide" Target="slide3.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p:txBody>
          <a:bodyPr/>
          <a:lstStyle/>
          <a:p>
            <a:endParaRPr lang="fi-FI" dirty="0"/>
          </a:p>
        </p:txBody>
      </p:sp>
      <p:sp>
        <p:nvSpPr>
          <p:cNvPr id="3" name="Alaotsikko 2"/>
          <p:cNvSpPr>
            <a:spLocks noGrp="1"/>
          </p:cNvSpPr>
          <p:nvPr>
            <p:ph type="subTitle" idx="1"/>
          </p:nvPr>
        </p:nvSpPr>
        <p:spPr/>
        <p:txBody>
          <a:bodyPr/>
          <a:lstStyle/>
          <a:p>
            <a:endParaRPr lang="fi-FI"/>
          </a:p>
        </p:txBody>
      </p:sp>
      <p:pic>
        <p:nvPicPr>
          <p:cNvPr id="1027" name="Picture 3"/>
          <p:cNvPicPr>
            <a:picLocks noChangeAspect="1" noChangeArrowheads="1"/>
          </p:cNvPicPr>
          <p:nvPr/>
        </p:nvPicPr>
        <p:blipFill>
          <a:blip r:embed="rId3"/>
          <a:srcRect/>
          <a:stretch>
            <a:fillRect/>
          </a:stretch>
        </p:blipFill>
        <p:spPr bwMode="auto">
          <a:xfrm>
            <a:off x="2667000" y="2190750"/>
            <a:ext cx="3810000" cy="2476500"/>
          </a:xfrm>
          <a:prstGeom prst="rect">
            <a:avLst/>
          </a:prstGeom>
          <a:noFill/>
          <a:ln w="9525">
            <a:noFill/>
            <a:miter lim="800000"/>
            <a:headEnd/>
            <a:tailEnd/>
          </a:ln>
          <a:effectLst/>
        </p:spPr>
      </p:pic>
      <p:pic>
        <p:nvPicPr>
          <p:cNvPr id="5" name="Joker - Im a man of my word.mp3">
            <a:hlinkClick r:id="" action="ppaction://media"/>
          </p:cNvPr>
          <p:cNvPicPr>
            <a:picLocks noRot="1" noChangeAspect="1"/>
          </p:cNvPicPr>
          <p:nvPr>
            <a:audioFile r:link="rId1"/>
          </p:nvPr>
        </p:nvPicPr>
        <p:blipFill>
          <a:blip r:embed="rId4"/>
          <a:stretch>
            <a:fillRect/>
          </a:stretch>
        </p:blipFill>
        <p:spPr>
          <a:xfrm flipV="1">
            <a:off x="-223822" y="6858000"/>
            <a:ext cx="223822" cy="22382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26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Xbox 360 intro (Widescreen).flv.wmv">
            <a:hlinkClick r:id="" action="ppaction://media"/>
          </p:cNvPr>
          <p:cNvPicPr>
            <a:picLocks noGrp="1" noRot="1" noChangeAspect="1"/>
          </p:cNvPicPr>
          <p:nvPr>
            <p:ph idx="1"/>
            <a:videoFile r:link="rId1"/>
          </p:nvPr>
        </p:nvPicPr>
        <p:blipFill>
          <a:blip r:embed="rId3"/>
          <a:stretch>
            <a:fillRect/>
          </a:stretch>
        </p:blipFill>
        <p:spPr>
          <a:xfrm>
            <a:off x="0" y="0"/>
            <a:ext cx="9144000" cy="6875884"/>
          </a:xfrm>
          <a:prstGeom prst="rect">
            <a:avLst/>
          </a:prstGeom>
        </p:spPr>
      </p:pic>
      <p:sp>
        <p:nvSpPr>
          <p:cNvPr id="5" name="Toimintopainike: Mukautettu 4">
            <a:hlinkClick r:id="" action="ppaction://hlinkshowjump?jump=nextslide" highlightClick="1"/>
          </p:cNvPr>
          <p:cNvSpPr/>
          <p:nvPr/>
        </p:nvSpPr>
        <p:spPr>
          <a:xfrm>
            <a:off x="0" y="0"/>
            <a:ext cx="9144000" cy="6858000"/>
          </a:xfrm>
          <a:prstGeom prst="actionButtonBlank">
            <a:avLst/>
          </a:prstGeom>
          <a:solidFill>
            <a:schemeClr val="accent1">
              <a:alpha val="0"/>
            </a:scheme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5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3" cstate="print"/>
          <a:srcRect/>
          <a:stretch>
            <a:fillRect/>
          </a:stretch>
        </p:blipFill>
        <p:spPr bwMode="auto">
          <a:xfrm>
            <a:off x="357158" y="714356"/>
            <a:ext cx="4143404" cy="2000264"/>
          </a:xfrm>
          <a:prstGeom prst="rect">
            <a:avLst/>
          </a:prstGeom>
          <a:noFill/>
          <a:ln w="9525">
            <a:noFill/>
            <a:miter lim="800000"/>
            <a:headEnd/>
            <a:tailEnd/>
          </a:ln>
          <a:effectLst/>
        </p:spPr>
      </p:pic>
      <p:pic>
        <p:nvPicPr>
          <p:cNvPr id="2051" name="Picture 3"/>
          <p:cNvPicPr>
            <a:picLocks noChangeAspect="1" noChangeArrowheads="1"/>
          </p:cNvPicPr>
          <p:nvPr/>
        </p:nvPicPr>
        <p:blipFill>
          <a:blip r:embed="rId4"/>
          <a:srcRect/>
          <a:stretch>
            <a:fillRect/>
          </a:stretch>
        </p:blipFill>
        <p:spPr bwMode="auto">
          <a:xfrm>
            <a:off x="785786" y="4000504"/>
            <a:ext cx="3331261" cy="2364754"/>
          </a:xfrm>
          <a:prstGeom prst="rect">
            <a:avLst/>
          </a:prstGeom>
          <a:noFill/>
          <a:ln w="9525">
            <a:noFill/>
            <a:miter lim="800000"/>
            <a:headEnd/>
            <a:tailEnd/>
          </a:ln>
          <a:effectLst/>
        </p:spPr>
      </p:pic>
      <p:pic>
        <p:nvPicPr>
          <p:cNvPr id="2053" name="Picture 5"/>
          <p:cNvPicPr>
            <a:picLocks noChangeAspect="1" noChangeArrowheads="1"/>
          </p:cNvPicPr>
          <p:nvPr/>
        </p:nvPicPr>
        <p:blipFill>
          <a:blip r:embed="rId5"/>
          <a:srcRect/>
          <a:stretch>
            <a:fillRect/>
          </a:stretch>
        </p:blipFill>
        <p:spPr bwMode="auto">
          <a:xfrm>
            <a:off x="5286380" y="357166"/>
            <a:ext cx="3143272" cy="2857520"/>
          </a:xfrm>
          <a:prstGeom prst="rect">
            <a:avLst/>
          </a:prstGeom>
          <a:noFill/>
          <a:ln w="9525">
            <a:noFill/>
            <a:miter lim="800000"/>
            <a:headEnd/>
            <a:tailEnd/>
          </a:ln>
          <a:effectLst/>
        </p:spPr>
      </p:pic>
      <p:sp>
        <p:nvSpPr>
          <p:cNvPr id="11" name="Toimintopainike: Mukautettu 10">
            <a:hlinkClick r:id="rId6" action="ppaction://hlinksldjump" highlightClick="1"/>
          </p:cNvPr>
          <p:cNvSpPr/>
          <p:nvPr/>
        </p:nvSpPr>
        <p:spPr>
          <a:xfrm>
            <a:off x="571472" y="1071546"/>
            <a:ext cx="3857652" cy="1071570"/>
          </a:xfrm>
          <a:prstGeom prst="actionButtonBlank">
            <a:avLst/>
          </a:prstGeom>
          <a:solidFill>
            <a:schemeClr val="bg1">
              <a:alpha val="0"/>
            </a:scheme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Toimintopainike: Mukautettu 11">
            <a:hlinkClick r:id="rId7" action="ppaction://hlinksldjump" highlightClick="1"/>
          </p:cNvPr>
          <p:cNvSpPr/>
          <p:nvPr/>
        </p:nvSpPr>
        <p:spPr>
          <a:xfrm>
            <a:off x="1071538" y="4071942"/>
            <a:ext cx="2714644" cy="2143140"/>
          </a:xfrm>
          <a:prstGeom prst="actionButtonBlank">
            <a:avLst/>
          </a:prstGeom>
          <a:solidFill>
            <a:schemeClr val="accent1">
              <a:alpha val="0"/>
            </a:scheme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Toimintopainike: Mukautettu 12">
            <a:hlinkClick r:id="rId8" action="ppaction://hlinksldjump" highlightClick="1"/>
          </p:cNvPr>
          <p:cNvSpPr/>
          <p:nvPr/>
        </p:nvSpPr>
        <p:spPr>
          <a:xfrm>
            <a:off x="5572132" y="785794"/>
            <a:ext cx="2857520" cy="2143140"/>
          </a:xfrm>
          <a:prstGeom prst="actionButtonBlank">
            <a:avLst/>
          </a:prstGeom>
          <a:solidFill>
            <a:schemeClr val="accent1">
              <a:alpha val="0"/>
            </a:scheme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2052" name="Picture 4"/>
          <p:cNvPicPr>
            <a:picLocks noChangeAspect="1" noChangeArrowheads="1"/>
          </p:cNvPicPr>
          <p:nvPr/>
        </p:nvPicPr>
        <p:blipFill>
          <a:blip r:embed="rId9"/>
          <a:srcRect/>
          <a:stretch>
            <a:fillRect/>
          </a:stretch>
        </p:blipFill>
        <p:spPr bwMode="auto">
          <a:xfrm>
            <a:off x="5786446" y="3643314"/>
            <a:ext cx="2438400" cy="2438400"/>
          </a:xfrm>
          <a:prstGeom prst="rect">
            <a:avLst/>
          </a:prstGeom>
          <a:noFill/>
          <a:ln w="9525">
            <a:noFill/>
            <a:miter lim="800000"/>
            <a:headEnd/>
            <a:tailEnd/>
          </a:ln>
          <a:effectLst/>
        </p:spPr>
      </p:pic>
      <p:sp>
        <p:nvSpPr>
          <p:cNvPr id="14" name="Toimintopainike: Mukautettu 13">
            <a:hlinkClick r:id="" action="ppaction://hlinkshowjump?jump=endshow" highlightClick="1"/>
          </p:cNvPr>
          <p:cNvSpPr/>
          <p:nvPr/>
        </p:nvSpPr>
        <p:spPr>
          <a:xfrm>
            <a:off x="6072198" y="3857628"/>
            <a:ext cx="1857388" cy="2000264"/>
          </a:xfrm>
          <a:prstGeom prst="actionButtonBlank">
            <a:avLst/>
          </a:prstGeom>
          <a:solidFill>
            <a:schemeClr val="accent1">
              <a:alpha val="0"/>
            </a:scheme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2057" name="Picture 9"/>
          <p:cNvPicPr>
            <a:picLocks noChangeAspect="1" noChangeArrowheads="1"/>
          </p:cNvPicPr>
          <p:nvPr/>
        </p:nvPicPr>
        <p:blipFill>
          <a:blip r:embed="rId10"/>
          <a:srcRect/>
          <a:stretch>
            <a:fillRect/>
          </a:stretch>
        </p:blipFill>
        <p:spPr bwMode="auto">
          <a:xfrm>
            <a:off x="8210113" y="5929330"/>
            <a:ext cx="933887" cy="928670"/>
          </a:xfrm>
          <a:prstGeom prst="rect">
            <a:avLst/>
          </a:prstGeom>
          <a:noFill/>
          <a:ln w="9525">
            <a:noFill/>
            <a:miter lim="800000"/>
            <a:headEnd/>
            <a:tailEnd/>
          </a:ln>
          <a:effectLst/>
        </p:spPr>
      </p:pic>
      <p:sp>
        <p:nvSpPr>
          <p:cNvPr id="17" name="Toimintopainike: Mukautettu 16">
            <a:hlinkClick r:id="rId11" action="ppaction://hlinksldjump" highlightClick="1"/>
          </p:cNvPr>
          <p:cNvSpPr/>
          <p:nvPr/>
        </p:nvSpPr>
        <p:spPr>
          <a:xfrm>
            <a:off x="8143900" y="5929330"/>
            <a:ext cx="1000100" cy="928670"/>
          </a:xfrm>
          <a:prstGeom prst="actionButtonBlank">
            <a:avLst/>
          </a:prstGeom>
          <a:solidFill>
            <a:schemeClr val="accent1">
              <a:alpha val="0"/>
            </a:scheme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8" name="Trivium- Anthem (We Are the Fire).flv.mp3">
            <a:hlinkClick r:id="" action="ppaction://media"/>
          </p:cNvPr>
          <p:cNvPicPr>
            <a:picLocks noRot="1" noChangeAspect="1"/>
          </p:cNvPicPr>
          <p:nvPr>
            <a:audioFile r:link="rId1"/>
          </p:nvPr>
        </p:nvPicPr>
        <p:blipFill>
          <a:blip r:embed="rId12"/>
          <a:stretch>
            <a:fillRect/>
          </a:stretch>
        </p:blipFill>
        <p:spPr>
          <a:xfrm>
            <a:off x="-304800" y="6705600"/>
            <a:ext cx="304800" cy="304800"/>
          </a:xfrm>
          <a:prstGeom prst="rect">
            <a:avLst/>
          </a:prstGeom>
        </p:spPr>
      </p:pic>
      <p:sp>
        <p:nvSpPr>
          <p:cNvPr id="19" name="Tekstikehys 18"/>
          <p:cNvSpPr txBox="1"/>
          <p:nvPr/>
        </p:nvSpPr>
        <p:spPr>
          <a:xfrm>
            <a:off x="4071934" y="6457890"/>
            <a:ext cx="928662" cy="400110"/>
          </a:xfrm>
          <a:prstGeom prst="rect">
            <a:avLst/>
          </a:prstGeom>
          <a:noFill/>
        </p:spPr>
        <p:txBody>
          <a:bodyPr wrap="square" rtlCol="0">
            <a:spAutoFit/>
          </a:bodyPr>
          <a:lstStyle/>
          <a:p>
            <a:r>
              <a:rPr lang="fi-FI" sz="2000" b="1" u="sng" dirty="0" err="1" smtClean="0"/>
              <a:t>Credits</a:t>
            </a:r>
            <a:endParaRPr lang="fi-FI" sz="2000" b="1" u="sng" dirty="0"/>
          </a:p>
        </p:txBody>
      </p:sp>
      <p:sp>
        <p:nvSpPr>
          <p:cNvPr id="21" name="Toimintopainike: Mukautettu 20">
            <a:hlinkClick r:id="rId13" action="ppaction://hlinksldjump" highlightClick="1"/>
          </p:cNvPr>
          <p:cNvSpPr/>
          <p:nvPr/>
        </p:nvSpPr>
        <p:spPr>
          <a:xfrm>
            <a:off x="4071934" y="6572272"/>
            <a:ext cx="928694" cy="285728"/>
          </a:xfrm>
          <a:prstGeom prst="actionButtonBlank">
            <a:avLst/>
          </a:prstGeom>
          <a:solidFill>
            <a:schemeClr val="accent1">
              <a:alpha val="0"/>
            </a:scheme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0264"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srcRect/>
          <a:stretch>
            <a:fillRect/>
          </a:stretch>
        </p:blipFill>
        <p:spPr bwMode="auto">
          <a:xfrm>
            <a:off x="7858148" y="6000768"/>
            <a:ext cx="898284" cy="661979"/>
          </a:xfrm>
          <a:prstGeom prst="rect">
            <a:avLst/>
          </a:prstGeom>
          <a:noFill/>
          <a:ln w="9525">
            <a:noFill/>
            <a:miter lim="800000"/>
            <a:headEnd/>
            <a:tailEnd/>
          </a:ln>
          <a:effectLst/>
        </p:spPr>
      </p:pic>
      <p:sp>
        <p:nvSpPr>
          <p:cNvPr id="3" name="Sisällön paikkamerkki 2"/>
          <p:cNvSpPr>
            <a:spLocks noGrp="1"/>
          </p:cNvSpPr>
          <p:nvPr>
            <p:ph idx="1"/>
          </p:nvPr>
        </p:nvSpPr>
        <p:spPr>
          <a:xfrm>
            <a:off x="457200" y="214290"/>
            <a:ext cx="8229600" cy="5911873"/>
          </a:xfrm>
        </p:spPr>
        <p:txBody>
          <a:bodyPr/>
          <a:lstStyle/>
          <a:p>
            <a:pPr>
              <a:buNone/>
            </a:pPr>
            <a:r>
              <a:rPr lang="fi-FI" b="1" dirty="0" smtClean="0"/>
              <a:t>Tehnyt: Kalle Rikkonen</a:t>
            </a:r>
          </a:p>
          <a:p>
            <a:pPr>
              <a:buNone/>
            </a:pPr>
            <a:r>
              <a:rPr lang="fi-FI" sz="2400" dirty="0" smtClean="0"/>
              <a:t>Kappaleet/Äänet:</a:t>
            </a:r>
            <a:br>
              <a:rPr lang="fi-FI" sz="2400" dirty="0" smtClean="0"/>
            </a:br>
            <a:r>
              <a:rPr lang="fi-FI" sz="1800" b="1" dirty="0" err="1" smtClean="0"/>
              <a:t>Joker</a:t>
            </a:r>
            <a:r>
              <a:rPr lang="fi-FI" sz="1800" b="1" dirty="0" smtClean="0"/>
              <a:t> – Im a Man of my </a:t>
            </a:r>
            <a:r>
              <a:rPr lang="fi-FI" sz="1800" b="1" dirty="0" err="1" smtClean="0"/>
              <a:t>word</a:t>
            </a:r>
            <a:r>
              <a:rPr lang="fi-FI" sz="1800" b="1" dirty="0" smtClean="0"/>
              <a:t> [Ensimmäinen dia]</a:t>
            </a:r>
            <a:br>
              <a:rPr lang="fi-FI" sz="1800" b="1" dirty="0" smtClean="0"/>
            </a:br>
            <a:r>
              <a:rPr lang="fi-FI" sz="1800" b="1" dirty="0" err="1" smtClean="0"/>
              <a:t>Trivium</a:t>
            </a:r>
            <a:r>
              <a:rPr lang="fi-FI" sz="1800" b="1" dirty="0" smtClean="0"/>
              <a:t> – Anthem (</a:t>
            </a:r>
            <a:r>
              <a:rPr lang="fi-FI" sz="1800" b="1" dirty="0" err="1" smtClean="0"/>
              <a:t>We</a:t>
            </a:r>
            <a:r>
              <a:rPr lang="fi-FI" sz="1800" b="1" dirty="0" smtClean="0"/>
              <a:t> </a:t>
            </a:r>
            <a:r>
              <a:rPr lang="fi-FI" sz="1800" b="1" dirty="0" err="1" smtClean="0"/>
              <a:t>are</a:t>
            </a:r>
            <a:r>
              <a:rPr lang="fi-FI" sz="1800" b="1" dirty="0" smtClean="0"/>
              <a:t> the </a:t>
            </a:r>
            <a:r>
              <a:rPr lang="fi-FI" sz="1800" b="1" dirty="0" err="1" smtClean="0"/>
              <a:t>fire</a:t>
            </a:r>
            <a:r>
              <a:rPr lang="fi-FI" sz="1800" b="1" dirty="0" smtClean="0"/>
              <a:t>)</a:t>
            </a:r>
            <a:r>
              <a:rPr lang="fi-FI" sz="1800" b="1" dirty="0" smtClean="0"/>
              <a:t> [Valikko</a:t>
            </a:r>
            <a:r>
              <a:rPr lang="fi-FI" sz="1800" b="1" dirty="0" smtClean="0"/>
              <a:t>]</a:t>
            </a:r>
            <a:r>
              <a:rPr lang="fi-FI" sz="1800" b="1" dirty="0" smtClean="0"/>
              <a:t/>
            </a:r>
            <a:br>
              <a:rPr lang="fi-FI" sz="1800" b="1" dirty="0" smtClean="0"/>
            </a:br>
            <a:r>
              <a:rPr lang="fi-FI" sz="1800" b="1" dirty="0" smtClean="0"/>
              <a:t>Opaali – Tytöt ja Pojat [XBOX LIVE]</a:t>
            </a:r>
            <a:br>
              <a:rPr lang="fi-FI" sz="1800" b="1" dirty="0" smtClean="0"/>
            </a:br>
            <a:r>
              <a:rPr lang="fi-FI" sz="1800" b="1" dirty="0" err="1" smtClean="0"/>
              <a:t>Mortal</a:t>
            </a:r>
            <a:r>
              <a:rPr lang="fi-FI" sz="1800" b="1" dirty="0" smtClean="0"/>
              <a:t> </a:t>
            </a:r>
            <a:r>
              <a:rPr lang="fi-FI" sz="1800" b="1" dirty="0" err="1" smtClean="0"/>
              <a:t>Kombat</a:t>
            </a:r>
            <a:r>
              <a:rPr lang="fi-FI" sz="1800" b="1" dirty="0" smtClean="0"/>
              <a:t> </a:t>
            </a:r>
            <a:r>
              <a:rPr lang="fi-FI" sz="1800" b="1" dirty="0" err="1" smtClean="0"/>
              <a:t>Theme</a:t>
            </a:r>
            <a:r>
              <a:rPr lang="fi-FI" sz="1800" b="1" dirty="0" smtClean="0"/>
              <a:t> [Konsoli]</a:t>
            </a:r>
            <a:br>
              <a:rPr lang="fi-FI" sz="1800" b="1" dirty="0" smtClean="0"/>
            </a:br>
            <a:r>
              <a:rPr lang="fi-FI" sz="1800" b="1" dirty="0" err="1" smtClean="0"/>
              <a:t>Dragonforce</a:t>
            </a:r>
            <a:r>
              <a:rPr lang="fi-FI" sz="1800" b="1" dirty="0" smtClean="0"/>
              <a:t> – </a:t>
            </a:r>
            <a:r>
              <a:rPr lang="fi-FI" sz="1800" b="1" dirty="0" err="1" smtClean="0"/>
              <a:t>Trough</a:t>
            </a:r>
            <a:r>
              <a:rPr lang="fi-FI" sz="1800" b="1" dirty="0" smtClean="0"/>
              <a:t> the </a:t>
            </a:r>
            <a:r>
              <a:rPr lang="fi-FI" sz="1800" b="1" dirty="0" err="1" smtClean="0"/>
              <a:t>Fire</a:t>
            </a:r>
            <a:r>
              <a:rPr lang="fi-FI" sz="1800" b="1" dirty="0" smtClean="0"/>
              <a:t> and </a:t>
            </a:r>
            <a:r>
              <a:rPr lang="fi-FI" sz="1800" b="1" dirty="0" err="1" smtClean="0"/>
              <a:t>Flames</a:t>
            </a:r>
            <a:r>
              <a:rPr lang="fi-FI" sz="1800" b="1" dirty="0" smtClean="0"/>
              <a:t> [Ohjain]</a:t>
            </a:r>
            <a:br>
              <a:rPr lang="fi-FI" sz="1800" b="1" dirty="0" smtClean="0"/>
            </a:br>
            <a:r>
              <a:rPr lang="fi-FI" sz="1800" b="1" dirty="0" smtClean="0"/>
              <a:t>Star </a:t>
            </a:r>
            <a:r>
              <a:rPr lang="fi-FI" sz="1800" b="1" dirty="0" err="1" smtClean="0"/>
              <a:t>Wars</a:t>
            </a:r>
            <a:r>
              <a:rPr lang="fi-FI" sz="1800" b="1" dirty="0" smtClean="0"/>
              <a:t> </a:t>
            </a:r>
            <a:r>
              <a:rPr lang="fi-FI" sz="1800" b="1" dirty="0" err="1" smtClean="0"/>
              <a:t>Theme</a:t>
            </a:r>
            <a:r>
              <a:rPr lang="fi-FI" sz="1800" b="1" dirty="0" smtClean="0"/>
              <a:t> [”KREDITS”]</a:t>
            </a:r>
          </a:p>
          <a:p>
            <a:pPr>
              <a:buNone/>
            </a:pPr>
            <a:endParaRPr lang="fi-FI" sz="1800" b="1" dirty="0" smtClean="0"/>
          </a:p>
          <a:p>
            <a:pPr>
              <a:buNone/>
            </a:pPr>
            <a:r>
              <a:rPr lang="fi-FI" sz="2400" dirty="0" smtClean="0"/>
              <a:t>Videot:</a:t>
            </a:r>
            <a:br>
              <a:rPr lang="fi-FI" sz="2400" dirty="0" smtClean="0"/>
            </a:br>
            <a:r>
              <a:rPr lang="fi-FI" sz="1800" b="1" dirty="0" err="1" smtClean="0"/>
              <a:t>Xbox</a:t>
            </a:r>
            <a:r>
              <a:rPr lang="fi-FI" sz="1800" b="1" dirty="0" smtClean="0"/>
              <a:t> 360 </a:t>
            </a:r>
            <a:r>
              <a:rPr lang="fi-FI" sz="1800" b="1" dirty="0" err="1" smtClean="0"/>
              <a:t>startup</a:t>
            </a:r>
            <a:r>
              <a:rPr lang="fi-FI" sz="1800" b="1" dirty="0" smtClean="0"/>
              <a:t> intro [2. dia]</a:t>
            </a:r>
            <a:br>
              <a:rPr lang="fi-FI" sz="1800" b="1" dirty="0" smtClean="0"/>
            </a:br>
            <a:r>
              <a:rPr lang="fi-FI" sz="1800" b="1" dirty="0" err="1" smtClean="0"/>
              <a:t>Souljaboytellem</a:t>
            </a:r>
            <a:r>
              <a:rPr lang="fi-FI" sz="1800" b="1" dirty="0" smtClean="0"/>
              <a:t> – </a:t>
            </a:r>
            <a:r>
              <a:rPr lang="fi-FI" sz="1800" b="1" dirty="0" err="1" smtClean="0"/>
              <a:t>Xbox</a:t>
            </a:r>
            <a:r>
              <a:rPr lang="fi-FI" sz="1800" b="1" dirty="0" smtClean="0"/>
              <a:t> live [”elokuvateatteri”]</a:t>
            </a:r>
          </a:p>
          <a:p>
            <a:pPr>
              <a:buNone/>
            </a:pPr>
            <a:endParaRPr lang="fi-FI" sz="1800" b="1" dirty="0" smtClean="0"/>
          </a:p>
          <a:p>
            <a:pPr>
              <a:buNone/>
            </a:pPr>
            <a:endParaRPr lang="fi-FI" sz="1800" b="1" dirty="0" smtClean="0"/>
          </a:p>
          <a:p>
            <a:pPr>
              <a:buNone/>
            </a:pPr>
            <a:r>
              <a:rPr lang="fi-FI" sz="1800" b="1" u="sng" dirty="0" smtClean="0"/>
              <a:t>Kiitos ajastasi.</a:t>
            </a:r>
            <a:endParaRPr lang="fi-FI" sz="1800" b="1" u="sng" dirty="0" smtClean="0"/>
          </a:p>
          <a:p>
            <a:pPr>
              <a:buNone/>
            </a:pPr>
            <a:endParaRPr lang="fi-FI" sz="1800" b="1" dirty="0" smtClean="0"/>
          </a:p>
          <a:p>
            <a:pPr>
              <a:buNone/>
            </a:pPr>
            <a:endParaRPr lang="fi-FI" sz="2400" dirty="0" smtClean="0"/>
          </a:p>
          <a:p>
            <a:pPr>
              <a:buNone/>
            </a:pPr>
            <a:endParaRPr lang="fi-FI" sz="1800" b="1" dirty="0" smtClean="0"/>
          </a:p>
        </p:txBody>
      </p:sp>
      <p:sp>
        <p:nvSpPr>
          <p:cNvPr id="4" name="Toimintopainike: Mukautettu 3">
            <a:hlinkClick r:id="rId4" action="ppaction://hlinksldjump" highlightClick="1"/>
          </p:cNvPr>
          <p:cNvSpPr/>
          <p:nvPr/>
        </p:nvSpPr>
        <p:spPr>
          <a:xfrm>
            <a:off x="7858148" y="6000768"/>
            <a:ext cx="857256" cy="642942"/>
          </a:xfrm>
          <a:prstGeom prst="actionButtonBlank">
            <a:avLst/>
          </a:prstGeom>
          <a:solidFill>
            <a:schemeClr val="accent1">
              <a:alpha val="0"/>
            </a:scheme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7" name="Star Wars Theme Song By John Williams.mp3">
            <a:hlinkClick r:id="" action="ppaction://media"/>
          </p:cNvPr>
          <p:cNvPicPr>
            <a:picLocks noRot="1" noChangeAspect="1"/>
          </p:cNvPicPr>
          <p:nvPr>
            <a:audioFile r:link="rId1"/>
          </p:nvPr>
        </p:nvPicPr>
        <p:blipFill>
          <a:blip r:embed="rId5"/>
          <a:stretch>
            <a:fillRect/>
          </a:stretch>
        </p:blipFill>
        <p:spPr>
          <a:xfrm>
            <a:off x="9286908" y="1643050"/>
            <a:ext cx="304800" cy="304800"/>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190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a:effectLst/>
        </p:spPr>
      </p:pic>
      <p:pic>
        <p:nvPicPr>
          <p:cNvPr id="5" name="Picture 2"/>
          <p:cNvPicPr>
            <a:picLocks noChangeAspect="1" noChangeArrowheads="1"/>
          </p:cNvPicPr>
          <p:nvPr/>
        </p:nvPicPr>
        <p:blipFill>
          <a:blip r:embed="rId4" cstate="print"/>
          <a:srcRect/>
          <a:stretch>
            <a:fillRect/>
          </a:stretch>
        </p:blipFill>
        <p:spPr bwMode="auto">
          <a:xfrm>
            <a:off x="7858148" y="6000768"/>
            <a:ext cx="898284" cy="661979"/>
          </a:xfrm>
          <a:prstGeom prst="rect">
            <a:avLst/>
          </a:prstGeom>
          <a:noFill/>
          <a:ln w="9525">
            <a:noFill/>
            <a:miter lim="800000"/>
            <a:headEnd/>
            <a:tailEnd/>
          </a:ln>
          <a:effectLst/>
        </p:spPr>
      </p:pic>
      <p:sp>
        <p:nvSpPr>
          <p:cNvPr id="4" name="Toimintopainike: Mukautettu 3">
            <a:hlinkClick r:id="rId5" action="ppaction://hlinksldjump" highlightClick="1"/>
          </p:cNvPr>
          <p:cNvSpPr/>
          <p:nvPr/>
        </p:nvSpPr>
        <p:spPr>
          <a:xfrm>
            <a:off x="7858148" y="6000768"/>
            <a:ext cx="857256" cy="642942"/>
          </a:xfrm>
          <a:prstGeom prst="actionButtonBlank">
            <a:avLst/>
          </a:prstGeom>
          <a:solidFill>
            <a:schemeClr val="accent1">
              <a:alpha val="0"/>
            </a:scheme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7" name="Soulja Boy Tell 'Em - Xbox Live.flv.wmv">
            <a:hlinkClick r:id="" action="ppaction://media"/>
          </p:cNvPr>
          <p:cNvPicPr>
            <a:picLocks noRot="1" noChangeAspect="1"/>
          </p:cNvPicPr>
          <p:nvPr>
            <a:videoFile r:link="rId1"/>
          </p:nvPr>
        </p:nvPicPr>
        <p:blipFill>
          <a:blip r:embed="rId6"/>
          <a:stretch>
            <a:fillRect/>
          </a:stretch>
        </p:blipFill>
        <p:spPr>
          <a:xfrm>
            <a:off x="3286116" y="2500306"/>
            <a:ext cx="2143140" cy="141090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209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XBOX LIVE</a:t>
            </a:r>
            <a:endParaRPr lang="fi-FI" dirty="0"/>
          </a:p>
        </p:txBody>
      </p:sp>
      <p:sp>
        <p:nvSpPr>
          <p:cNvPr id="3" name="Sisällön paikkamerkki 2"/>
          <p:cNvSpPr>
            <a:spLocks noGrp="1"/>
          </p:cNvSpPr>
          <p:nvPr>
            <p:ph idx="1"/>
          </p:nvPr>
        </p:nvSpPr>
        <p:spPr/>
        <p:txBody>
          <a:bodyPr>
            <a:normAutofit/>
          </a:bodyPr>
          <a:lstStyle/>
          <a:p>
            <a:pPr>
              <a:buNone/>
            </a:pPr>
            <a:r>
              <a:rPr lang="fi-FI" sz="1200" dirty="0" smtClean="0"/>
              <a:t>	</a:t>
            </a:r>
            <a:r>
              <a:rPr lang="fi-FI" sz="1200" dirty="0" err="1" smtClean="0"/>
              <a:t>Xbox</a:t>
            </a:r>
            <a:r>
              <a:rPr lang="fi-FI" sz="1200" dirty="0" smtClean="0"/>
              <a:t> </a:t>
            </a:r>
            <a:r>
              <a:rPr lang="fi-FI" sz="1200" dirty="0" smtClean="0"/>
              <a:t>Live on verkon kautta tilaamiseen perustuva pelipalvelu Microsoftin </a:t>
            </a:r>
            <a:r>
              <a:rPr lang="fi-FI" sz="1200" dirty="0" err="1" smtClean="0"/>
              <a:t>Xbox</a:t>
            </a:r>
            <a:r>
              <a:rPr lang="fi-FI" sz="1200" dirty="0" smtClean="0"/>
              <a:t> ja </a:t>
            </a:r>
            <a:r>
              <a:rPr lang="fi-FI" sz="1200" dirty="0" err="1" smtClean="0"/>
              <a:t>Xbox</a:t>
            </a:r>
            <a:r>
              <a:rPr lang="fi-FI" sz="1200" dirty="0" smtClean="0"/>
              <a:t> 360 pelikonsoleille. Se lanseerattiin 15.11.2002 ja käynnistettiin uudelleen, mukana tuki </a:t>
            </a:r>
            <a:r>
              <a:rPr lang="fi-FI" sz="1200" dirty="0" err="1" smtClean="0"/>
              <a:t>Xbox</a:t>
            </a:r>
            <a:r>
              <a:rPr lang="fi-FI" sz="1200" dirty="0" smtClean="0"/>
              <a:t> 360:lle 22.11.2005. Palvelu antaa pelaajille mahdollisuuden pelata pelejä muita missä tahansa päin maailmaa asuvia </a:t>
            </a:r>
            <a:r>
              <a:rPr lang="fi-FI" sz="1200" dirty="0" err="1" smtClean="0"/>
              <a:t>Xbox</a:t>
            </a:r>
            <a:r>
              <a:rPr lang="fi-FI" sz="1200" dirty="0" smtClean="0"/>
              <a:t> Live pelaajia vastaan tai heidän kanssaan </a:t>
            </a:r>
            <a:r>
              <a:rPr lang="fi-FI" sz="1200" dirty="0" err="1" smtClean="0"/>
              <a:t>internetin</a:t>
            </a:r>
            <a:r>
              <a:rPr lang="fi-FI" sz="1200" dirty="0" smtClean="0"/>
              <a:t> yli. Yli 100 </a:t>
            </a:r>
            <a:r>
              <a:rPr lang="fi-FI" sz="1200" dirty="0" err="1" smtClean="0"/>
              <a:t>Xbox</a:t>
            </a:r>
            <a:r>
              <a:rPr lang="fi-FI" sz="1200" dirty="0" smtClean="0"/>
              <a:t> peliä on </a:t>
            </a:r>
            <a:r>
              <a:rPr lang="fi-FI" sz="1200" dirty="0" err="1" smtClean="0"/>
              <a:t>Xbox</a:t>
            </a:r>
            <a:r>
              <a:rPr lang="fi-FI" sz="1200" dirty="0" smtClean="0"/>
              <a:t> Live tuettuja; kaikki </a:t>
            </a:r>
            <a:r>
              <a:rPr lang="fi-FI" sz="1200" dirty="0" err="1" smtClean="0"/>
              <a:t>Xbox</a:t>
            </a:r>
            <a:r>
              <a:rPr lang="fi-FI" sz="1200" dirty="0" smtClean="0"/>
              <a:t> 360 pelit ovat vähintään "</a:t>
            </a:r>
            <a:r>
              <a:rPr lang="fi-FI" sz="1200" dirty="0" err="1" smtClean="0"/>
              <a:t>Xbox</a:t>
            </a:r>
            <a:r>
              <a:rPr lang="fi-FI" sz="1200" dirty="0" smtClean="0"/>
              <a:t> Live valmiina", tukevat ansiolistaa ja parhaita pelaajia näyttävää </a:t>
            </a:r>
            <a:r>
              <a:rPr lang="fi-FI" sz="1200" dirty="0" smtClean="0"/>
              <a:t>listaa.</a:t>
            </a:r>
          </a:p>
          <a:p>
            <a:pPr>
              <a:buNone/>
            </a:pPr>
            <a:endParaRPr lang="fi-FI" sz="1200" dirty="0" smtClean="0"/>
          </a:p>
          <a:p>
            <a:pPr>
              <a:buNone/>
            </a:pPr>
            <a:r>
              <a:rPr lang="fi-FI" sz="1200" dirty="0" smtClean="0"/>
              <a:t>	 </a:t>
            </a:r>
            <a:r>
              <a:rPr lang="fi-FI" sz="1200" dirty="0" err="1" smtClean="0"/>
              <a:t>Xbox</a:t>
            </a:r>
            <a:r>
              <a:rPr lang="fi-FI" sz="1200" dirty="0" smtClean="0"/>
              <a:t> Live tarjoaa äänikommunikaatiota </a:t>
            </a:r>
            <a:r>
              <a:rPr lang="fi-FI" sz="1200" dirty="0" err="1" smtClean="0"/>
              <a:t>Xbox</a:t>
            </a:r>
            <a:r>
              <a:rPr lang="fi-FI" sz="1200" dirty="0" smtClean="0"/>
              <a:t> 360n tai </a:t>
            </a:r>
            <a:r>
              <a:rPr lang="fi-FI" sz="1200" dirty="0" err="1" smtClean="0"/>
              <a:t>Xbox</a:t>
            </a:r>
            <a:r>
              <a:rPr lang="fi-FI" sz="1200" dirty="0" smtClean="0"/>
              <a:t> Live aloituspaketin mukana tulleiden kuulokemikrofonin avulla. Pelaajalla on myös ystävälista valituista pelaajista, kuten myös viestintämahdollisuus joko teksti tai ääniviestien avulla.</a:t>
            </a:r>
          </a:p>
          <a:p>
            <a:pPr>
              <a:buNone/>
            </a:pPr>
            <a:r>
              <a:rPr lang="fi-FI" sz="1200" dirty="0" smtClean="0"/>
              <a:t>	Niin </a:t>
            </a:r>
            <a:r>
              <a:rPr lang="fi-FI" sz="1200" dirty="0" smtClean="0"/>
              <a:t>kauan kuin olet kirjautunut sisään </a:t>
            </a:r>
            <a:r>
              <a:rPr lang="fi-FI" sz="1200" dirty="0" err="1" smtClean="0"/>
              <a:t>Xbox</a:t>
            </a:r>
            <a:r>
              <a:rPr lang="fi-FI" sz="1200" dirty="0" smtClean="0"/>
              <a:t> Live palveluun, voit katsoa mitä palveluun kirjautuneet ystäväsi tekevät samalla kun itse pelaat peliä, katsot </a:t>
            </a:r>
            <a:r>
              <a:rPr lang="fi-FI" sz="1200" dirty="0" err="1" smtClean="0"/>
              <a:t>DVDtä</a:t>
            </a:r>
            <a:r>
              <a:rPr lang="fi-FI" sz="1200" dirty="0" smtClean="0"/>
              <a:t> tai selaat konsolin käyttöliittymää ja voit lähettää heille </a:t>
            </a:r>
            <a:r>
              <a:rPr lang="fi-FI" sz="1200" dirty="0" err="1" smtClean="0"/>
              <a:t>kirjoitettuja-</a:t>
            </a:r>
            <a:r>
              <a:rPr lang="fi-FI" sz="1200" dirty="0" smtClean="0"/>
              <a:t> tai ääniviestejä, vaikka he eivät olisikaan juuri sillä hetkellä paikalla. </a:t>
            </a:r>
            <a:r>
              <a:rPr lang="fi-FI" sz="1200" dirty="0" err="1" smtClean="0"/>
              <a:t>Xbox</a:t>
            </a:r>
            <a:r>
              <a:rPr lang="fi-FI" sz="1200" dirty="0" smtClean="0"/>
              <a:t> 360 pelikonsolissa on laaja tuki ystävän tilan katsomiseen, joka usein paljastaa enemmänkin kuin sen, mitä peliä hän pelaa, kuten mitä pelimoodia hän käyttää ja jopa sen, millä tasolla hän pelissä on.</a:t>
            </a:r>
          </a:p>
          <a:p>
            <a:pPr>
              <a:buNone/>
            </a:pPr>
            <a:r>
              <a:rPr lang="fi-FI" sz="1200" dirty="0" smtClean="0"/>
              <a:t>	</a:t>
            </a:r>
            <a:r>
              <a:rPr lang="fi-FI" sz="1200" dirty="0" err="1" smtClean="0"/>
              <a:t>Xbox</a:t>
            </a:r>
            <a:r>
              <a:rPr lang="fi-FI" sz="1200" dirty="0" smtClean="0"/>
              <a:t> </a:t>
            </a:r>
            <a:r>
              <a:rPr lang="fi-FI" sz="1200" dirty="0" smtClean="0"/>
              <a:t>Live on turvallinen järjestelmä luottokorttien osalta ja on myös tullut yhä turvallisemmaksi, kun Microsoft julkisti Microsoft </a:t>
            </a:r>
            <a:r>
              <a:rPr lang="fi-FI" sz="1200" dirty="0" err="1" smtClean="0"/>
              <a:t>Points</a:t>
            </a:r>
            <a:r>
              <a:rPr lang="fi-FI" sz="1200" dirty="0" smtClean="0"/>
              <a:t> palvelun, joka vähensi erillisten luottokorttimaksujen tarvetta.</a:t>
            </a:r>
          </a:p>
          <a:p>
            <a:pPr>
              <a:buNone/>
            </a:pPr>
            <a:endParaRPr lang="fi-FI" sz="1200" dirty="0"/>
          </a:p>
        </p:txBody>
      </p:sp>
      <p:pic>
        <p:nvPicPr>
          <p:cNvPr id="3074" name="Picture 2"/>
          <p:cNvPicPr>
            <a:picLocks noChangeAspect="1" noChangeArrowheads="1"/>
          </p:cNvPicPr>
          <p:nvPr/>
        </p:nvPicPr>
        <p:blipFill>
          <a:blip r:embed="rId3"/>
          <a:srcRect/>
          <a:stretch>
            <a:fillRect/>
          </a:stretch>
        </p:blipFill>
        <p:spPr bwMode="auto">
          <a:xfrm>
            <a:off x="-142908" y="4572004"/>
            <a:ext cx="2285996" cy="2285996"/>
          </a:xfrm>
          <a:prstGeom prst="rect">
            <a:avLst/>
          </a:prstGeom>
          <a:noFill/>
          <a:ln w="9525">
            <a:noFill/>
            <a:miter lim="800000"/>
            <a:headEnd/>
            <a:tailEnd/>
          </a:ln>
          <a:effectLst/>
        </p:spPr>
      </p:pic>
      <p:pic>
        <p:nvPicPr>
          <p:cNvPr id="6" name="Picture 2"/>
          <p:cNvPicPr>
            <a:picLocks noChangeAspect="1" noChangeArrowheads="1"/>
          </p:cNvPicPr>
          <p:nvPr/>
        </p:nvPicPr>
        <p:blipFill>
          <a:blip r:embed="rId4" cstate="print"/>
          <a:srcRect/>
          <a:stretch>
            <a:fillRect/>
          </a:stretch>
        </p:blipFill>
        <p:spPr bwMode="auto">
          <a:xfrm>
            <a:off x="7858148" y="6000768"/>
            <a:ext cx="898284" cy="661979"/>
          </a:xfrm>
          <a:prstGeom prst="rect">
            <a:avLst/>
          </a:prstGeom>
          <a:noFill/>
          <a:ln w="9525">
            <a:noFill/>
            <a:miter lim="800000"/>
            <a:headEnd/>
            <a:tailEnd/>
          </a:ln>
          <a:effectLst/>
        </p:spPr>
      </p:pic>
      <p:sp>
        <p:nvSpPr>
          <p:cNvPr id="5" name="Toimintopainike: Mukautettu 4">
            <a:hlinkClick r:id="rId5" action="ppaction://hlinksldjump" highlightClick="1"/>
          </p:cNvPr>
          <p:cNvSpPr/>
          <p:nvPr/>
        </p:nvSpPr>
        <p:spPr>
          <a:xfrm>
            <a:off x="7858148" y="6000768"/>
            <a:ext cx="857256" cy="642918"/>
          </a:xfrm>
          <a:prstGeom prst="actionButtonBlank">
            <a:avLst/>
          </a:prstGeom>
          <a:solidFill>
            <a:schemeClr val="accent1">
              <a:alpha val="0"/>
            </a:scheme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7" name="Opaali - Tytöt Ja Pojat.flv.mp3">
            <a:hlinkClick r:id="" action="ppaction://media"/>
          </p:cNvPr>
          <p:cNvPicPr>
            <a:picLocks noRot="1" noChangeAspect="1"/>
          </p:cNvPicPr>
          <p:nvPr>
            <a:audioFile r:link="rId1"/>
          </p:nvPr>
        </p:nvPicPr>
        <p:blipFill>
          <a:blip r:embed="rId6"/>
          <a:stretch>
            <a:fillRect/>
          </a:stretch>
        </p:blipFill>
        <p:spPr>
          <a:xfrm>
            <a:off x="9144000" y="1000108"/>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149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4"/>
          <a:srcRect/>
          <a:stretch>
            <a:fillRect/>
          </a:stretch>
        </p:blipFill>
        <p:spPr bwMode="auto">
          <a:xfrm>
            <a:off x="7048500" y="142852"/>
            <a:ext cx="2095500" cy="2095500"/>
          </a:xfrm>
          <a:prstGeom prst="rect">
            <a:avLst/>
          </a:prstGeom>
          <a:noFill/>
          <a:ln w="9525">
            <a:noFill/>
            <a:miter lim="800000"/>
            <a:headEnd/>
            <a:tailEnd/>
          </a:ln>
          <a:effectLst/>
        </p:spPr>
      </p:pic>
      <p:sp>
        <p:nvSpPr>
          <p:cNvPr id="2" name="Otsikko 1"/>
          <p:cNvSpPr>
            <a:spLocks noGrp="1"/>
          </p:cNvSpPr>
          <p:nvPr>
            <p:ph type="ctrTitle"/>
          </p:nvPr>
        </p:nvSpPr>
        <p:spPr>
          <a:xfrm>
            <a:off x="714348" y="214290"/>
            <a:ext cx="7772400" cy="1470025"/>
          </a:xfrm>
        </p:spPr>
        <p:txBody>
          <a:bodyPr/>
          <a:lstStyle/>
          <a:p>
            <a:r>
              <a:rPr lang="fi-FI" dirty="0" smtClean="0"/>
              <a:t>Konsoli</a:t>
            </a:r>
            <a:endParaRPr lang="fi-FI" dirty="0"/>
          </a:p>
        </p:txBody>
      </p:sp>
      <p:sp>
        <p:nvSpPr>
          <p:cNvPr id="3" name="Alaotsikko 2"/>
          <p:cNvSpPr>
            <a:spLocks noGrp="1"/>
          </p:cNvSpPr>
          <p:nvPr>
            <p:ph type="subTitle" idx="1"/>
          </p:nvPr>
        </p:nvSpPr>
        <p:spPr>
          <a:xfrm>
            <a:off x="1371600" y="1285860"/>
            <a:ext cx="6400800" cy="4929222"/>
          </a:xfrm>
        </p:spPr>
        <p:txBody>
          <a:bodyPr>
            <a:normAutofit fontScale="77500" lnSpcReduction="20000"/>
          </a:bodyPr>
          <a:lstStyle/>
          <a:p>
            <a:pPr algn="l"/>
            <a:r>
              <a:rPr lang="fi-FI" sz="1600" dirty="0" smtClean="0">
                <a:solidFill>
                  <a:schemeClr val="tx1"/>
                </a:solidFill>
              </a:rPr>
              <a:t>Suoritin: </a:t>
            </a:r>
            <a:r>
              <a:rPr lang="fi-FI" sz="1600" dirty="0" err="1" smtClean="0">
                <a:solidFill>
                  <a:schemeClr val="tx1"/>
                </a:solidFill>
              </a:rPr>
              <a:t>Xbox</a:t>
            </a:r>
            <a:r>
              <a:rPr lang="fi-FI" sz="1600" dirty="0" smtClean="0">
                <a:solidFill>
                  <a:schemeClr val="tx1"/>
                </a:solidFill>
              </a:rPr>
              <a:t> 360:n keskusyksikössä on kolme erillistä 3,2 </a:t>
            </a:r>
            <a:r>
              <a:rPr lang="fi-FI" sz="1600" dirty="0" err="1" smtClean="0">
                <a:solidFill>
                  <a:schemeClr val="tx1"/>
                </a:solidFill>
              </a:rPr>
              <a:t>GHz:n</a:t>
            </a:r>
            <a:r>
              <a:rPr lang="fi-FI" sz="1600" dirty="0" smtClean="0">
                <a:solidFill>
                  <a:schemeClr val="tx1"/>
                </a:solidFill>
              </a:rPr>
              <a:t> taajuudella toimivaa suoritinydintä. Prosessoriytimet tuottavat yhteensä kuusi säiettä ja jokaisessa ytimessä on yksi VMX-128-vektoriyksikkö ja yksi </a:t>
            </a:r>
            <a:r>
              <a:rPr lang="fi-FI" sz="1600" dirty="0" err="1" smtClean="0">
                <a:solidFill>
                  <a:schemeClr val="tx1"/>
                </a:solidFill>
              </a:rPr>
              <a:t>FPU-liukulukulaskentayksikkö</a:t>
            </a:r>
            <a:r>
              <a:rPr lang="fi-FI" sz="1600" dirty="0" smtClean="0">
                <a:solidFill>
                  <a:schemeClr val="tx1"/>
                </a:solidFill>
              </a:rPr>
              <a:t>. Ytimet jakavat megatavun L2-tason välimuistia. Ytimen jäähdytysratkaisuna toimii kaksi tuuletinta konsolin takaosassa, suoritinta jäähdyttää lämpöputki tekniikalla toteutettu jäähdytyssiili (Halo 3 LE konsoleista on löydetty 65nm prosessoreja ja täysin alumiinisia siilejä ilman lämpöputkea [3]) myös joissain uudemmissa yksilöissä myös grafiikkaprosessorin jäähdytyssiiliin on lisätty lämpöputki ja lisä-jäähdytyssiili.</a:t>
            </a:r>
          </a:p>
          <a:p>
            <a:pPr algn="l"/>
            <a:r>
              <a:rPr lang="fi-FI" sz="1600" dirty="0" smtClean="0">
                <a:solidFill>
                  <a:schemeClr val="tx1"/>
                </a:solidFill>
              </a:rPr>
              <a:t/>
            </a:r>
            <a:br>
              <a:rPr lang="fi-FI" sz="1600" dirty="0" smtClean="0">
                <a:solidFill>
                  <a:schemeClr val="tx1"/>
                </a:solidFill>
              </a:rPr>
            </a:br>
            <a:r>
              <a:rPr lang="fi-FI" sz="1600" dirty="0" smtClean="0">
                <a:solidFill>
                  <a:schemeClr val="tx1"/>
                </a:solidFill>
              </a:rPr>
              <a:t>GPU: </a:t>
            </a:r>
            <a:r>
              <a:rPr lang="fi-FI" sz="1600" dirty="0" err="1" smtClean="0">
                <a:solidFill>
                  <a:schemeClr val="tx1"/>
                </a:solidFill>
              </a:rPr>
              <a:t>ATin</a:t>
            </a:r>
            <a:r>
              <a:rPr lang="fi-FI" sz="1600" dirty="0" smtClean="0">
                <a:solidFill>
                  <a:schemeClr val="tx1"/>
                </a:solidFill>
              </a:rPr>
              <a:t> erikoisvalmisteinen grafiikkaprosessori, koodinimeltään </a:t>
            </a:r>
            <a:r>
              <a:rPr lang="fi-FI" sz="1600" dirty="0" err="1" smtClean="0">
                <a:solidFill>
                  <a:schemeClr val="tx1"/>
                </a:solidFill>
              </a:rPr>
              <a:t>Xenos</a:t>
            </a:r>
            <a:r>
              <a:rPr lang="fi-FI" sz="1600" dirty="0" smtClean="0">
                <a:solidFill>
                  <a:schemeClr val="tx1"/>
                </a:solidFill>
              </a:rPr>
              <a:t>, 500 MHz. Piirin erikoisuuksia ovat muun muassa yhtenäistetty varjostinarkkitehtuuri sekä 10 megatavun </a:t>
            </a:r>
            <a:r>
              <a:rPr lang="fi-FI" sz="1600" dirty="0" err="1" smtClean="0">
                <a:solidFill>
                  <a:schemeClr val="tx1"/>
                </a:solidFill>
              </a:rPr>
              <a:t>EDRAM-muistiyksikkö</a:t>
            </a:r>
            <a:r>
              <a:rPr lang="fi-FI" sz="1600" dirty="0" smtClean="0">
                <a:solidFill>
                  <a:schemeClr val="tx1"/>
                </a:solidFill>
              </a:rPr>
              <a:t>, jonka logiikka tarjoaa peleihin muun muassa ”ilmaisen” </a:t>
            </a:r>
            <a:r>
              <a:rPr lang="fi-FI" sz="1600" dirty="0" err="1" smtClean="0">
                <a:solidFill>
                  <a:schemeClr val="tx1"/>
                </a:solidFill>
              </a:rPr>
              <a:t>anti-aliasoinnin</a:t>
            </a:r>
            <a:r>
              <a:rPr lang="fi-FI" sz="1600" dirty="0" smtClean="0">
                <a:solidFill>
                  <a:schemeClr val="tx1"/>
                </a:solidFill>
              </a:rPr>
              <a:t>.</a:t>
            </a:r>
          </a:p>
          <a:p>
            <a:pPr algn="l"/>
            <a:r>
              <a:rPr lang="fi-FI" sz="1600" dirty="0" smtClean="0">
                <a:solidFill>
                  <a:schemeClr val="tx1"/>
                </a:solidFill>
              </a:rPr>
              <a:t/>
            </a:r>
            <a:br>
              <a:rPr lang="fi-FI" sz="1600" dirty="0" smtClean="0">
                <a:solidFill>
                  <a:schemeClr val="tx1"/>
                </a:solidFill>
              </a:rPr>
            </a:br>
            <a:r>
              <a:rPr lang="fi-FI" sz="1600" dirty="0" smtClean="0">
                <a:solidFill>
                  <a:schemeClr val="tx1"/>
                </a:solidFill>
              </a:rPr>
              <a:t>Keskusmuisti: 512 </a:t>
            </a:r>
            <a:r>
              <a:rPr lang="fi-FI" sz="1600" dirty="0" err="1" smtClean="0">
                <a:solidFill>
                  <a:schemeClr val="tx1"/>
                </a:solidFill>
              </a:rPr>
              <a:t>Mt</a:t>
            </a:r>
            <a:r>
              <a:rPr lang="fi-FI" sz="1600" dirty="0" smtClean="0">
                <a:solidFill>
                  <a:schemeClr val="tx1"/>
                </a:solidFill>
              </a:rPr>
              <a:t> GDDR3, 700 MHz.</a:t>
            </a:r>
          </a:p>
          <a:p>
            <a:pPr algn="l"/>
            <a:r>
              <a:rPr lang="fi-FI" sz="1600" dirty="0" smtClean="0">
                <a:solidFill>
                  <a:schemeClr val="tx1"/>
                </a:solidFill>
              </a:rPr>
              <a:t/>
            </a:r>
            <a:br>
              <a:rPr lang="fi-FI" sz="1600" dirty="0" smtClean="0">
                <a:solidFill>
                  <a:schemeClr val="tx1"/>
                </a:solidFill>
              </a:rPr>
            </a:br>
            <a:r>
              <a:rPr lang="fi-FI" sz="1600" dirty="0" smtClean="0">
                <a:solidFill>
                  <a:schemeClr val="tx1"/>
                </a:solidFill>
              </a:rPr>
              <a:t>Kaistanleveys: 21,6 </a:t>
            </a:r>
            <a:r>
              <a:rPr lang="fi-FI" sz="1600" dirty="0" err="1" smtClean="0">
                <a:solidFill>
                  <a:schemeClr val="tx1"/>
                </a:solidFill>
              </a:rPr>
              <a:t>Gt/s</a:t>
            </a:r>
            <a:r>
              <a:rPr lang="fi-FI" sz="1600" dirty="0" smtClean="0">
                <a:solidFill>
                  <a:schemeClr val="tx1"/>
                </a:solidFill>
              </a:rPr>
              <a:t> </a:t>
            </a:r>
            <a:r>
              <a:rPr lang="fi-FI" sz="1600" dirty="0" err="1" smtClean="0">
                <a:solidFill>
                  <a:schemeClr val="tx1"/>
                </a:solidFill>
              </a:rPr>
              <a:t>front-side</a:t>
            </a:r>
            <a:r>
              <a:rPr lang="fi-FI" sz="1600" dirty="0" smtClean="0">
                <a:solidFill>
                  <a:schemeClr val="tx1"/>
                </a:solidFill>
              </a:rPr>
              <a:t> </a:t>
            </a:r>
            <a:r>
              <a:rPr lang="fi-FI" sz="1600" dirty="0" err="1" smtClean="0">
                <a:solidFill>
                  <a:schemeClr val="tx1"/>
                </a:solidFill>
              </a:rPr>
              <a:t>bus</a:t>
            </a:r>
            <a:r>
              <a:rPr lang="fi-FI" sz="1600" dirty="0" smtClean="0">
                <a:solidFill>
                  <a:schemeClr val="tx1"/>
                </a:solidFill>
              </a:rPr>
              <a:t>, 22,4 </a:t>
            </a:r>
            <a:r>
              <a:rPr lang="fi-FI" sz="1600" dirty="0" err="1" smtClean="0">
                <a:solidFill>
                  <a:schemeClr val="tx1"/>
                </a:solidFill>
              </a:rPr>
              <a:t>Gt/s</a:t>
            </a:r>
            <a:r>
              <a:rPr lang="fi-FI" sz="1600" dirty="0" smtClean="0">
                <a:solidFill>
                  <a:schemeClr val="tx1"/>
                </a:solidFill>
              </a:rPr>
              <a:t> muistikaista, 256 </a:t>
            </a:r>
            <a:r>
              <a:rPr lang="fi-FI" sz="1600" dirty="0" err="1" smtClean="0">
                <a:solidFill>
                  <a:schemeClr val="tx1"/>
                </a:solidFill>
              </a:rPr>
              <a:t>Gt/s</a:t>
            </a:r>
            <a:r>
              <a:rPr lang="fi-FI" sz="1600" dirty="0" smtClean="0">
                <a:solidFill>
                  <a:schemeClr val="tx1"/>
                </a:solidFill>
              </a:rPr>
              <a:t> </a:t>
            </a:r>
            <a:r>
              <a:rPr lang="fi-FI" sz="1600" dirty="0" err="1" smtClean="0">
                <a:solidFill>
                  <a:schemeClr val="tx1"/>
                </a:solidFill>
              </a:rPr>
              <a:t>EDRAM-yksikön</a:t>
            </a:r>
            <a:r>
              <a:rPr lang="fi-FI" sz="1600" dirty="0" smtClean="0">
                <a:solidFill>
                  <a:schemeClr val="tx1"/>
                </a:solidFill>
              </a:rPr>
              <a:t> sisäinen nopeus.</a:t>
            </a:r>
          </a:p>
          <a:p>
            <a:pPr algn="l"/>
            <a:r>
              <a:rPr lang="fi-FI" sz="1600" dirty="0" smtClean="0">
                <a:solidFill>
                  <a:schemeClr val="tx1"/>
                </a:solidFill>
              </a:rPr>
              <a:t/>
            </a:r>
            <a:br>
              <a:rPr lang="fi-FI" sz="1600" dirty="0" smtClean="0">
                <a:solidFill>
                  <a:schemeClr val="tx1"/>
                </a:solidFill>
              </a:rPr>
            </a:br>
            <a:r>
              <a:rPr lang="fi-FI" sz="1600" dirty="0" smtClean="0">
                <a:solidFill>
                  <a:schemeClr val="tx1"/>
                </a:solidFill>
              </a:rPr>
              <a:t>Ääni: </a:t>
            </a:r>
            <a:r>
              <a:rPr lang="fi-FI" sz="1600" dirty="0" err="1" smtClean="0">
                <a:solidFill>
                  <a:schemeClr val="tx1"/>
                </a:solidFill>
              </a:rPr>
              <a:t>Xbox</a:t>
            </a:r>
            <a:r>
              <a:rPr lang="fi-FI" sz="1600" dirty="0" smtClean="0">
                <a:solidFill>
                  <a:schemeClr val="tx1"/>
                </a:solidFill>
              </a:rPr>
              <a:t> 360 tukee 48 kilohertsin 16-bittistä 5.1-ääntä ja mahdollistaa yli 256 äänikanavaa. Laitteessa ei ole erillistä ääniprosessoria, vaan äänet tuotetaan keskusprosessorilla.</a:t>
            </a:r>
          </a:p>
          <a:p>
            <a:pPr algn="l"/>
            <a:r>
              <a:rPr lang="fi-FI" sz="1600" dirty="0" smtClean="0">
                <a:solidFill>
                  <a:schemeClr val="tx1"/>
                </a:solidFill>
              </a:rPr>
              <a:t/>
            </a:r>
            <a:br>
              <a:rPr lang="fi-FI" sz="1600" dirty="0" smtClean="0">
                <a:solidFill>
                  <a:schemeClr val="tx1"/>
                </a:solidFill>
              </a:rPr>
            </a:br>
            <a:r>
              <a:rPr lang="fi-FI" sz="1600" dirty="0" err="1" smtClean="0">
                <a:solidFill>
                  <a:schemeClr val="tx1"/>
                </a:solidFill>
              </a:rPr>
              <a:t>DVD-asema</a:t>
            </a:r>
            <a:r>
              <a:rPr lang="fi-FI" sz="1600" dirty="0" smtClean="0">
                <a:solidFill>
                  <a:schemeClr val="tx1"/>
                </a:solidFill>
              </a:rPr>
              <a:t>: Konsolissa on käytetty ainakin kolmen eri valmistajan </a:t>
            </a:r>
            <a:r>
              <a:rPr lang="fi-FI" sz="1600" dirty="0" err="1" smtClean="0">
                <a:solidFill>
                  <a:schemeClr val="tx1"/>
                </a:solidFill>
              </a:rPr>
              <a:t>DVD-asemaa</a:t>
            </a:r>
            <a:r>
              <a:rPr lang="fi-FI" sz="1600" dirty="0" smtClean="0">
                <a:solidFill>
                  <a:schemeClr val="tx1"/>
                </a:solidFill>
              </a:rPr>
              <a:t>: Toshiba/Samsung, Hitachi/LG sekä uusi hiljaisempi </a:t>
            </a:r>
            <a:r>
              <a:rPr lang="fi-FI" sz="1600" dirty="0" err="1" smtClean="0">
                <a:solidFill>
                  <a:schemeClr val="tx1"/>
                </a:solidFill>
              </a:rPr>
              <a:t>BenQ/Philips</a:t>
            </a:r>
            <a:r>
              <a:rPr lang="fi-FI" sz="1600" dirty="0" smtClean="0">
                <a:solidFill>
                  <a:schemeClr val="tx1"/>
                </a:solidFill>
              </a:rPr>
              <a:t>.</a:t>
            </a:r>
          </a:p>
          <a:p>
            <a:pPr algn="l"/>
            <a:r>
              <a:rPr lang="fi-FI" sz="1600" dirty="0" smtClean="0">
                <a:solidFill>
                  <a:schemeClr val="tx1"/>
                </a:solidFill>
              </a:rPr>
              <a:t/>
            </a:r>
            <a:br>
              <a:rPr lang="fi-FI" sz="1600" dirty="0" smtClean="0">
                <a:solidFill>
                  <a:schemeClr val="tx1"/>
                </a:solidFill>
              </a:rPr>
            </a:br>
            <a:r>
              <a:rPr lang="fi-FI" sz="1600" dirty="0" smtClean="0">
                <a:solidFill>
                  <a:schemeClr val="tx1"/>
                </a:solidFill>
              </a:rPr>
              <a:t>Tuetut levyformaatit: DVD Video, DVD-ROM, DVD-R/RW, CD-DA, CD-ROM, CD-R/RW, WMA CD, MP3 CD, JPEG Photo CD ja HD DVD (erillisellä levyasemalla).</a:t>
            </a:r>
          </a:p>
          <a:p>
            <a:pPr algn="l"/>
            <a:r>
              <a:rPr lang="fi-FI" sz="1600" dirty="0" smtClean="0">
                <a:solidFill>
                  <a:schemeClr val="tx1"/>
                </a:solidFill>
              </a:rPr>
              <a:t/>
            </a:r>
            <a:br>
              <a:rPr lang="fi-FI" sz="1600" dirty="0" smtClean="0">
                <a:solidFill>
                  <a:schemeClr val="tx1"/>
                </a:solidFill>
              </a:rPr>
            </a:br>
            <a:r>
              <a:rPr lang="fi-FI" sz="1600" dirty="0" smtClean="0">
                <a:solidFill>
                  <a:schemeClr val="tx1"/>
                </a:solidFill>
              </a:rPr>
              <a:t>Tallennusmedia: 64 / 256 / 512 megatavun </a:t>
            </a:r>
            <a:r>
              <a:rPr lang="fi-FI" sz="1600" dirty="0" err="1" smtClean="0">
                <a:solidFill>
                  <a:schemeClr val="tx1"/>
                </a:solidFill>
              </a:rPr>
              <a:t>flash-muistikortti</a:t>
            </a:r>
            <a:r>
              <a:rPr lang="fi-FI" sz="1600" dirty="0" smtClean="0">
                <a:solidFill>
                  <a:schemeClr val="tx1"/>
                </a:solidFill>
              </a:rPr>
              <a:t> tai 20 / 60 / 120 gigatavun kiintolevy.</a:t>
            </a:r>
          </a:p>
          <a:p>
            <a:pPr algn="l"/>
            <a:r>
              <a:rPr lang="fi-FI" sz="1600" dirty="0" smtClean="0">
                <a:solidFill>
                  <a:schemeClr val="tx1"/>
                </a:solidFill>
              </a:rPr>
              <a:t/>
            </a:r>
            <a:br>
              <a:rPr lang="fi-FI" sz="1600" dirty="0" smtClean="0">
                <a:solidFill>
                  <a:schemeClr val="tx1"/>
                </a:solidFill>
              </a:rPr>
            </a:br>
            <a:r>
              <a:rPr lang="fi-FI" sz="1600" dirty="0" smtClean="0">
                <a:solidFill>
                  <a:schemeClr val="tx1"/>
                </a:solidFill>
              </a:rPr>
              <a:t>Oheislaiteliitännät: 2x USB, 2x muistikortti-liitäntä (edessä); 1x USB, 1x RJ-45, </a:t>
            </a:r>
            <a:r>
              <a:rPr lang="fi-FI" sz="1600" dirty="0" err="1" smtClean="0">
                <a:solidFill>
                  <a:schemeClr val="tx1"/>
                </a:solidFill>
              </a:rPr>
              <a:t>Xbox</a:t>
            </a:r>
            <a:r>
              <a:rPr lang="fi-FI" sz="1600" dirty="0" smtClean="0">
                <a:solidFill>
                  <a:schemeClr val="tx1"/>
                </a:solidFill>
              </a:rPr>
              <a:t> 360-näyttöliitin (takana); paikka </a:t>
            </a:r>
            <a:r>
              <a:rPr lang="fi-FI" sz="1600" dirty="0" err="1" smtClean="0">
                <a:solidFill>
                  <a:schemeClr val="tx1"/>
                </a:solidFill>
              </a:rPr>
              <a:t>Xbox</a:t>
            </a:r>
            <a:r>
              <a:rPr lang="fi-FI" sz="1600" dirty="0" smtClean="0">
                <a:solidFill>
                  <a:schemeClr val="tx1"/>
                </a:solidFill>
              </a:rPr>
              <a:t> 360 -kiintolevylle (sivulla</a:t>
            </a:r>
          </a:p>
          <a:p>
            <a:pPr algn="l"/>
            <a:endParaRPr lang="fi-FI" sz="1600" dirty="0"/>
          </a:p>
        </p:txBody>
      </p:sp>
      <p:pic>
        <p:nvPicPr>
          <p:cNvPr id="1026" name="Picture 2"/>
          <p:cNvPicPr>
            <a:picLocks noChangeAspect="1" noChangeArrowheads="1"/>
          </p:cNvPicPr>
          <p:nvPr/>
        </p:nvPicPr>
        <p:blipFill>
          <a:blip r:embed="rId5" cstate="print"/>
          <a:srcRect/>
          <a:stretch>
            <a:fillRect/>
          </a:stretch>
        </p:blipFill>
        <p:spPr bwMode="auto">
          <a:xfrm>
            <a:off x="7858148" y="6000768"/>
            <a:ext cx="898284" cy="661979"/>
          </a:xfrm>
          <a:prstGeom prst="rect">
            <a:avLst/>
          </a:prstGeom>
          <a:noFill/>
          <a:ln w="9525">
            <a:noFill/>
            <a:miter lim="800000"/>
            <a:headEnd/>
            <a:tailEnd/>
          </a:ln>
          <a:effectLst/>
        </p:spPr>
      </p:pic>
      <p:sp>
        <p:nvSpPr>
          <p:cNvPr id="5" name="Toimintopainike: Mukautettu 4">
            <a:hlinkClick r:id="rId6" action="ppaction://hlinksldjump" highlightClick="1"/>
          </p:cNvPr>
          <p:cNvSpPr/>
          <p:nvPr/>
        </p:nvSpPr>
        <p:spPr>
          <a:xfrm>
            <a:off x="7858148" y="6000768"/>
            <a:ext cx="857256" cy="642942"/>
          </a:xfrm>
          <a:prstGeom prst="actionButtonBlank">
            <a:avLst/>
          </a:prstGeom>
          <a:solidFill>
            <a:schemeClr val="accent1">
              <a:alpha val="0"/>
            </a:scheme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7" name="Mortal Kombat Theme.flv.mp3">
            <a:hlinkClick r:id="" action="ppaction://media"/>
          </p:cNvPr>
          <p:cNvPicPr>
            <a:picLocks noRot="1" noChangeAspect="1"/>
          </p:cNvPicPr>
          <p:nvPr>
            <a:audioFile r:link="rId1"/>
          </p:nvPr>
        </p:nvPicPr>
        <p:blipFill>
          <a:blip r:embed="rId7"/>
          <a:stretch>
            <a:fillRect/>
          </a:stretch>
        </p:blipFill>
        <p:spPr>
          <a:xfrm>
            <a:off x="-304800" y="6215082"/>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404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a:xfrm>
            <a:off x="500034" y="285728"/>
            <a:ext cx="7772400" cy="1470025"/>
          </a:xfrm>
        </p:spPr>
        <p:txBody>
          <a:bodyPr/>
          <a:lstStyle/>
          <a:p>
            <a:r>
              <a:rPr lang="fi-FI" dirty="0" smtClean="0"/>
              <a:t>Ohjain</a:t>
            </a:r>
            <a:endParaRPr lang="fi-FI" dirty="0"/>
          </a:p>
        </p:txBody>
      </p:sp>
      <p:sp>
        <p:nvSpPr>
          <p:cNvPr id="3" name="Alaotsikko 2"/>
          <p:cNvSpPr>
            <a:spLocks noGrp="1"/>
          </p:cNvSpPr>
          <p:nvPr>
            <p:ph type="subTitle" idx="1"/>
          </p:nvPr>
        </p:nvSpPr>
        <p:spPr>
          <a:xfrm>
            <a:off x="714348" y="1428736"/>
            <a:ext cx="7643866" cy="4210064"/>
          </a:xfrm>
        </p:spPr>
        <p:txBody>
          <a:bodyPr>
            <a:normAutofit/>
          </a:bodyPr>
          <a:lstStyle/>
          <a:p>
            <a:pPr algn="l"/>
            <a:endParaRPr lang="fi-FI" sz="1200" dirty="0" smtClean="0">
              <a:solidFill>
                <a:schemeClr val="tx1"/>
              </a:solidFill>
            </a:endParaRPr>
          </a:p>
          <a:p>
            <a:pPr algn="l"/>
            <a:r>
              <a:rPr lang="fi-FI" sz="1200" dirty="0" smtClean="0">
                <a:solidFill>
                  <a:schemeClr val="tx1"/>
                </a:solidFill>
              </a:rPr>
              <a:t>Microsoft on kehittänyt </a:t>
            </a:r>
            <a:r>
              <a:rPr lang="fi-FI" sz="1200" dirty="0" err="1" smtClean="0">
                <a:solidFill>
                  <a:schemeClr val="tx1"/>
                </a:solidFill>
              </a:rPr>
              <a:t>Xbox</a:t>
            </a:r>
            <a:r>
              <a:rPr lang="fi-FI" sz="1200" dirty="0" smtClean="0">
                <a:solidFill>
                  <a:schemeClr val="tx1"/>
                </a:solidFill>
              </a:rPr>
              <a:t> 360:lle uuden ohjaimen, joka vastaa konsolin vaaleaa väriteemaa. Ohjaimessa sekoittuvat </a:t>
            </a:r>
            <a:r>
              <a:rPr lang="fi-FI" sz="1200" dirty="0" err="1" smtClean="0">
                <a:solidFill>
                  <a:schemeClr val="tx1"/>
                </a:solidFill>
              </a:rPr>
              <a:t>Controller</a:t>
            </a:r>
            <a:r>
              <a:rPr lang="fi-FI" sz="1200" dirty="0" smtClean="0">
                <a:solidFill>
                  <a:schemeClr val="tx1"/>
                </a:solidFill>
              </a:rPr>
              <a:t> S:n perusmuotoilu sekä PS2:n </a:t>
            </a:r>
            <a:r>
              <a:rPr lang="fi-FI" sz="1200" dirty="0" err="1" smtClean="0">
                <a:solidFill>
                  <a:schemeClr val="tx1"/>
                </a:solidFill>
              </a:rPr>
              <a:t>DualShockin</a:t>
            </a:r>
            <a:r>
              <a:rPr lang="fi-FI" sz="1200" dirty="0" smtClean="0">
                <a:solidFill>
                  <a:schemeClr val="tx1"/>
                </a:solidFill>
              </a:rPr>
              <a:t> neljä olkanappia, joista alemmat ovat </a:t>
            </a:r>
            <a:r>
              <a:rPr lang="fi-FI" sz="1200" dirty="0" err="1" smtClean="0">
                <a:solidFill>
                  <a:schemeClr val="tx1"/>
                </a:solidFill>
              </a:rPr>
              <a:t>Controller</a:t>
            </a:r>
            <a:r>
              <a:rPr lang="fi-FI" sz="1200" dirty="0" smtClean="0">
                <a:solidFill>
                  <a:schemeClr val="tx1"/>
                </a:solidFill>
              </a:rPr>
              <a:t> S:n liipaisimia vastaavat. Musta ja valkoinen nappi ovat poissa. Ohjaimen keskellä, konsolin logoksi naamioituna on uusi Guide-nappi, jolla konsolin voi esimerkiksi käynnistää ja sammuttaa. Lisäksi sitä painamalla pääsee milloin tahansa käsiksi uuteen Guide-käyttöliittymään, josta voi tarkistaa esimerkiksi Live-kaverilistansa, kuunnella musiikkia sekä säätää konsolin asetuksia.</a:t>
            </a:r>
          </a:p>
          <a:p>
            <a:pPr algn="l"/>
            <a:r>
              <a:rPr lang="fi-FI" sz="1200" dirty="0" smtClean="0">
                <a:solidFill>
                  <a:schemeClr val="tx1"/>
                </a:solidFill>
              </a:rPr>
              <a:t>Ohjaimesta on kaksi versiota: langallinen ja langaton. Langaton toimii sekä AA-kokoisilla paristoilla että erikseen myytävällä </a:t>
            </a:r>
            <a:r>
              <a:rPr lang="fi-FI" sz="1200" dirty="0" err="1" smtClean="0">
                <a:solidFill>
                  <a:schemeClr val="tx1"/>
                </a:solidFill>
              </a:rPr>
              <a:t>NiMH</a:t>
            </a:r>
            <a:r>
              <a:rPr lang="fi-FI" sz="1200" dirty="0" smtClean="0">
                <a:solidFill>
                  <a:schemeClr val="tx1"/>
                </a:solidFill>
              </a:rPr>
              <a:t> akkupatteripaketilla, johon voi myös liittää niin ikään erikseen myytävän latausjohdon. Latausjohdon avulla peliä voi pelata samaan aikaan, kun akku latautuu. Ohjaimeen on sisäänrakennettu </a:t>
            </a:r>
            <a:r>
              <a:rPr lang="fi-FI" sz="1200" dirty="0" err="1" smtClean="0">
                <a:solidFill>
                  <a:schemeClr val="tx1"/>
                </a:solidFill>
              </a:rPr>
              <a:t>äänikommunikaattorin</a:t>
            </a:r>
            <a:r>
              <a:rPr lang="fi-FI" sz="1200" dirty="0" smtClean="0">
                <a:solidFill>
                  <a:schemeClr val="tx1"/>
                </a:solidFill>
              </a:rPr>
              <a:t> liitin. Ohjainta voi käyttää myös PC:llä.</a:t>
            </a:r>
            <a:br>
              <a:rPr lang="fi-FI" sz="1200" dirty="0" smtClean="0">
                <a:solidFill>
                  <a:schemeClr val="tx1"/>
                </a:solidFill>
              </a:rPr>
            </a:br>
            <a:r>
              <a:rPr lang="fi-FI" sz="1200" dirty="0" smtClean="0">
                <a:solidFill>
                  <a:schemeClr val="tx1"/>
                </a:solidFill>
              </a:rPr>
              <a:t/>
            </a:r>
            <a:br>
              <a:rPr lang="fi-FI" sz="1200" dirty="0" smtClean="0">
                <a:solidFill>
                  <a:schemeClr val="tx1"/>
                </a:solidFill>
              </a:rPr>
            </a:br>
            <a:r>
              <a:rPr lang="fi-FI" sz="1200" dirty="0" smtClean="0">
                <a:solidFill>
                  <a:schemeClr val="tx1"/>
                </a:solidFill>
              </a:rPr>
              <a:t>Microsoft julkaisi lähiaikoina ohjaimen alareunaan, käsikahvojen väliin kiinnittyvän täydellisen QWERTZ -mininäppäimistön, jonka avulla viestien kirjoittaminen </a:t>
            </a:r>
            <a:r>
              <a:rPr lang="fi-FI" sz="1200" dirty="0" err="1" smtClean="0">
                <a:solidFill>
                  <a:schemeClr val="tx1"/>
                </a:solidFill>
              </a:rPr>
              <a:t>Xbox</a:t>
            </a:r>
            <a:r>
              <a:rPr lang="fi-FI" sz="1200" dirty="0" smtClean="0">
                <a:solidFill>
                  <a:schemeClr val="tx1"/>
                </a:solidFill>
              </a:rPr>
              <a:t> 360:n </a:t>
            </a:r>
            <a:r>
              <a:rPr lang="fi-FI" sz="1200" dirty="0" err="1" smtClean="0">
                <a:solidFill>
                  <a:schemeClr val="tx1"/>
                </a:solidFill>
              </a:rPr>
              <a:t>messengerissä</a:t>
            </a:r>
            <a:r>
              <a:rPr lang="fi-FI" sz="1200" dirty="0" smtClean="0">
                <a:solidFill>
                  <a:schemeClr val="tx1"/>
                </a:solidFill>
              </a:rPr>
              <a:t> olisi helpompaa.</a:t>
            </a:r>
          </a:p>
          <a:p>
            <a:endParaRPr lang="fi-FI" sz="1200" dirty="0"/>
          </a:p>
        </p:txBody>
      </p:sp>
      <p:pic>
        <p:nvPicPr>
          <p:cNvPr id="4098" name="Picture 2"/>
          <p:cNvPicPr>
            <a:picLocks noChangeAspect="1" noChangeArrowheads="1"/>
          </p:cNvPicPr>
          <p:nvPr/>
        </p:nvPicPr>
        <p:blipFill>
          <a:blip r:embed="rId3"/>
          <a:srcRect/>
          <a:stretch>
            <a:fillRect/>
          </a:stretch>
        </p:blipFill>
        <p:spPr bwMode="auto">
          <a:xfrm>
            <a:off x="5742174" y="4143380"/>
            <a:ext cx="3568519" cy="3167061"/>
          </a:xfrm>
          <a:prstGeom prst="rect">
            <a:avLst/>
          </a:prstGeom>
          <a:noFill/>
          <a:ln w="9525">
            <a:noFill/>
            <a:miter lim="800000"/>
            <a:headEnd/>
            <a:tailEnd/>
          </a:ln>
          <a:effectLst/>
        </p:spPr>
      </p:pic>
      <p:pic>
        <p:nvPicPr>
          <p:cNvPr id="6" name="Picture 2"/>
          <p:cNvPicPr>
            <a:picLocks noChangeAspect="1" noChangeArrowheads="1"/>
          </p:cNvPicPr>
          <p:nvPr/>
        </p:nvPicPr>
        <p:blipFill>
          <a:blip r:embed="rId4" cstate="print"/>
          <a:srcRect/>
          <a:stretch>
            <a:fillRect/>
          </a:stretch>
        </p:blipFill>
        <p:spPr bwMode="auto">
          <a:xfrm>
            <a:off x="500034" y="5857892"/>
            <a:ext cx="898284" cy="661979"/>
          </a:xfrm>
          <a:prstGeom prst="rect">
            <a:avLst/>
          </a:prstGeom>
          <a:noFill/>
          <a:ln w="9525">
            <a:noFill/>
            <a:miter lim="800000"/>
            <a:headEnd/>
            <a:tailEnd/>
          </a:ln>
          <a:effectLst/>
        </p:spPr>
      </p:pic>
      <p:sp>
        <p:nvSpPr>
          <p:cNvPr id="5" name="Toimintopainike: Mukautettu 4">
            <a:hlinkClick r:id="rId5" action="ppaction://hlinksldjump" highlightClick="1"/>
          </p:cNvPr>
          <p:cNvSpPr/>
          <p:nvPr/>
        </p:nvSpPr>
        <p:spPr>
          <a:xfrm>
            <a:off x="500034" y="5857892"/>
            <a:ext cx="857256" cy="642942"/>
          </a:xfrm>
          <a:prstGeom prst="actionButtonBlank">
            <a:avLst/>
          </a:prstGeom>
          <a:solidFill>
            <a:schemeClr val="accent1">
              <a:alpha val="0"/>
            </a:scheme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7" name="Dragonforce - Through the Fire and Flames.flv.mp3">
            <a:hlinkClick r:id="" action="ppaction://media"/>
          </p:cNvPr>
          <p:cNvPicPr>
            <a:picLocks noRot="1" noChangeAspect="1"/>
          </p:cNvPicPr>
          <p:nvPr>
            <a:audioFile r:link="rId1"/>
          </p:nvPr>
        </p:nvPicPr>
        <p:blipFill>
          <a:blip r:embed="rId6"/>
          <a:stretch>
            <a:fillRect/>
          </a:stretch>
        </p:blipFill>
        <p:spPr>
          <a:xfrm>
            <a:off x="9144000" y="2428868"/>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008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TotalTime>
  <Words>227</Words>
  <Application>Microsoft Office PowerPoint</Application>
  <PresentationFormat>Näytössä katseltava diaesitys (4:3)</PresentationFormat>
  <Paragraphs>30</Paragraphs>
  <Slides>8</Slides>
  <Notes>1</Notes>
  <HiddenSlides>0</HiddenSlides>
  <MMClips>8</MMClips>
  <ScaleCrop>false</ScaleCrop>
  <HeadingPairs>
    <vt:vector size="4" baseType="variant">
      <vt:variant>
        <vt:lpstr>Teema</vt:lpstr>
      </vt:variant>
      <vt:variant>
        <vt:i4>1</vt:i4>
      </vt:variant>
      <vt:variant>
        <vt:lpstr>Dian otsikot</vt:lpstr>
      </vt:variant>
      <vt:variant>
        <vt:i4>8</vt:i4>
      </vt:variant>
    </vt:vector>
  </HeadingPairs>
  <TitlesOfParts>
    <vt:vector size="9" baseType="lpstr">
      <vt:lpstr>Office-teema</vt:lpstr>
      <vt:lpstr>Dia 1</vt:lpstr>
      <vt:lpstr>Dia 2</vt:lpstr>
      <vt:lpstr>Dia 3</vt:lpstr>
      <vt:lpstr>Dia 4</vt:lpstr>
      <vt:lpstr>Dia 5</vt:lpstr>
      <vt:lpstr>XBOX LIVE</vt:lpstr>
      <vt:lpstr>Konsoli</vt:lpstr>
      <vt:lpstr>Ohjain</vt:lpstr>
    </vt:vector>
  </TitlesOfParts>
  <Company>Kauppis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Flava</dc:creator>
  <cp:lastModifiedBy>Flava</cp:lastModifiedBy>
  <cp:revision>17</cp:revision>
  <dcterms:created xsi:type="dcterms:W3CDTF">2009-01-13T07:57:19Z</dcterms:created>
  <dcterms:modified xsi:type="dcterms:W3CDTF">2009-01-20T08:30:34Z</dcterms:modified>
</cp:coreProperties>
</file>