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8" r:id="rId2"/>
    <p:sldId id="326" r:id="rId3"/>
    <p:sldId id="261" r:id="rId4"/>
    <p:sldId id="327" r:id="rId5"/>
    <p:sldId id="328" r:id="rId6"/>
    <p:sldId id="329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58" r:id="rId16"/>
    <p:sldId id="260" r:id="rId17"/>
    <p:sldId id="259" r:id="rId18"/>
    <p:sldId id="317" r:id="rId19"/>
    <p:sldId id="324" r:id="rId20"/>
    <p:sldId id="325" r:id="rId21"/>
    <p:sldId id="342" r:id="rId22"/>
    <p:sldId id="393" r:id="rId23"/>
    <p:sldId id="394" r:id="rId24"/>
    <p:sldId id="395" r:id="rId25"/>
    <p:sldId id="396" r:id="rId26"/>
    <p:sldId id="397" r:id="rId27"/>
    <p:sldId id="376" r:id="rId28"/>
    <p:sldId id="256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A77B98-D2EE-4340-B1E5-E78E25D3F7F4}" v="262" dt="2019-10-26T17:21:16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kki Laakso" userId="01f326dcb8cfabe4" providerId="LiveId" clId="{ACA77B98-D2EE-4340-B1E5-E78E25D3F7F4}"/>
    <pc:docChg chg="undo custSel addSld delSld modSld sldOrd">
      <pc:chgData name="Heikki Laakso" userId="01f326dcb8cfabe4" providerId="LiveId" clId="{ACA77B98-D2EE-4340-B1E5-E78E25D3F7F4}" dt="2019-10-26T17:21:23.475" v="530" actId="2711"/>
      <pc:docMkLst>
        <pc:docMk/>
      </pc:docMkLst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256"/>
        </pc:sldMkLst>
      </pc:sldChg>
      <pc:sldChg chg="modSp modAnim">
        <pc:chgData name="Heikki Laakso" userId="01f326dcb8cfabe4" providerId="LiveId" clId="{ACA77B98-D2EE-4340-B1E5-E78E25D3F7F4}" dt="2019-10-26T17:14:43.379" v="519" actId="1076"/>
        <pc:sldMkLst>
          <pc:docMk/>
          <pc:sldMk cId="2728141124" sldId="257"/>
        </pc:sldMkLst>
        <pc:spChg chg="mod">
          <ac:chgData name="Heikki Laakso" userId="01f326dcb8cfabe4" providerId="LiveId" clId="{ACA77B98-D2EE-4340-B1E5-E78E25D3F7F4}" dt="2019-10-26T17:14:43.379" v="519" actId="1076"/>
          <ac:spMkLst>
            <pc:docMk/>
            <pc:sldMk cId="2728141124" sldId="257"/>
            <ac:spMk id="138242" creationId="{00000000-0000-0000-0000-000000000000}"/>
          </ac:spMkLst>
        </pc:spChg>
      </pc:sldChg>
      <pc:sldChg chg="modSp setBg modAnim">
        <pc:chgData name="Heikki Laakso" userId="01f326dcb8cfabe4" providerId="LiveId" clId="{ACA77B98-D2EE-4340-B1E5-E78E25D3F7F4}" dt="2019-10-26T17:21:23.475" v="530" actId="2711"/>
        <pc:sldMkLst>
          <pc:docMk/>
          <pc:sldMk cId="3411495303" sldId="258"/>
        </pc:sldMkLst>
        <pc:spChg chg="mod">
          <ac:chgData name="Heikki Laakso" userId="01f326dcb8cfabe4" providerId="LiveId" clId="{ACA77B98-D2EE-4340-B1E5-E78E25D3F7F4}" dt="2019-10-26T17:21:23.475" v="530" actId="2711"/>
          <ac:spMkLst>
            <pc:docMk/>
            <pc:sldMk cId="3411495303" sldId="258"/>
            <ac:spMk id="29711" creationId="{00000000-0000-0000-0000-000000000000}"/>
          </ac:spMkLst>
        </pc:spChg>
        <pc:spChg chg="mod">
          <ac:chgData name="Heikki Laakso" userId="01f326dcb8cfabe4" providerId="LiveId" clId="{ACA77B98-D2EE-4340-B1E5-E78E25D3F7F4}" dt="2019-10-26T17:21:03.286" v="527" actId="2711"/>
          <ac:spMkLst>
            <pc:docMk/>
            <pc:sldMk cId="3411495303" sldId="258"/>
            <ac:spMk id="29712" creationId="{00000000-0000-0000-0000-000000000000}"/>
          </ac:spMkLst>
        </pc:spChg>
        <pc:spChg chg="mod">
          <ac:chgData name="Heikki Laakso" userId="01f326dcb8cfabe4" providerId="LiveId" clId="{ACA77B98-D2EE-4340-B1E5-E78E25D3F7F4}" dt="2019-10-26T17:21:09.707" v="528" actId="207"/>
          <ac:spMkLst>
            <pc:docMk/>
            <pc:sldMk cId="3411495303" sldId="258"/>
            <ac:spMk id="29713" creationId="{00000000-0000-0000-0000-000000000000}"/>
          </ac:spMkLst>
        </pc:spChg>
      </pc:sldChg>
      <pc:sldChg chg="modAnim">
        <pc:chgData name="Heikki Laakso" userId="01f326dcb8cfabe4" providerId="LiveId" clId="{ACA77B98-D2EE-4340-B1E5-E78E25D3F7F4}" dt="2019-10-13T09:59:04.248" v="420"/>
        <pc:sldMkLst>
          <pc:docMk/>
          <pc:sldMk cId="2557388268" sldId="259"/>
        </pc:sldMkLst>
      </pc:sldChg>
      <pc:sldChg chg="modAnim">
        <pc:chgData name="Heikki Laakso" userId="01f326dcb8cfabe4" providerId="LiveId" clId="{ACA77B98-D2EE-4340-B1E5-E78E25D3F7F4}" dt="2019-10-13T09:58:51.391" v="417"/>
        <pc:sldMkLst>
          <pc:docMk/>
          <pc:sldMk cId="722577146" sldId="260"/>
        </pc:sldMkLst>
      </pc:sldChg>
      <pc:sldChg chg="modSp add">
        <pc:chgData name="Heikki Laakso" userId="01f326dcb8cfabe4" providerId="LiveId" clId="{ACA77B98-D2EE-4340-B1E5-E78E25D3F7F4}" dt="2019-10-13T09:54:56.743" v="375" actId="6549"/>
        <pc:sldMkLst>
          <pc:docMk/>
          <pc:sldMk cId="0" sldId="261"/>
        </pc:sldMkLst>
        <pc:spChg chg="mod">
          <ac:chgData name="Heikki Laakso" userId="01f326dcb8cfabe4" providerId="LiveId" clId="{ACA77B98-D2EE-4340-B1E5-E78E25D3F7F4}" dt="2019-10-13T09:54:56.743" v="375" actId="6549"/>
          <ac:spMkLst>
            <pc:docMk/>
            <pc:sldMk cId="0" sldId="261"/>
            <ac:spMk id="13317" creationId="{56385023-0883-477D-90A8-CFF973FA1F59}"/>
          </ac:spMkLst>
        </pc:spChg>
      </pc:sldChg>
      <pc:sldChg chg="modAnim">
        <pc:chgData name="Heikki Laakso" userId="01f326dcb8cfabe4" providerId="LiveId" clId="{ACA77B98-D2EE-4340-B1E5-E78E25D3F7F4}" dt="2019-10-13T09:57:07.690" v="387"/>
        <pc:sldMkLst>
          <pc:docMk/>
          <pc:sldMk cId="1979203695" sldId="266"/>
        </pc:sldMkLst>
      </pc:sldChg>
      <pc:sldChg chg="modAnim">
        <pc:chgData name="Heikki Laakso" userId="01f326dcb8cfabe4" providerId="LiveId" clId="{ACA77B98-D2EE-4340-B1E5-E78E25D3F7F4}" dt="2019-10-13T09:57:22.752" v="389"/>
        <pc:sldMkLst>
          <pc:docMk/>
          <pc:sldMk cId="367328198" sldId="268"/>
        </pc:sldMkLst>
      </pc:sldChg>
      <pc:sldChg chg="add del ord">
        <pc:chgData name="Heikki Laakso" userId="01f326dcb8cfabe4" providerId="LiveId" clId="{ACA77B98-D2EE-4340-B1E5-E78E25D3F7F4}" dt="2019-10-13T08:54:10.465" v="9" actId="2696"/>
        <pc:sldMkLst>
          <pc:docMk/>
          <pc:sldMk cId="2791060048" sldId="269"/>
        </pc:sldMkLst>
      </pc:sldChg>
      <pc:sldChg chg="add del">
        <pc:chgData name="Heikki Laakso" userId="01f326dcb8cfabe4" providerId="LiveId" clId="{ACA77B98-D2EE-4340-B1E5-E78E25D3F7F4}" dt="2019-10-13T08:54:19.058" v="10" actId="2696"/>
        <pc:sldMkLst>
          <pc:docMk/>
          <pc:sldMk cId="4000328443" sldId="270"/>
        </pc:sldMkLst>
      </pc:sldChg>
      <pc:sldChg chg="add del">
        <pc:chgData name="Heikki Laakso" userId="01f326dcb8cfabe4" providerId="LiveId" clId="{ACA77B98-D2EE-4340-B1E5-E78E25D3F7F4}" dt="2019-10-13T08:54:22.247" v="11" actId="2696"/>
        <pc:sldMkLst>
          <pc:docMk/>
          <pc:sldMk cId="2457442584" sldId="271"/>
        </pc:sldMkLst>
      </pc:sldChg>
      <pc:sldChg chg="add del">
        <pc:chgData name="Heikki Laakso" userId="01f326dcb8cfabe4" providerId="LiveId" clId="{ACA77B98-D2EE-4340-B1E5-E78E25D3F7F4}" dt="2019-10-13T08:54:25.563" v="12" actId="2696"/>
        <pc:sldMkLst>
          <pc:docMk/>
          <pc:sldMk cId="1423665693" sldId="272"/>
        </pc:sldMkLst>
      </pc:sldChg>
      <pc:sldChg chg="modSp add del ord">
        <pc:chgData name="Heikki Laakso" userId="01f326dcb8cfabe4" providerId="LiveId" clId="{ACA77B98-D2EE-4340-B1E5-E78E25D3F7F4}" dt="2019-10-13T08:54:04.076" v="8" actId="2696"/>
        <pc:sldMkLst>
          <pc:docMk/>
          <pc:sldMk cId="0" sldId="316"/>
        </pc:sldMkLst>
        <pc:picChg chg="mod">
          <ac:chgData name="Heikki Laakso" userId="01f326dcb8cfabe4" providerId="LiveId" clId="{ACA77B98-D2EE-4340-B1E5-E78E25D3F7F4}" dt="2019-10-13T08:50:30.780" v="7" actId="14100"/>
          <ac:picMkLst>
            <pc:docMk/>
            <pc:sldMk cId="0" sldId="316"/>
            <ac:picMk id="14342" creationId="{28AC9AD2-F24E-4286-9353-9FFE085436BC}"/>
          </ac:picMkLst>
        </pc:picChg>
      </pc:sldChg>
      <pc:sldChg chg="add modAnim">
        <pc:chgData name="Heikki Laakso" userId="01f326dcb8cfabe4" providerId="LiveId" clId="{ACA77B98-D2EE-4340-B1E5-E78E25D3F7F4}" dt="2019-10-13T09:59:11.361" v="421"/>
        <pc:sldMkLst>
          <pc:docMk/>
          <pc:sldMk cId="0" sldId="317"/>
        </pc:sldMkLst>
      </pc:sldChg>
      <pc:sldChg chg="add modAnim">
        <pc:chgData name="Heikki Laakso" userId="01f326dcb8cfabe4" providerId="LiveId" clId="{ACA77B98-D2EE-4340-B1E5-E78E25D3F7F4}" dt="2019-10-13T09:59:20.047" v="422"/>
        <pc:sldMkLst>
          <pc:docMk/>
          <pc:sldMk cId="0" sldId="324"/>
        </pc:sldMkLst>
      </pc:sldChg>
      <pc:sldChg chg="addSp delSp modSp add setBg">
        <pc:chgData name="Heikki Laakso" userId="01f326dcb8cfabe4" providerId="LiveId" clId="{ACA77B98-D2EE-4340-B1E5-E78E25D3F7F4}" dt="2019-10-13T17:48:21.491" v="486"/>
        <pc:sldMkLst>
          <pc:docMk/>
          <pc:sldMk cId="3337069854" sldId="325"/>
        </pc:sldMkLst>
        <pc:spChg chg="mod">
          <ac:chgData name="Heikki Laakso" userId="01f326dcb8cfabe4" providerId="LiveId" clId="{ACA77B98-D2EE-4340-B1E5-E78E25D3F7F4}" dt="2019-10-13T09:27:03.077" v="91" actId="20577"/>
          <ac:spMkLst>
            <pc:docMk/>
            <pc:sldMk cId="3337069854" sldId="325"/>
            <ac:spMk id="2" creationId="{4945C81C-A567-48D1-B6B6-742999136697}"/>
          </ac:spMkLst>
        </pc:spChg>
        <pc:spChg chg="del mod">
          <ac:chgData name="Heikki Laakso" userId="01f326dcb8cfabe4" providerId="LiveId" clId="{ACA77B98-D2EE-4340-B1E5-E78E25D3F7F4}" dt="2019-10-13T09:26:42.511" v="78"/>
          <ac:spMkLst>
            <pc:docMk/>
            <pc:sldMk cId="3337069854" sldId="325"/>
            <ac:spMk id="3" creationId="{54622B2A-5352-491E-A9EE-9BB6F360E3EC}"/>
          </ac:spMkLst>
        </pc:spChg>
        <pc:spChg chg="add mod">
          <ac:chgData name="Heikki Laakso" userId="01f326dcb8cfabe4" providerId="LiveId" clId="{ACA77B98-D2EE-4340-B1E5-E78E25D3F7F4}" dt="2019-10-13T09:26:46.237" v="79" actId="478"/>
          <ac:spMkLst>
            <pc:docMk/>
            <pc:sldMk cId="3337069854" sldId="325"/>
            <ac:spMk id="7" creationId="{0BD6C657-E6EE-478C-A2EB-AAC505E64C76}"/>
          </ac:spMkLst>
        </pc:spChg>
        <pc:graphicFrameChg chg="del mod">
          <ac:chgData name="Heikki Laakso" userId="01f326dcb8cfabe4" providerId="LiveId" clId="{ACA77B98-D2EE-4340-B1E5-E78E25D3F7F4}" dt="2019-10-13T09:24:37.614" v="77" actId="478"/>
          <ac:graphicFrameMkLst>
            <pc:docMk/>
            <pc:sldMk cId="3337069854" sldId="325"/>
            <ac:graphicFrameMk id="4" creationId="{EFC2B600-5AEC-4D43-AFDC-F1E2C1E69DF7}"/>
          </ac:graphicFrameMkLst>
        </pc:graphicFrameChg>
        <pc:graphicFrameChg chg="add del mod">
          <ac:chgData name="Heikki Laakso" userId="01f326dcb8cfabe4" providerId="LiveId" clId="{ACA77B98-D2EE-4340-B1E5-E78E25D3F7F4}" dt="2019-10-13T09:26:46.237" v="79" actId="478"/>
          <ac:graphicFrameMkLst>
            <pc:docMk/>
            <pc:sldMk cId="3337069854" sldId="325"/>
            <ac:graphicFrameMk id="5" creationId="{AD7319B5-6E2B-48F9-B003-D94B70E42C52}"/>
          </ac:graphicFrameMkLst>
        </pc:graphicFrameChg>
        <pc:graphicFrameChg chg="mod">
          <ac:chgData name="Heikki Laakso" userId="01f326dcb8cfabe4" providerId="LiveId" clId="{ACA77B98-D2EE-4340-B1E5-E78E25D3F7F4}" dt="2019-10-13T09:27:58.842" v="97"/>
          <ac:graphicFrameMkLst>
            <pc:docMk/>
            <pc:sldMk cId="3337069854" sldId="325"/>
            <ac:graphicFrameMk id="8" creationId="{BC95AC79-D76D-4F17-A367-0B99AE6D674E}"/>
          </ac:graphicFrameMkLst>
        </pc:graphicFrameChg>
      </pc:sldChg>
      <pc:sldChg chg="add ord modAnim">
        <pc:chgData name="Heikki Laakso" userId="01f326dcb8cfabe4" providerId="LiveId" clId="{ACA77B98-D2EE-4340-B1E5-E78E25D3F7F4}" dt="2019-10-13T09:52:38.687" v="258"/>
        <pc:sldMkLst>
          <pc:docMk/>
          <pc:sldMk cId="0" sldId="326"/>
        </pc:sldMkLst>
      </pc:sldChg>
      <pc:sldChg chg="modSp add modAnim">
        <pc:chgData name="Heikki Laakso" userId="01f326dcb8cfabe4" providerId="LiveId" clId="{ACA77B98-D2EE-4340-B1E5-E78E25D3F7F4}" dt="2019-10-13T09:54:48.582" v="334" actId="6549"/>
        <pc:sldMkLst>
          <pc:docMk/>
          <pc:sldMk cId="0" sldId="327"/>
        </pc:sldMkLst>
        <pc:spChg chg="mod">
          <ac:chgData name="Heikki Laakso" userId="01f326dcb8cfabe4" providerId="LiveId" clId="{ACA77B98-D2EE-4340-B1E5-E78E25D3F7F4}" dt="2019-10-13T09:54:48.582" v="334" actId="6549"/>
          <ac:spMkLst>
            <pc:docMk/>
            <pc:sldMk cId="0" sldId="327"/>
            <ac:spMk id="11267" creationId="{D384A287-79B2-4454-8AE1-31B9C75F9276}"/>
          </ac:spMkLst>
        </pc:spChg>
      </pc:sldChg>
      <pc:sldChg chg="modSp add modAnim">
        <pc:chgData name="Heikki Laakso" userId="01f326dcb8cfabe4" providerId="LiveId" clId="{ACA77B98-D2EE-4340-B1E5-E78E25D3F7F4}" dt="2019-10-13T09:54:36.255" v="269"/>
        <pc:sldMkLst>
          <pc:docMk/>
          <pc:sldMk cId="0" sldId="328"/>
        </pc:sldMkLst>
        <pc:spChg chg="mod">
          <ac:chgData name="Heikki Laakso" userId="01f326dcb8cfabe4" providerId="LiveId" clId="{ACA77B98-D2EE-4340-B1E5-E78E25D3F7F4}" dt="2019-10-13T09:32:47.823" v="118" actId="313"/>
          <ac:spMkLst>
            <pc:docMk/>
            <pc:sldMk cId="0" sldId="328"/>
            <ac:spMk id="16389" creationId="{98DB5C56-8A4A-49B1-A325-C8E4D66BA0A0}"/>
          </ac:spMkLst>
        </pc:spChg>
      </pc:sldChg>
      <pc:sldChg chg="add modAnim">
        <pc:chgData name="Heikki Laakso" userId="01f326dcb8cfabe4" providerId="LiveId" clId="{ACA77B98-D2EE-4340-B1E5-E78E25D3F7F4}" dt="2019-10-13T09:53:29.741" v="265"/>
        <pc:sldMkLst>
          <pc:docMk/>
          <pc:sldMk cId="0" sldId="329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0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1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2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3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4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5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6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7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8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39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40"/>
        </pc:sldMkLst>
      </pc:sldChg>
      <pc:sldChg chg="add">
        <pc:chgData name="Heikki Laakso" userId="01f326dcb8cfabe4" providerId="LiveId" clId="{ACA77B98-D2EE-4340-B1E5-E78E25D3F7F4}" dt="2019-10-13T09:39:44.315" v="120"/>
        <pc:sldMkLst>
          <pc:docMk/>
          <pc:sldMk cId="0" sldId="341"/>
        </pc:sldMkLst>
      </pc:sldChg>
      <pc:sldChg chg="add ord">
        <pc:chgData name="Heikki Laakso" userId="01f326dcb8cfabe4" providerId="LiveId" clId="{ACA77B98-D2EE-4340-B1E5-E78E25D3F7F4}" dt="2019-10-13T09:43:33.657" v="122"/>
        <pc:sldMkLst>
          <pc:docMk/>
          <pc:sldMk cId="0" sldId="342"/>
        </pc:sldMkLst>
      </pc:sldChg>
      <pc:sldChg chg="modSp add ord modAnim">
        <pc:chgData name="Heikki Laakso" userId="01f326dcb8cfabe4" providerId="LiveId" clId="{ACA77B98-D2EE-4340-B1E5-E78E25D3F7F4}" dt="2019-10-22T06:11:09.999" v="517" actId="2711"/>
        <pc:sldMkLst>
          <pc:docMk/>
          <pc:sldMk cId="0" sldId="376"/>
        </pc:sldMkLst>
        <pc:spChg chg="mod">
          <ac:chgData name="Heikki Laakso" userId="01f326dcb8cfabe4" providerId="LiveId" clId="{ACA77B98-D2EE-4340-B1E5-E78E25D3F7F4}" dt="2019-10-22T06:10:51.030" v="514" actId="2711"/>
          <ac:spMkLst>
            <pc:docMk/>
            <pc:sldMk cId="0" sldId="376"/>
            <ac:spMk id="5127" creationId="{683C9B0B-4982-4858-A2EF-A4D776341D39}"/>
          </ac:spMkLst>
        </pc:spChg>
        <pc:spChg chg="mod">
          <ac:chgData name="Heikki Laakso" userId="01f326dcb8cfabe4" providerId="LiveId" clId="{ACA77B98-D2EE-4340-B1E5-E78E25D3F7F4}" dt="2019-10-22T06:11:01.639" v="516" actId="2711"/>
          <ac:spMkLst>
            <pc:docMk/>
            <pc:sldMk cId="0" sldId="376"/>
            <ac:spMk id="180240" creationId="{D61CF8C6-C419-488A-9307-467171FE4C6E}"/>
          </ac:spMkLst>
        </pc:spChg>
        <pc:spChg chg="mod">
          <ac:chgData name="Heikki Laakso" userId="01f326dcb8cfabe4" providerId="LiveId" clId="{ACA77B98-D2EE-4340-B1E5-E78E25D3F7F4}" dt="2019-10-22T06:11:09.999" v="517" actId="2711"/>
          <ac:spMkLst>
            <pc:docMk/>
            <pc:sldMk cId="0" sldId="376"/>
            <ac:spMk id="180241" creationId="{6F0D7EAC-8E0E-4D9D-A37E-1529AADD3A9C}"/>
          </ac:spMkLst>
        </pc:spChg>
      </pc:sldChg>
      <pc:sldChg chg="modSp add ord setBg modAnim">
        <pc:chgData name="Heikki Laakso" userId="01f326dcb8cfabe4" providerId="LiveId" clId="{ACA77B98-D2EE-4340-B1E5-E78E25D3F7F4}" dt="2019-10-22T06:08:33.059" v="497" actId="207"/>
        <pc:sldMkLst>
          <pc:docMk/>
          <pc:sldMk cId="0" sldId="393"/>
        </pc:sldMkLst>
        <pc:spChg chg="mod">
          <ac:chgData name="Heikki Laakso" userId="01f326dcb8cfabe4" providerId="LiveId" clId="{ACA77B98-D2EE-4340-B1E5-E78E25D3F7F4}" dt="2019-10-22T06:08:10.933" v="493" actId="207"/>
          <ac:spMkLst>
            <pc:docMk/>
            <pc:sldMk cId="0" sldId="393"/>
            <ac:spMk id="46085" creationId="{CD8DB152-85EF-4E2E-B6F5-9F7E3F8EACE9}"/>
          </ac:spMkLst>
        </pc:spChg>
        <pc:spChg chg="mod">
          <ac:chgData name="Heikki Laakso" userId="01f326dcb8cfabe4" providerId="LiveId" clId="{ACA77B98-D2EE-4340-B1E5-E78E25D3F7F4}" dt="2019-10-22T06:08:21.606" v="495" actId="207"/>
          <ac:spMkLst>
            <pc:docMk/>
            <pc:sldMk cId="0" sldId="393"/>
            <ac:spMk id="206854" creationId="{47E83805-A115-4F36-8F7B-054DCC1C2BAD}"/>
          </ac:spMkLst>
        </pc:spChg>
        <pc:spChg chg="mod">
          <ac:chgData name="Heikki Laakso" userId="01f326dcb8cfabe4" providerId="LiveId" clId="{ACA77B98-D2EE-4340-B1E5-E78E25D3F7F4}" dt="2019-10-22T06:08:33.059" v="497" actId="207"/>
          <ac:spMkLst>
            <pc:docMk/>
            <pc:sldMk cId="0" sldId="393"/>
            <ac:spMk id="206858" creationId="{ADD5229F-B171-43AD-A142-FCA74F20DD8E}"/>
          </ac:spMkLst>
        </pc:spChg>
        <pc:spChg chg="mod">
          <ac:chgData name="Heikki Laakso" userId="01f326dcb8cfabe4" providerId="LiveId" clId="{ACA77B98-D2EE-4340-B1E5-E78E25D3F7F4}" dt="2019-10-22T06:08:06.120" v="492" actId="207"/>
          <ac:spMkLst>
            <pc:docMk/>
            <pc:sldMk cId="0" sldId="393"/>
            <ac:spMk id="206869" creationId="{733B2056-E1CC-4FD0-9502-1FFBF31718E6}"/>
          </ac:spMkLst>
        </pc:spChg>
      </pc:sldChg>
      <pc:sldChg chg="modSp add ord modAnim">
        <pc:chgData name="Heikki Laakso" userId="01f326dcb8cfabe4" providerId="LiveId" clId="{ACA77B98-D2EE-4340-B1E5-E78E25D3F7F4}" dt="2019-10-22T06:09:49.418" v="506" actId="2711"/>
        <pc:sldMkLst>
          <pc:docMk/>
          <pc:sldMk cId="0" sldId="394"/>
        </pc:sldMkLst>
        <pc:spChg chg="mod">
          <ac:chgData name="Heikki Laakso" userId="01f326dcb8cfabe4" providerId="LiveId" clId="{ACA77B98-D2EE-4340-B1E5-E78E25D3F7F4}" dt="2019-10-22T06:08:58.387" v="499" actId="2711"/>
          <ac:spMkLst>
            <pc:docMk/>
            <pc:sldMk cId="0" sldId="394"/>
            <ac:spMk id="2053" creationId="{FCDABD71-A131-40C2-AF74-1417604ED59E}"/>
          </ac:spMkLst>
        </pc:spChg>
        <pc:spChg chg="mod">
          <ac:chgData name="Heikki Laakso" userId="01f326dcb8cfabe4" providerId="LiveId" clId="{ACA77B98-D2EE-4340-B1E5-E78E25D3F7F4}" dt="2019-10-22T06:09:10.372" v="501" actId="207"/>
          <ac:spMkLst>
            <pc:docMk/>
            <pc:sldMk cId="0" sldId="394"/>
            <ac:spMk id="2062" creationId="{EA6A70BF-DF59-45A6-B0A1-346253BE8CAD}"/>
          </ac:spMkLst>
        </pc:spChg>
        <pc:spChg chg="mod">
          <ac:chgData name="Heikki Laakso" userId="01f326dcb8cfabe4" providerId="LiveId" clId="{ACA77B98-D2EE-4340-B1E5-E78E25D3F7F4}" dt="2019-10-22T06:09:24.481" v="503" actId="2711"/>
          <ac:spMkLst>
            <pc:docMk/>
            <pc:sldMk cId="0" sldId="394"/>
            <ac:spMk id="207915" creationId="{606FB422-87D0-4A06-BFDB-90F000553A12}"/>
          </ac:spMkLst>
        </pc:spChg>
        <pc:spChg chg="mod">
          <ac:chgData name="Heikki Laakso" userId="01f326dcb8cfabe4" providerId="LiveId" clId="{ACA77B98-D2EE-4340-B1E5-E78E25D3F7F4}" dt="2019-10-22T06:09:36.981" v="505" actId="2711"/>
          <ac:spMkLst>
            <pc:docMk/>
            <pc:sldMk cId="0" sldId="394"/>
            <ac:spMk id="207926" creationId="{B8CB64FC-E622-4C50-A740-F4CB16E9C79E}"/>
          </ac:spMkLst>
        </pc:spChg>
        <pc:spChg chg="mod">
          <ac:chgData name="Heikki Laakso" userId="01f326dcb8cfabe4" providerId="LiveId" clId="{ACA77B98-D2EE-4340-B1E5-E78E25D3F7F4}" dt="2019-10-22T06:09:49.418" v="506" actId="2711"/>
          <ac:spMkLst>
            <pc:docMk/>
            <pc:sldMk cId="0" sldId="394"/>
            <ac:spMk id="207930" creationId="{D2800607-85FD-4D98-A939-FDAE35652501}"/>
          </ac:spMkLst>
        </pc:spChg>
      </pc:sldChg>
      <pc:sldChg chg="add ord modAnim">
        <pc:chgData name="Heikki Laakso" userId="01f326dcb8cfabe4" providerId="LiveId" clId="{ACA77B98-D2EE-4340-B1E5-E78E25D3F7F4}" dt="2019-10-13T10:01:10.934" v="457"/>
        <pc:sldMkLst>
          <pc:docMk/>
          <pc:sldMk cId="0" sldId="395"/>
        </pc:sldMkLst>
      </pc:sldChg>
      <pc:sldChg chg="modSp add ord modAnim">
        <pc:chgData name="Heikki Laakso" userId="01f326dcb8cfabe4" providerId="LiveId" clId="{ACA77B98-D2EE-4340-B1E5-E78E25D3F7F4}" dt="2019-10-22T06:10:05.920" v="508" actId="2711"/>
        <pc:sldMkLst>
          <pc:docMk/>
          <pc:sldMk cId="0" sldId="396"/>
        </pc:sldMkLst>
        <pc:spChg chg="mod">
          <ac:chgData name="Heikki Laakso" userId="01f326dcb8cfabe4" providerId="LiveId" clId="{ACA77B98-D2EE-4340-B1E5-E78E25D3F7F4}" dt="2019-10-22T06:10:05.920" v="508" actId="2711"/>
          <ac:spMkLst>
            <pc:docMk/>
            <pc:sldMk cId="0" sldId="396"/>
            <ac:spMk id="3076" creationId="{55E68F09-A02D-4768-A208-2C624BCC7E62}"/>
          </ac:spMkLst>
        </pc:spChg>
      </pc:sldChg>
      <pc:sldChg chg="modSp add ord modAnim">
        <pc:chgData name="Heikki Laakso" userId="01f326dcb8cfabe4" providerId="LiveId" clId="{ACA77B98-D2EE-4340-B1E5-E78E25D3F7F4}" dt="2019-10-22T06:10:31.561" v="512" actId="2711"/>
        <pc:sldMkLst>
          <pc:docMk/>
          <pc:sldMk cId="0" sldId="397"/>
        </pc:sldMkLst>
        <pc:spChg chg="mod">
          <ac:chgData name="Heikki Laakso" userId="01f326dcb8cfabe4" providerId="LiveId" clId="{ACA77B98-D2EE-4340-B1E5-E78E25D3F7F4}" dt="2019-10-22T06:10:19.608" v="510" actId="2711"/>
          <ac:spMkLst>
            <pc:docMk/>
            <pc:sldMk cId="0" sldId="397"/>
            <ac:spMk id="4100" creationId="{C4082860-4562-4ECA-B18B-AAFC07CE5555}"/>
          </ac:spMkLst>
        </pc:spChg>
        <pc:spChg chg="mod">
          <ac:chgData name="Heikki Laakso" userId="01f326dcb8cfabe4" providerId="LiveId" clId="{ACA77B98-D2EE-4340-B1E5-E78E25D3F7F4}" dt="2019-10-22T06:10:31.561" v="512" actId="2711"/>
          <ac:spMkLst>
            <pc:docMk/>
            <pc:sldMk cId="0" sldId="397"/>
            <ac:spMk id="139285" creationId="{CA38DF33-1676-4900-B6D6-3BD1DF74855E}"/>
          </ac:spMkLst>
        </pc:spChg>
      </pc:sldChg>
      <pc:sldChg chg="modSp add ord">
        <pc:chgData name="Heikki Laakso" userId="01f326dcb8cfabe4" providerId="LiveId" clId="{ACA77B98-D2EE-4340-B1E5-E78E25D3F7F4}" dt="2019-10-13T09:53:33.194" v="266"/>
        <pc:sldMkLst>
          <pc:docMk/>
          <pc:sldMk cId="215904514" sldId="398"/>
        </pc:sldMkLst>
        <pc:spChg chg="mod">
          <ac:chgData name="Heikki Laakso" userId="01f326dcb8cfabe4" providerId="LiveId" clId="{ACA77B98-D2EE-4340-B1E5-E78E25D3F7F4}" dt="2019-10-13T09:44:53.032" v="139" actId="20577"/>
          <ac:spMkLst>
            <pc:docMk/>
            <pc:sldMk cId="215904514" sldId="398"/>
            <ac:spMk id="2" creationId="{E881CB81-671A-491B-9FB8-660C6DE5A2F9}"/>
          </ac:spMkLst>
        </pc:spChg>
        <pc:spChg chg="mod">
          <ac:chgData name="Heikki Laakso" userId="01f326dcb8cfabe4" providerId="LiveId" clId="{ACA77B98-D2EE-4340-B1E5-E78E25D3F7F4}" dt="2019-10-13T09:50:43.944" v="252" actId="20577"/>
          <ac:spMkLst>
            <pc:docMk/>
            <pc:sldMk cId="215904514" sldId="398"/>
            <ac:spMk id="3" creationId="{D36EFF51-9D44-4316-BB6D-793D05E9E4D8}"/>
          </ac:spMkLst>
        </pc:spChg>
      </pc:sldChg>
      <pc:sldChg chg="add del">
        <pc:chgData name="Heikki Laakso" userId="01f326dcb8cfabe4" providerId="LiveId" clId="{ACA77B98-D2EE-4340-B1E5-E78E25D3F7F4}" dt="2019-10-13T17:58:40.824" v="488" actId="2696"/>
        <pc:sldMkLst>
          <pc:docMk/>
          <pc:sldMk cId="0" sldId="399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067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942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416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52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16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68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152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4642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056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895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349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22F4D-9F8B-4024-8B37-9589AEBF9E07}" type="datetimeFigureOut">
              <a:rPr lang="fi-FI" smtClean="0"/>
              <a:t>29.10.2019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116B6-2420-464D-B779-B2B55F621B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319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10.v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-laskentataulukko.xls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81CB81-671A-491B-9FB8-660C6DE5A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Saaristolaivuri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36EFF51-9D44-4316-BB6D-793D05E9E4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Tentti 13.12.2019</a:t>
            </a:r>
            <a:r>
              <a:rPr lang="fi-FI" b="1" dirty="0"/>
              <a:t> </a:t>
            </a:r>
            <a:r>
              <a:rPr lang="fi-FI" dirty="0"/>
              <a:t>klo 18-22 TAKK Nirva Kurssikeskuksenkatu 11</a:t>
            </a:r>
          </a:p>
          <a:p>
            <a:r>
              <a:rPr lang="fi-FI" dirty="0"/>
              <a:t>Opettaja Heikki Laakso</a:t>
            </a:r>
          </a:p>
          <a:p>
            <a:r>
              <a:rPr lang="fi-FI" dirty="0"/>
              <a:t>heikki_laakso@yahoo.com 0405898455</a:t>
            </a:r>
          </a:p>
          <a:p>
            <a:r>
              <a:rPr lang="fi-FI" dirty="0"/>
              <a:t>FI51 8000 2106 2676 43 </a:t>
            </a:r>
          </a:p>
        </p:txBody>
      </p:sp>
    </p:spTree>
    <p:extLst>
      <p:ext uri="{BB962C8B-B14F-4D97-AF65-F5344CB8AC3E}">
        <p14:creationId xmlns:p14="http://schemas.microsoft.com/office/powerpoint/2010/main" val="21590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ian numeron paikkamerkki 3">
            <a:extLst>
              <a:ext uri="{FF2B5EF4-FFF2-40B4-BE49-F238E27FC236}">
                <a16:creationId xmlns:a16="http://schemas.microsoft.com/office/drawing/2014/main" id="{82EFCAB4-60AE-4D12-9D74-C1C11B488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36B8F4-E4C6-4000-8A21-0B6F315FFFE0}" type="slidenum">
              <a:rPr lang="fi-FI" altLang="en-US" sz="1000"/>
              <a:pPr/>
              <a:t>2</a:t>
            </a:fld>
            <a:endParaRPr lang="fi-FI" altLang="en-US" sz="1000"/>
          </a:p>
        </p:txBody>
      </p:sp>
      <p:graphicFrame>
        <p:nvGraphicFramePr>
          <p:cNvPr id="12291" name="Object 36">
            <a:extLst>
              <a:ext uri="{FF2B5EF4-FFF2-40B4-BE49-F238E27FC236}">
                <a16:creationId xmlns:a16="http://schemas.microsoft.com/office/drawing/2014/main" id="{71483F9E-F5D6-45E7-89D7-0E7BEF8F56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209801"/>
          <a:ext cx="2514600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Leike" r:id="rId3" imgW="1433779" imgH="1432865" progId="MS_ClipArt_Gallery.2">
                  <p:embed/>
                </p:oleObj>
              </mc:Choice>
              <mc:Fallback>
                <p:oleObj name="Leike" r:id="rId3" imgW="1433779" imgH="1432865" progId="MS_ClipArt_Gallery.2">
                  <p:embed/>
                  <p:pic>
                    <p:nvPicPr>
                      <p:cNvPr id="12291" name="Object 36">
                        <a:extLst>
                          <a:ext uri="{FF2B5EF4-FFF2-40B4-BE49-F238E27FC236}">
                            <a16:creationId xmlns:a16="http://schemas.microsoft.com/office/drawing/2014/main" id="{71483F9E-F5D6-45E7-89D7-0E7BEF8F56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09801"/>
                        <a:ext cx="2514600" cy="251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2">
            <a:extLst>
              <a:ext uri="{FF2B5EF4-FFF2-40B4-BE49-F238E27FC236}">
                <a16:creationId xmlns:a16="http://schemas.microsoft.com/office/drawing/2014/main" id="{2952243B-A3AB-4C07-A058-299A5CB52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 dirty="0"/>
              <a:t>Maapallon asteverkko</a:t>
            </a:r>
          </a:p>
        </p:txBody>
      </p:sp>
      <p:sp>
        <p:nvSpPr>
          <p:cNvPr id="12293" name="Oval 12">
            <a:extLst>
              <a:ext uri="{FF2B5EF4-FFF2-40B4-BE49-F238E27FC236}">
                <a16:creationId xmlns:a16="http://schemas.microsoft.com/office/drawing/2014/main" id="{45F9F076-64F0-4BAD-892A-E782E6E32299}"/>
              </a:ext>
            </a:extLst>
          </p:cNvPr>
          <p:cNvSpPr>
            <a:spLocks noChangeArrowheads="1"/>
          </p:cNvSpPr>
          <p:nvPr/>
        </p:nvSpPr>
        <p:spPr bwMode="auto">
          <a:xfrm rot="20890168">
            <a:off x="2290763" y="3097213"/>
            <a:ext cx="2514600" cy="7112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294" name="Oval 31">
            <a:extLst>
              <a:ext uri="{FF2B5EF4-FFF2-40B4-BE49-F238E27FC236}">
                <a16:creationId xmlns:a16="http://schemas.microsoft.com/office/drawing/2014/main" id="{047E9E53-4D58-4E40-92ED-F84665C4C5DE}"/>
              </a:ext>
            </a:extLst>
          </p:cNvPr>
          <p:cNvSpPr>
            <a:spLocks noChangeArrowheads="1"/>
          </p:cNvSpPr>
          <p:nvPr/>
        </p:nvSpPr>
        <p:spPr bwMode="auto">
          <a:xfrm rot="20864978">
            <a:off x="2435225" y="2487613"/>
            <a:ext cx="1905000" cy="4572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295" name="Oval 17">
            <a:extLst>
              <a:ext uri="{FF2B5EF4-FFF2-40B4-BE49-F238E27FC236}">
                <a16:creationId xmlns:a16="http://schemas.microsoft.com/office/drawing/2014/main" id="{239F10EF-28A7-4910-9424-839B21E9E934}"/>
              </a:ext>
            </a:extLst>
          </p:cNvPr>
          <p:cNvSpPr>
            <a:spLocks noChangeArrowheads="1"/>
          </p:cNvSpPr>
          <p:nvPr/>
        </p:nvSpPr>
        <p:spPr bwMode="auto">
          <a:xfrm rot="20890168">
            <a:off x="3271839" y="2359025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296" name="Oval 19">
            <a:extLst>
              <a:ext uri="{FF2B5EF4-FFF2-40B4-BE49-F238E27FC236}">
                <a16:creationId xmlns:a16="http://schemas.microsoft.com/office/drawing/2014/main" id="{84A6D3B1-D4BF-4D8C-8C92-5E29D95A53D7}"/>
              </a:ext>
            </a:extLst>
          </p:cNvPr>
          <p:cNvSpPr>
            <a:spLocks noChangeArrowheads="1"/>
          </p:cNvSpPr>
          <p:nvPr/>
        </p:nvSpPr>
        <p:spPr bwMode="auto">
          <a:xfrm rot="20890168">
            <a:off x="3719514" y="4497388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297" name="Line 20">
            <a:extLst>
              <a:ext uri="{FF2B5EF4-FFF2-40B4-BE49-F238E27FC236}">
                <a16:creationId xmlns:a16="http://schemas.microsoft.com/office/drawing/2014/main" id="{4DC44F37-EA8F-4E36-BDEB-456104694B6F}"/>
              </a:ext>
            </a:extLst>
          </p:cNvPr>
          <p:cNvSpPr>
            <a:spLocks noChangeShapeType="1"/>
          </p:cNvSpPr>
          <p:nvPr/>
        </p:nvSpPr>
        <p:spPr bwMode="auto">
          <a:xfrm rot="20890168" flipV="1">
            <a:off x="3281363" y="2006600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Line 21">
            <a:extLst>
              <a:ext uri="{FF2B5EF4-FFF2-40B4-BE49-F238E27FC236}">
                <a16:creationId xmlns:a16="http://schemas.microsoft.com/office/drawing/2014/main" id="{227F705D-9891-4D04-80BF-2E2A7FACFCA3}"/>
              </a:ext>
            </a:extLst>
          </p:cNvPr>
          <p:cNvSpPr>
            <a:spLocks noChangeShapeType="1"/>
          </p:cNvSpPr>
          <p:nvPr/>
        </p:nvSpPr>
        <p:spPr bwMode="auto">
          <a:xfrm rot="20890168">
            <a:off x="3817938" y="4643438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Oval 22">
            <a:extLst>
              <a:ext uri="{FF2B5EF4-FFF2-40B4-BE49-F238E27FC236}">
                <a16:creationId xmlns:a16="http://schemas.microsoft.com/office/drawing/2014/main" id="{F5D2CEA2-8B88-43A0-BDD4-8D0525E26D2E}"/>
              </a:ext>
            </a:extLst>
          </p:cNvPr>
          <p:cNvSpPr>
            <a:spLocks noChangeArrowheads="1"/>
          </p:cNvSpPr>
          <p:nvPr/>
        </p:nvSpPr>
        <p:spPr bwMode="auto">
          <a:xfrm rot="20890168">
            <a:off x="3500439" y="34528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300" name="Text Box 28">
            <a:extLst>
              <a:ext uri="{FF2B5EF4-FFF2-40B4-BE49-F238E27FC236}">
                <a16:creationId xmlns:a16="http://schemas.microsoft.com/office/drawing/2014/main" id="{A5C709FC-846D-489A-BC20-2DC8CA6C8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1" y="3378200"/>
            <a:ext cx="10001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keskipiste</a:t>
            </a:r>
            <a:endParaRPr lang="fi-FI" altLang="en-US" sz="1200"/>
          </a:p>
        </p:txBody>
      </p:sp>
      <p:sp>
        <p:nvSpPr>
          <p:cNvPr id="12301" name="Line 11">
            <a:extLst>
              <a:ext uri="{FF2B5EF4-FFF2-40B4-BE49-F238E27FC236}">
                <a16:creationId xmlns:a16="http://schemas.microsoft.com/office/drawing/2014/main" id="{8671F0A1-9E59-4912-8C36-6BF9C1CD9BAF}"/>
              </a:ext>
            </a:extLst>
          </p:cNvPr>
          <p:cNvSpPr>
            <a:spLocks noChangeShapeType="1"/>
          </p:cNvSpPr>
          <p:nvPr/>
        </p:nvSpPr>
        <p:spPr bwMode="auto">
          <a:xfrm rot="20890168">
            <a:off x="3557588" y="2333625"/>
            <a:ext cx="0" cy="233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Text Box 27">
            <a:extLst>
              <a:ext uri="{FF2B5EF4-FFF2-40B4-BE49-F238E27FC236}">
                <a16:creationId xmlns:a16="http://schemas.microsoft.com/office/drawing/2014/main" id="{87A56E9D-6FA9-4DBA-A152-4217BF7B8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778000"/>
            <a:ext cx="1168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pohjoisnapa</a:t>
            </a:r>
            <a:endParaRPr lang="fi-FI" altLang="en-US" sz="1200"/>
          </a:p>
        </p:txBody>
      </p:sp>
      <p:sp>
        <p:nvSpPr>
          <p:cNvPr id="12303" name="Text Box 29">
            <a:extLst>
              <a:ext uri="{FF2B5EF4-FFF2-40B4-BE49-F238E27FC236}">
                <a16:creationId xmlns:a16="http://schemas.microsoft.com/office/drawing/2014/main" id="{23286126-93DF-4EA3-B212-8F33FDC33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49800"/>
            <a:ext cx="954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etelänapa</a:t>
            </a:r>
            <a:endParaRPr lang="fi-FI" altLang="en-US" sz="1200"/>
          </a:p>
        </p:txBody>
      </p:sp>
      <p:sp>
        <p:nvSpPr>
          <p:cNvPr id="12304" name="WordArt 30">
            <a:extLst>
              <a:ext uri="{FF2B5EF4-FFF2-40B4-BE49-F238E27FC236}">
                <a16:creationId xmlns:a16="http://schemas.microsoft.com/office/drawing/2014/main" id="{15373FE6-EDE3-4610-84A6-5F259D3ED21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02924">
            <a:off x="2667000" y="3733801"/>
            <a:ext cx="2038350" cy="32861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Times New Roman" panose="02020603050405020304" pitchFamily="18" charset="0"/>
              </a:rPr>
              <a:t>isoympyrä (päiväntasaaja)</a:t>
            </a:r>
          </a:p>
        </p:txBody>
      </p:sp>
      <p:sp>
        <p:nvSpPr>
          <p:cNvPr id="12305" name="Text Box 32">
            <a:extLst>
              <a:ext uri="{FF2B5EF4-FFF2-40B4-BE49-F238E27FC236}">
                <a16:creationId xmlns:a16="http://schemas.microsoft.com/office/drawing/2014/main" id="{9CF207C2-5D56-472E-B860-C5A2F4A11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082800"/>
            <a:ext cx="1270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pikkuympyrä</a:t>
            </a:r>
            <a:endParaRPr lang="fi-FI" altLang="en-US" sz="1200"/>
          </a:p>
        </p:txBody>
      </p:sp>
      <p:sp>
        <p:nvSpPr>
          <p:cNvPr id="9250" name="Rectangle 34">
            <a:extLst>
              <a:ext uri="{FF2B5EF4-FFF2-40B4-BE49-F238E27FC236}">
                <a16:creationId xmlns:a16="http://schemas.microsoft.com/office/drawing/2014/main" id="{FBEC7B51-5A4D-4F70-B889-C0802E902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81600" y="1828800"/>
            <a:ext cx="4800600" cy="4191000"/>
          </a:xfrm>
          <a:noFill/>
        </p:spPr>
        <p:txBody>
          <a:bodyPr/>
          <a:lstStyle/>
          <a:p>
            <a:r>
              <a:rPr lang="fi-FI" altLang="en-US" sz="2000" dirty="0"/>
              <a:t>Maapallo kiertää auringon 365,25 vuorokaudessa ellipsi rataa.</a:t>
            </a:r>
          </a:p>
          <a:p>
            <a:r>
              <a:rPr lang="fi-FI" altLang="en-US" sz="2000" dirty="0"/>
              <a:t>Maapallo pyörii akselinsa ympäri lännestä itään. Yksi kierros kestää 24 h.</a:t>
            </a:r>
          </a:p>
          <a:p>
            <a:r>
              <a:rPr lang="fi-FI" altLang="en-US" sz="2000" dirty="0"/>
              <a:t>Akseli leikkaa maapallon pinnan navoilla.</a:t>
            </a:r>
          </a:p>
          <a:p>
            <a:r>
              <a:rPr lang="fi-FI" altLang="en-US" sz="2000" dirty="0"/>
              <a:t>Ympyrää, jonka taso kulkee keskipisteen kautta kutsutaan isoksi ympyräksi.</a:t>
            </a:r>
          </a:p>
          <a:p>
            <a:r>
              <a:rPr lang="fi-FI" altLang="en-US" sz="2000" dirty="0"/>
              <a:t>Kaikki muut ympyrät ovat pikku ympyröitä.</a:t>
            </a:r>
          </a:p>
          <a:p>
            <a:r>
              <a:rPr lang="fi-FI" altLang="en-US" sz="2000" dirty="0"/>
              <a:t>Isoympyrää pitkin kuljettu reitti on lyhin mahdollinen.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ian numeron paikkamerkki 3">
            <a:extLst>
              <a:ext uri="{FF2B5EF4-FFF2-40B4-BE49-F238E27FC236}">
                <a16:creationId xmlns:a16="http://schemas.microsoft.com/office/drawing/2014/main" id="{F895DA2C-78F3-47D0-B516-4329928183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D61A69-C2BC-4941-9D3D-837E4107CBA0}" type="slidenum">
              <a:rPr lang="fi-FI" altLang="en-US" sz="1000"/>
              <a:pPr/>
              <a:t>3</a:t>
            </a:fld>
            <a:endParaRPr lang="fi-FI" altLang="en-US" sz="1000"/>
          </a:p>
        </p:txBody>
      </p:sp>
      <p:graphicFrame>
        <p:nvGraphicFramePr>
          <p:cNvPr id="13315" name="Object 34">
            <a:extLst>
              <a:ext uri="{FF2B5EF4-FFF2-40B4-BE49-F238E27FC236}">
                <a16:creationId xmlns:a16="http://schemas.microsoft.com/office/drawing/2014/main" id="{5DC88FBC-70A9-48A7-BA68-A403BEE6C2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209801"/>
          <a:ext cx="2514600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Leike" r:id="rId3" imgW="1433779" imgH="1432865" progId="MS_ClipArt_Gallery.2">
                  <p:embed/>
                </p:oleObj>
              </mc:Choice>
              <mc:Fallback>
                <p:oleObj name="Leike" r:id="rId3" imgW="1433779" imgH="1432865" progId="MS_ClipArt_Gallery.2">
                  <p:embed/>
                  <p:pic>
                    <p:nvPicPr>
                      <p:cNvPr id="13315" name="Object 34">
                        <a:extLst>
                          <a:ext uri="{FF2B5EF4-FFF2-40B4-BE49-F238E27FC236}">
                            <a16:creationId xmlns:a16="http://schemas.microsoft.com/office/drawing/2014/main" id="{5DC88FBC-70A9-48A7-BA68-A403BEE6C2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09801"/>
                        <a:ext cx="2514600" cy="251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2">
            <a:extLst>
              <a:ext uri="{FF2B5EF4-FFF2-40B4-BE49-F238E27FC236}">
                <a16:creationId xmlns:a16="http://schemas.microsoft.com/office/drawing/2014/main" id="{95BB73E2-EB91-46C1-BEFE-08B4331041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Leveyspiiri (latitudi)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56385023-0883-477D-90A8-CFF973FA1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0" y="1600200"/>
            <a:ext cx="5029200" cy="4267200"/>
          </a:xfrm>
        </p:spPr>
        <p:txBody>
          <a:bodyPr>
            <a:normAutofit/>
          </a:bodyPr>
          <a:lstStyle/>
          <a:p>
            <a:r>
              <a:rPr lang="fi-FI" altLang="en-US" dirty="0"/>
              <a:t>Päiväntasaajalta navoille on kaarimitassa 90°.</a:t>
            </a:r>
          </a:p>
          <a:p>
            <a:r>
              <a:rPr lang="fi-FI" altLang="en-US" dirty="0"/>
              <a:t>Leveys (latitudi) lyhennetään:</a:t>
            </a:r>
          </a:p>
          <a:p>
            <a:pPr lvl="2"/>
            <a:r>
              <a:rPr lang="fi-FI" altLang="en-US" dirty="0" err="1"/>
              <a:t>lev</a:t>
            </a:r>
            <a:r>
              <a:rPr lang="fi-FI" altLang="en-US" dirty="0"/>
              <a:t> (leveys)</a:t>
            </a:r>
          </a:p>
          <a:p>
            <a:pPr lvl="2"/>
            <a:r>
              <a:rPr lang="fi-FI" altLang="en-US" dirty="0" err="1"/>
              <a:t>lat</a:t>
            </a:r>
            <a:r>
              <a:rPr lang="fi-FI" altLang="en-US" dirty="0"/>
              <a:t> (latitudi)</a:t>
            </a:r>
          </a:p>
          <a:p>
            <a:pPr lvl="2"/>
            <a:r>
              <a:rPr lang="fi-FI" altLang="en-US" dirty="0">
                <a:sym typeface="Symbol" panose="05050102010706020507" pitchFamily="18" charset="2"/>
              </a:rPr>
              <a:t>( (</a:t>
            </a:r>
            <a:r>
              <a:rPr lang="fi-FI" altLang="en-US" dirty="0" err="1">
                <a:sym typeface="Symbol" panose="05050102010706020507" pitchFamily="18" charset="2"/>
              </a:rPr>
              <a:t>phi</a:t>
            </a:r>
            <a:r>
              <a:rPr lang="fi-FI" altLang="en-US" dirty="0">
                <a:sym typeface="Symbol" panose="05050102010706020507" pitchFamily="18" charset="2"/>
              </a:rPr>
              <a:t>))</a:t>
            </a:r>
          </a:p>
          <a:p>
            <a:r>
              <a:rPr lang="fi-FI" altLang="en-US" dirty="0"/>
              <a:t>Joko pohjoista tai eteläistä,	0°-90° N   tai  0°-90° S.</a:t>
            </a:r>
            <a:endParaRPr lang="fi-FI" altLang="en-US" dirty="0">
              <a:sym typeface="Symbol" panose="05050102010706020507" pitchFamily="18" charset="2"/>
            </a:endParaRPr>
          </a:p>
        </p:txBody>
      </p:sp>
      <p:sp>
        <p:nvSpPr>
          <p:cNvPr id="13318" name="Oval 5">
            <a:extLst>
              <a:ext uri="{FF2B5EF4-FFF2-40B4-BE49-F238E27FC236}">
                <a16:creationId xmlns:a16="http://schemas.microsoft.com/office/drawing/2014/main" id="{09142401-54C6-46E7-B8E2-4393A9BA1DE0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84413" y="3095625"/>
            <a:ext cx="2514600" cy="7112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sv-SE" altLang="en-US" sz="1200"/>
          </a:p>
        </p:txBody>
      </p:sp>
      <p:sp>
        <p:nvSpPr>
          <p:cNvPr id="13319" name="Oval 7">
            <a:extLst>
              <a:ext uri="{FF2B5EF4-FFF2-40B4-BE49-F238E27FC236}">
                <a16:creationId xmlns:a16="http://schemas.microsoft.com/office/drawing/2014/main" id="{C6D1CE44-DC53-44CD-A63F-08597B269FAF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84413" y="2232025"/>
            <a:ext cx="2514600" cy="2438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0" name="Oval 9">
            <a:extLst>
              <a:ext uri="{FF2B5EF4-FFF2-40B4-BE49-F238E27FC236}">
                <a16:creationId xmlns:a16="http://schemas.microsoft.com/office/drawing/2014/main" id="{0551163D-2CDF-4D36-AC69-1926F5909FC3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1389" y="23352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1" name="Oval 10">
            <a:extLst>
              <a:ext uri="{FF2B5EF4-FFF2-40B4-BE49-F238E27FC236}">
                <a16:creationId xmlns:a16="http://schemas.microsoft.com/office/drawing/2014/main" id="{BEF75603-8A7D-4F23-873E-F88518D8B9B6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98851" y="45196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2" name="Line 11">
            <a:extLst>
              <a:ext uri="{FF2B5EF4-FFF2-40B4-BE49-F238E27FC236}">
                <a16:creationId xmlns:a16="http://schemas.microsoft.com/office/drawing/2014/main" id="{87680AB7-CCB5-4990-9E1B-D7D6948BF8F7}"/>
              </a:ext>
            </a:extLst>
          </p:cNvPr>
          <p:cNvSpPr>
            <a:spLocks noChangeShapeType="1"/>
          </p:cNvSpPr>
          <p:nvPr/>
        </p:nvSpPr>
        <p:spPr bwMode="auto">
          <a:xfrm rot="21571622" flipV="1">
            <a:off x="3530600" y="1978025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2">
            <a:extLst>
              <a:ext uri="{FF2B5EF4-FFF2-40B4-BE49-F238E27FC236}">
                <a16:creationId xmlns:a16="http://schemas.microsoft.com/office/drawing/2014/main" id="{AFD0E2B2-4C74-47A6-836E-3A78F74307C3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52825" y="4670425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Oval 13">
            <a:extLst>
              <a:ext uri="{FF2B5EF4-FFF2-40B4-BE49-F238E27FC236}">
                <a16:creationId xmlns:a16="http://schemas.microsoft.com/office/drawing/2014/main" id="{972A3F92-B2DB-47D2-8F1E-1BB94052096E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9326" y="3451225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5" name="Text Box 14">
            <a:extLst>
              <a:ext uri="{FF2B5EF4-FFF2-40B4-BE49-F238E27FC236}">
                <a16:creationId xmlns:a16="http://schemas.microsoft.com/office/drawing/2014/main" id="{369FB9E3-BCC8-49CF-9A67-B70AFCC7A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828800"/>
            <a:ext cx="1111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pohjoisnapa</a:t>
            </a:r>
            <a:endParaRPr lang="fi-FI" altLang="en-US" sz="1200"/>
          </a:p>
        </p:txBody>
      </p:sp>
      <p:sp>
        <p:nvSpPr>
          <p:cNvPr id="13326" name="Text Box 15">
            <a:extLst>
              <a:ext uri="{FF2B5EF4-FFF2-40B4-BE49-F238E27FC236}">
                <a16:creationId xmlns:a16="http://schemas.microsoft.com/office/drawing/2014/main" id="{0961308E-F921-428A-928F-12B29A279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51200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keskipiste</a:t>
            </a:r>
            <a:endParaRPr lang="fi-FI" altLang="en-US" sz="1200"/>
          </a:p>
        </p:txBody>
      </p:sp>
      <p:sp>
        <p:nvSpPr>
          <p:cNvPr id="13327" name="Text Box 16">
            <a:extLst>
              <a:ext uri="{FF2B5EF4-FFF2-40B4-BE49-F238E27FC236}">
                <a16:creationId xmlns:a16="http://schemas.microsoft.com/office/drawing/2014/main" id="{7AE86960-6D8C-4FF2-96C5-971A9F94B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990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etelänapa</a:t>
            </a:r>
            <a:endParaRPr lang="fi-FI" altLang="en-US" sz="1200"/>
          </a:p>
        </p:txBody>
      </p:sp>
      <p:sp>
        <p:nvSpPr>
          <p:cNvPr id="13328" name="Oval 24">
            <a:extLst>
              <a:ext uri="{FF2B5EF4-FFF2-40B4-BE49-F238E27FC236}">
                <a16:creationId xmlns:a16="http://schemas.microsoft.com/office/drawing/2014/main" id="{C85A1627-3ED6-47C0-AA03-D338257AA188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667000" y="2360613"/>
            <a:ext cx="1754188" cy="5334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9" name="Arc 25">
            <a:extLst>
              <a:ext uri="{FF2B5EF4-FFF2-40B4-BE49-F238E27FC236}">
                <a16:creationId xmlns:a16="http://schemas.microsoft.com/office/drawing/2014/main" id="{A2870D41-0899-406F-9EA6-0BE36A12DE84}"/>
              </a:ext>
            </a:extLst>
          </p:cNvPr>
          <p:cNvSpPr>
            <a:spLocks/>
          </p:cNvSpPr>
          <p:nvPr/>
        </p:nvSpPr>
        <p:spPr bwMode="auto">
          <a:xfrm>
            <a:off x="3505200" y="2362200"/>
            <a:ext cx="1066800" cy="1295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Arc 26">
            <a:extLst>
              <a:ext uri="{FF2B5EF4-FFF2-40B4-BE49-F238E27FC236}">
                <a16:creationId xmlns:a16="http://schemas.microsoft.com/office/drawing/2014/main" id="{94207B76-5962-478C-A6F5-6F3B492BC5D4}"/>
              </a:ext>
            </a:extLst>
          </p:cNvPr>
          <p:cNvSpPr>
            <a:spLocks/>
          </p:cNvSpPr>
          <p:nvPr/>
        </p:nvSpPr>
        <p:spPr bwMode="auto">
          <a:xfrm flipV="1">
            <a:off x="3505200" y="3657600"/>
            <a:ext cx="1066800" cy="990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Line 27">
            <a:extLst>
              <a:ext uri="{FF2B5EF4-FFF2-40B4-BE49-F238E27FC236}">
                <a16:creationId xmlns:a16="http://schemas.microsoft.com/office/drawing/2014/main" id="{C8C2B0B7-24BA-49FE-B86F-3A907BCB7C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2743200"/>
            <a:ext cx="762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Line 28">
            <a:extLst>
              <a:ext uri="{FF2B5EF4-FFF2-40B4-BE49-F238E27FC236}">
                <a16:creationId xmlns:a16="http://schemas.microsoft.com/office/drawing/2014/main" id="{C4831D6B-5C1D-4D95-A482-495E58AB5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0668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Arc 29">
            <a:extLst>
              <a:ext uri="{FF2B5EF4-FFF2-40B4-BE49-F238E27FC236}">
                <a16:creationId xmlns:a16="http://schemas.microsoft.com/office/drawing/2014/main" id="{1D7302F0-90F9-4850-B395-BA2C18BF2296}"/>
              </a:ext>
            </a:extLst>
          </p:cNvPr>
          <p:cNvSpPr>
            <a:spLocks/>
          </p:cNvSpPr>
          <p:nvPr/>
        </p:nvSpPr>
        <p:spPr bwMode="auto">
          <a:xfrm>
            <a:off x="3810000" y="3200400"/>
            <a:ext cx="152400" cy="38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Text Box 31">
            <a:extLst>
              <a:ext uri="{FF2B5EF4-FFF2-40B4-BE49-F238E27FC236}">
                <a16:creationId xmlns:a16="http://schemas.microsoft.com/office/drawing/2014/main" id="{9A22FCBC-FCDD-4DD9-B8C9-443F534AF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200400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altLang="en-US" sz="1600" b="1"/>
              <a:t>a</a:t>
            </a:r>
            <a:endParaRPr lang="fi-FI" altLang="en-US" sz="1400"/>
          </a:p>
        </p:txBody>
      </p:sp>
      <p:sp>
        <p:nvSpPr>
          <p:cNvPr id="13335" name="AutoShape 32">
            <a:extLst>
              <a:ext uri="{FF2B5EF4-FFF2-40B4-BE49-F238E27FC236}">
                <a16:creationId xmlns:a16="http://schemas.microsoft.com/office/drawing/2014/main" id="{3835171F-C580-44DE-BCB5-FD3FD1845C33}"/>
              </a:ext>
            </a:extLst>
          </p:cNvPr>
          <p:cNvSpPr>
            <a:spLocks/>
          </p:cNvSpPr>
          <p:nvPr/>
        </p:nvSpPr>
        <p:spPr bwMode="auto">
          <a:xfrm rot="20458816">
            <a:off x="4430714" y="2713038"/>
            <a:ext cx="225425" cy="914400"/>
          </a:xfrm>
          <a:prstGeom prst="rightBrace">
            <a:avLst>
              <a:gd name="adj1" fmla="val 33803"/>
              <a:gd name="adj2" fmla="val 49694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36" name="Text Box 33">
            <a:extLst>
              <a:ext uri="{FF2B5EF4-FFF2-40B4-BE49-F238E27FC236}">
                <a16:creationId xmlns:a16="http://schemas.microsoft.com/office/drawing/2014/main" id="{B825E0C6-725B-49DC-AD04-CE33BC60C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895600"/>
            <a:ext cx="4016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lev</a:t>
            </a:r>
          </a:p>
        </p:txBody>
      </p:sp>
      <p:sp>
        <p:nvSpPr>
          <p:cNvPr id="13337" name="Line 8">
            <a:extLst>
              <a:ext uri="{FF2B5EF4-FFF2-40B4-BE49-F238E27FC236}">
                <a16:creationId xmlns:a16="http://schemas.microsoft.com/office/drawing/2014/main" id="{39836F06-BCF4-41C7-80E0-5EB62A29504F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41713" y="2333625"/>
            <a:ext cx="0" cy="233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ian numeron paikkamerkki 3">
            <a:extLst>
              <a:ext uri="{FF2B5EF4-FFF2-40B4-BE49-F238E27FC236}">
                <a16:creationId xmlns:a16="http://schemas.microsoft.com/office/drawing/2014/main" id="{A24411C2-8A2D-4F9F-930F-2ABCD38C7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A9C886-EA20-443B-AE98-5494F20C50BA}" type="slidenum">
              <a:rPr lang="fi-FI" altLang="en-US" sz="1000"/>
              <a:pPr/>
              <a:t>4</a:t>
            </a:fld>
            <a:endParaRPr lang="fi-FI" altLang="en-US" sz="1000"/>
          </a:p>
        </p:txBody>
      </p:sp>
      <p:graphicFrame>
        <p:nvGraphicFramePr>
          <p:cNvPr id="14339" name="Object 29">
            <a:extLst>
              <a:ext uri="{FF2B5EF4-FFF2-40B4-BE49-F238E27FC236}">
                <a16:creationId xmlns:a16="http://schemas.microsoft.com/office/drawing/2014/main" id="{B98D0B5C-1B45-424A-B2C0-E1139B409A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209801"/>
          <a:ext cx="2514600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Leike" r:id="rId3" imgW="1433779" imgH="1432865" progId="MS_ClipArt_Gallery.2">
                  <p:embed/>
                </p:oleObj>
              </mc:Choice>
              <mc:Fallback>
                <p:oleObj name="Leike" r:id="rId3" imgW="1433779" imgH="1432865" progId="MS_ClipArt_Gallery.2">
                  <p:embed/>
                  <p:pic>
                    <p:nvPicPr>
                      <p:cNvPr id="14339" name="Object 29">
                        <a:extLst>
                          <a:ext uri="{FF2B5EF4-FFF2-40B4-BE49-F238E27FC236}">
                            <a16:creationId xmlns:a16="http://schemas.microsoft.com/office/drawing/2014/main" id="{B98D0B5C-1B45-424A-B2C0-E1139B409A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09801"/>
                        <a:ext cx="2514600" cy="251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2">
            <a:extLst>
              <a:ext uri="{FF2B5EF4-FFF2-40B4-BE49-F238E27FC236}">
                <a16:creationId xmlns:a16="http://schemas.microsoft.com/office/drawing/2014/main" id="{9D66A4F9-1D60-487D-90D3-94E10CFAB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Pituuspiiri (longitudi)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384A287-79B2-4454-8AE1-31B9C75F9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0" y="1600200"/>
            <a:ext cx="5029200" cy="4267200"/>
          </a:xfrm>
        </p:spPr>
        <p:txBody>
          <a:bodyPr>
            <a:normAutofit/>
          </a:bodyPr>
          <a:lstStyle/>
          <a:p>
            <a:r>
              <a:rPr lang="fi-FI" altLang="en-US" dirty="0"/>
              <a:t>Päiväntasaaja jaetaan 360°.</a:t>
            </a:r>
          </a:p>
          <a:p>
            <a:r>
              <a:rPr lang="fi-FI" altLang="en-US" dirty="0"/>
              <a:t>0° pituuspiiri Greenwichissä.</a:t>
            </a:r>
          </a:p>
          <a:p>
            <a:r>
              <a:rPr lang="fi-FI" altLang="en-US" dirty="0"/>
              <a:t>Pituus (longitudi) lyhennetään:</a:t>
            </a:r>
          </a:p>
          <a:p>
            <a:pPr lvl="2"/>
            <a:r>
              <a:rPr lang="fi-FI" altLang="en-US" dirty="0" err="1"/>
              <a:t>pit</a:t>
            </a:r>
            <a:r>
              <a:rPr lang="fi-FI" altLang="en-US" dirty="0"/>
              <a:t> (pituus)</a:t>
            </a:r>
          </a:p>
          <a:p>
            <a:pPr lvl="2"/>
            <a:r>
              <a:rPr lang="fi-FI" altLang="en-US" dirty="0" err="1"/>
              <a:t>lon</a:t>
            </a:r>
            <a:r>
              <a:rPr lang="fi-FI" altLang="en-US" dirty="0"/>
              <a:t> (longitudi)</a:t>
            </a:r>
          </a:p>
          <a:p>
            <a:pPr lvl="2"/>
            <a:r>
              <a:rPr lang="fi-FI" altLang="en-US" dirty="0">
                <a:sym typeface="Symbol" panose="05050102010706020507" pitchFamily="18" charset="2"/>
              </a:rPr>
              <a:t>( (lambda))</a:t>
            </a:r>
          </a:p>
          <a:p>
            <a:r>
              <a:rPr lang="fi-FI" altLang="en-US" dirty="0"/>
              <a:t>Joko itäistä tai läntistä,		0°-180° E   tai  0°-180° W.</a:t>
            </a:r>
          </a:p>
          <a:p>
            <a:pPr>
              <a:buFontTx/>
              <a:buNone/>
            </a:pPr>
            <a:endParaRPr lang="fi-FI" altLang="en-US" baseline="-25000" dirty="0">
              <a:sym typeface="Symbol" panose="05050102010706020507" pitchFamily="18" charset="2"/>
            </a:endParaRPr>
          </a:p>
        </p:txBody>
      </p:sp>
      <p:sp>
        <p:nvSpPr>
          <p:cNvPr id="14342" name="Oval 4">
            <a:extLst>
              <a:ext uri="{FF2B5EF4-FFF2-40B4-BE49-F238E27FC236}">
                <a16:creationId xmlns:a16="http://schemas.microsoft.com/office/drawing/2014/main" id="{2792EA74-7CE0-4554-90A4-5649DB214ABC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84413" y="3095625"/>
            <a:ext cx="2514600" cy="711200"/>
          </a:xfrm>
          <a:prstGeom prst="ellipse">
            <a:avLst/>
          </a:prstGeom>
          <a:solidFill>
            <a:srgbClr val="CCE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sv-SE" altLang="en-US" sz="1200"/>
          </a:p>
        </p:txBody>
      </p:sp>
      <p:sp>
        <p:nvSpPr>
          <p:cNvPr id="14343" name="Oval 5">
            <a:extLst>
              <a:ext uri="{FF2B5EF4-FFF2-40B4-BE49-F238E27FC236}">
                <a16:creationId xmlns:a16="http://schemas.microsoft.com/office/drawing/2014/main" id="{4BA0C838-326A-41A9-B8EE-06A53D608D5E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84413" y="2232025"/>
            <a:ext cx="2514600" cy="2438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344" name="Line 6">
            <a:extLst>
              <a:ext uri="{FF2B5EF4-FFF2-40B4-BE49-F238E27FC236}">
                <a16:creationId xmlns:a16="http://schemas.microsoft.com/office/drawing/2014/main" id="{97BFE5D3-FE9B-4B58-929F-D8EC8EE354E2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41713" y="2333625"/>
            <a:ext cx="0" cy="233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Oval 7">
            <a:extLst>
              <a:ext uri="{FF2B5EF4-FFF2-40B4-BE49-F238E27FC236}">
                <a16:creationId xmlns:a16="http://schemas.microsoft.com/office/drawing/2014/main" id="{68E7D0CD-6DF6-4884-B3E1-4BFE53BDF21F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1389" y="23352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346" name="Oval 8">
            <a:extLst>
              <a:ext uri="{FF2B5EF4-FFF2-40B4-BE49-F238E27FC236}">
                <a16:creationId xmlns:a16="http://schemas.microsoft.com/office/drawing/2014/main" id="{6CE77D7C-B4BE-48C1-B209-A6D0DEE4C3A7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98851" y="45196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347" name="Line 9">
            <a:extLst>
              <a:ext uri="{FF2B5EF4-FFF2-40B4-BE49-F238E27FC236}">
                <a16:creationId xmlns:a16="http://schemas.microsoft.com/office/drawing/2014/main" id="{0218CD0B-33CE-4B8D-90E2-AC8A6A938ACA}"/>
              </a:ext>
            </a:extLst>
          </p:cNvPr>
          <p:cNvSpPr>
            <a:spLocks noChangeShapeType="1"/>
          </p:cNvSpPr>
          <p:nvPr/>
        </p:nvSpPr>
        <p:spPr bwMode="auto">
          <a:xfrm rot="21571622" flipV="1">
            <a:off x="3530600" y="1978025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10">
            <a:extLst>
              <a:ext uri="{FF2B5EF4-FFF2-40B4-BE49-F238E27FC236}">
                <a16:creationId xmlns:a16="http://schemas.microsoft.com/office/drawing/2014/main" id="{B83CE159-67CB-4220-8086-63BA1F67DEB7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52825" y="4670425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Oval 11">
            <a:extLst>
              <a:ext uri="{FF2B5EF4-FFF2-40B4-BE49-F238E27FC236}">
                <a16:creationId xmlns:a16="http://schemas.microsoft.com/office/drawing/2014/main" id="{748C2087-2ED9-4F83-9986-11EE4F1B12EF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9326" y="3451225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350" name="Text Box 12">
            <a:extLst>
              <a:ext uri="{FF2B5EF4-FFF2-40B4-BE49-F238E27FC236}">
                <a16:creationId xmlns:a16="http://schemas.microsoft.com/office/drawing/2014/main" id="{545248DE-20C2-4393-AEEA-12FE063B8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828800"/>
            <a:ext cx="1111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pohjoisnapa</a:t>
            </a:r>
            <a:endParaRPr lang="fi-FI" altLang="en-US" sz="1200"/>
          </a:p>
        </p:txBody>
      </p:sp>
      <p:sp>
        <p:nvSpPr>
          <p:cNvPr id="14351" name="Text Box 13">
            <a:extLst>
              <a:ext uri="{FF2B5EF4-FFF2-40B4-BE49-F238E27FC236}">
                <a16:creationId xmlns:a16="http://schemas.microsoft.com/office/drawing/2014/main" id="{CBDB4F24-F09E-480C-9AF4-069713963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51200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keskipiste</a:t>
            </a:r>
            <a:endParaRPr lang="fi-FI" altLang="en-US" sz="1200"/>
          </a:p>
        </p:txBody>
      </p:sp>
      <p:sp>
        <p:nvSpPr>
          <p:cNvPr id="14352" name="Text Box 14">
            <a:extLst>
              <a:ext uri="{FF2B5EF4-FFF2-40B4-BE49-F238E27FC236}">
                <a16:creationId xmlns:a16="http://schemas.microsoft.com/office/drawing/2014/main" id="{9A0F2E15-E228-4C32-AC09-BED74EE6B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990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etelänapa</a:t>
            </a:r>
            <a:endParaRPr lang="fi-FI" altLang="en-US" sz="1200"/>
          </a:p>
        </p:txBody>
      </p:sp>
      <p:sp>
        <p:nvSpPr>
          <p:cNvPr id="14353" name="Oval 15">
            <a:extLst>
              <a:ext uri="{FF2B5EF4-FFF2-40B4-BE49-F238E27FC236}">
                <a16:creationId xmlns:a16="http://schemas.microsoft.com/office/drawing/2014/main" id="{1CEDED89-3A85-4264-8C77-A28201ACF575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667000" y="2360613"/>
            <a:ext cx="1754188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354" name="Arc 16">
            <a:extLst>
              <a:ext uri="{FF2B5EF4-FFF2-40B4-BE49-F238E27FC236}">
                <a16:creationId xmlns:a16="http://schemas.microsoft.com/office/drawing/2014/main" id="{5E7CBD45-B6AE-4A7D-9E13-AAA45B07AB8E}"/>
              </a:ext>
            </a:extLst>
          </p:cNvPr>
          <p:cNvSpPr>
            <a:spLocks/>
          </p:cNvSpPr>
          <p:nvPr/>
        </p:nvSpPr>
        <p:spPr bwMode="auto">
          <a:xfrm>
            <a:off x="3505200" y="2362200"/>
            <a:ext cx="1066800" cy="1295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Arc 17">
            <a:extLst>
              <a:ext uri="{FF2B5EF4-FFF2-40B4-BE49-F238E27FC236}">
                <a16:creationId xmlns:a16="http://schemas.microsoft.com/office/drawing/2014/main" id="{2C2CC13A-32EE-4319-9C65-0591F0C4CBDB}"/>
              </a:ext>
            </a:extLst>
          </p:cNvPr>
          <p:cNvSpPr>
            <a:spLocks/>
          </p:cNvSpPr>
          <p:nvPr/>
        </p:nvSpPr>
        <p:spPr bwMode="auto">
          <a:xfrm flipV="1">
            <a:off x="3505200" y="3657600"/>
            <a:ext cx="1066800" cy="990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Line 19">
            <a:extLst>
              <a:ext uri="{FF2B5EF4-FFF2-40B4-BE49-F238E27FC236}">
                <a16:creationId xmlns:a16="http://schemas.microsoft.com/office/drawing/2014/main" id="{BDC9890A-194D-41FB-92FF-7973C189E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505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Text Box 21">
            <a:extLst>
              <a:ext uri="{FF2B5EF4-FFF2-40B4-BE49-F238E27FC236}">
                <a16:creationId xmlns:a16="http://schemas.microsoft.com/office/drawing/2014/main" id="{8D3A7E51-3F11-46D3-9950-CD293ED22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100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altLang="en-US" sz="1400" b="1"/>
              <a:t>G</a:t>
            </a:r>
          </a:p>
        </p:txBody>
      </p:sp>
      <p:sp>
        <p:nvSpPr>
          <p:cNvPr id="14358" name="Text Box 23">
            <a:extLst>
              <a:ext uri="{FF2B5EF4-FFF2-40B4-BE49-F238E27FC236}">
                <a16:creationId xmlns:a16="http://schemas.microsoft.com/office/drawing/2014/main" id="{85469917-DF6A-4A8D-B58D-B4DF828CE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1" y="3962400"/>
            <a:ext cx="390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pit</a:t>
            </a:r>
            <a:endParaRPr lang="fi-FI" altLang="en-US" sz="1400"/>
          </a:p>
        </p:txBody>
      </p:sp>
      <p:sp>
        <p:nvSpPr>
          <p:cNvPr id="14359" name="Line 24">
            <a:extLst>
              <a:ext uri="{FF2B5EF4-FFF2-40B4-BE49-F238E27FC236}">
                <a16:creationId xmlns:a16="http://schemas.microsoft.com/office/drawing/2014/main" id="{88BA6D12-72A2-4E5A-BC5B-C4F3BE8E81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3505200"/>
            <a:ext cx="76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Arc 25">
            <a:extLst>
              <a:ext uri="{FF2B5EF4-FFF2-40B4-BE49-F238E27FC236}">
                <a16:creationId xmlns:a16="http://schemas.microsoft.com/office/drawing/2014/main" id="{6BFB16F1-680A-4CE9-8A3C-240D44B99354}"/>
              </a:ext>
            </a:extLst>
          </p:cNvPr>
          <p:cNvSpPr>
            <a:spLocks/>
          </p:cNvSpPr>
          <p:nvPr/>
        </p:nvSpPr>
        <p:spPr bwMode="auto">
          <a:xfrm flipH="1">
            <a:off x="3429000" y="2362200"/>
            <a:ext cx="76200" cy="1447800"/>
          </a:xfrm>
          <a:custGeom>
            <a:avLst/>
            <a:gdLst>
              <a:gd name="T0" fmla="*/ 0 w 21600"/>
              <a:gd name="T1" fmla="*/ 0 h 21600"/>
              <a:gd name="T2" fmla="*/ 51816042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Arc 26">
            <a:extLst>
              <a:ext uri="{FF2B5EF4-FFF2-40B4-BE49-F238E27FC236}">
                <a16:creationId xmlns:a16="http://schemas.microsoft.com/office/drawing/2014/main" id="{A0C955EE-CA51-41F8-B5E4-D11970B7C72C}"/>
              </a:ext>
            </a:extLst>
          </p:cNvPr>
          <p:cNvSpPr>
            <a:spLocks/>
          </p:cNvSpPr>
          <p:nvPr/>
        </p:nvSpPr>
        <p:spPr bwMode="auto">
          <a:xfrm flipH="1" flipV="1">
            <a:off x="3429000" y="3808414"/>
            <a:ext cx="152400" cy="839787"/>
          </a:xfrm>
          <a:custGeom>
            <a:avLst/>
            <a:gdLst>
              <a:gd name="T0" fmla="*/ 2147483647 w 21600"/>
              <a:gd name="T1" fmla="*/ 0 h 19938"/>
              <a:gd name="T2" fmla="*/ 2147483647 w 21600"/>
              <a:gd name="T3" fmla="*/ 2147483647 h 19938"/>
              <a:gd name="T4" fmla="*/ 0 w 21600"/>
              <a:gd name="T5" fmla="*/ 2147483647 h 19938"/>
              <a:gd name="T6" fmla="*/ 0 60000 65536"/>
              <a:gd name="T7" fmla="*/ 0 60000 65536"/>
              <a:gd name="T8" fmla="*/ 0 60000 65536"/>
              <a:gd name="T9" fmla="*/ 0 w 21600"/>
              <a:gd name="T10" fmla="*/ 0 h 19938"/>
              <a:gd name="T11" fmla="*/ 21600 w 21600"/>
              <a:gd name="T12" fmla="*/ 19938 h 199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938" fill="none" extrusionOk="0">
                <a:moveTo>
                  <a:pt x="8308" y="-1"/>
                </a:moveTo>
                <a:cubicBezTo>
                  <a:pt x="16357" y="3353"/>
                  <a:pt x="21600" y="11218"/>
                  <a:pt x="21600" y="19938"/>
                </a:cubicBezTo>
              </a:path>
              <a:path w="21600" h="19938" stroke="0" extrusionOk="0">
                <a:moveTo>
                  <a:pt x="8308" y="-1"/>
                </a:moveTo>
                <a:cubicBezTo>
                  <a:pt x="16357" y="3353"/>
                  <a:pt x="21600" y="11218"/>
                  <a:pt x="21600" y="19938"/>
                </a:cubicBezTo>
                <a:lnTo>
                  <a:pt x="0" y="19938"/>
                </a:lnTo>
                <a:lnTo>
                  <a:pt x="8308" y="-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2" name="AutoShape 27">
            <a:extLst>
              <a:ext uri="{FF2B5EF4-FFF2-40B4-BE49-F238E27FC236}">
                <a16:creationId xmlns:a16="http://schemas.microsoft.com/office/drawing/2014/main" id="{84E2E39A-645C-4C63-98A0-778EBEC03372}"/>
              </a:ext>
            </a:extLst>
          </p:cNvPr>
          <p:cNvSpPr>
            <a:spLocks/>
          </p:cNvSpPr>
          <p:nvPr/>
        </p:nvSpPr>
        <p:spPr bwMode="auto">
          <a:xfrm rot="5029786">
            <a:off x="3881438" y="3276600"/>
            <a:ext cx="228600" cy="1143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n numeron paikkamerkki 3">
            <a:extLst>
              <a:ext uri="{FF2B5EF4-FFF2-40B4-BE49-F238E27FC236}">
                <a16:creationId xmlns:a16="http://schemas.microsoft.com/office/drawing/2014/main" id="{10E7182B-D32A-4C16-8929-6B275F6212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E6E7C9-47BF-491D-9667-E1D21EF6CCA1}" type="slidenum">
              <a:rPr lang="fi-FI" altLang="en-US" sz="1000"/>
              <a:pPr/>
              <a:t>5</a:t>
            </a:fld>
            <a:endParaRPr lang="fi-FI" altLang="en-US" sz="1000"/>
          </a:p>
        </p:txBody>
      </p:sp>
      <p:graphicFrame>
        <p:nvGraphicFramePr>
          <p:cNvPr id="16387" name="Object 40">
            <a:extLst>
              <a:ext uri="{FF2B5EF4-FFF2-40B4-BE49-F238E27FC236}">
                <a16:creationId xmlns:a16="http://schemas.microsoft.com/office/drawing/2014/main" id="{2AB5A34F-5060-4D81-A834-8156177FBB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209801"/>
          <a:ext cx="2514600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Leike" r:id="rId3" imgW="1433779" imgH="1432865" progId="MS_ClipArt_Gallery.2">
                  <p:embed/>
                </p:oleObj>
              </mc:Choice>
              <mc:Fallback>
                <p:oleObj name="Leike" r:id="rId3" imgW="1433779" imgH="1432865" progId="MS_ClipArt_Gallery.2">
                  <p:embed/>
                  <p:pic>
                    <p:nvPicPr>
                      <p:cNvPr id="16387" name="Object 40">
                        <a:extLst>
                          <a:ext uri="{FF2B5EF4-FFF2-40B4-BE49-F238E27FC236}">
                            <a16:creationId xmlns:a16="http://schemas.microsoft.com/office/drawing/2014/main" id="{2AB5A34F-5060-4D81-A834-8156177FBB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09801"/>
                        <a:ext cx="2514600" cy="251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2">
            <a:extLst>
              <a:ext uri="{FF2B5EF4-FFF2-40B4-BE49-F238E27FC236}">
                <a16:creationId xmlns:a16="http://schemas.microsoft.com/office/drawing/2014/main" id="{D2BD493B-3292-421B-9F62-A764EBB2F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Sijainti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98DB5C56-8A4A-49B1-A325-C8E4D66BA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05400" y="1752600"/>
            <a:ext cx="5334000" cy="4267200"/>
          </a:xfrm>
        </p:spPr>
        <p:txBody>
          <a:bodyPr/>
          <a:lstStyle/>
          <a:p>
            <a:r>
              <a:rPr lang="fi-FI" altLang="en-US" dirty="0"/>
              <a:t>Sijainti ilmoitetaan leveytenä (</a:t>
            </a:r>
            <a:r>
              <a:rPr lang="fi-FI" altLang="en-US" dirty="0" err="1"/>
              <a:t>lat</a:t>
            </a:r>
            <a:r>
              <a:rPr lang="fi-FI" altLang="en-US" dirty="0"/>
              <a:t>) ja pituutena (</a:t>
            </a:r>
            <a:r>
              <a:rPr lang="fi-FI" altLang="en-US" dirty="0" err="1"/>
              <a:t>lon</a:t>
            </a:r>
            <a:r>
              <a:rPr lang="fi-FI" altLang="en-US" dirty="0">
                <a:sym typeface="Symbol" panose="05050102010706020507" pitchFamily="18" charset="2"/>
              </a:rPr>
              <a:t>)</a:t>
            </a:r>
            <a:r>
              <a:rPr lang="fi-FI" altLang="en-US" dirty="0"/>
              <a:t>.</a:t>
            </a:r>
          </a:p>
          <a:p>
            <a:r>
              <a:rPr lang="fi-FI" altLang="en-US" dirty="0"/>
              <a:t>Sijainnin ilmaisemiseen käytetään asteita (°), minuutteja (') ja minuutin kymmenesosia.</a:t>
            </a:r>
          </a:p>
          <a:p>
            <a:r>
              <a:rPr lang="fi-FI" altLang="en-US" dirty="0"/>
              <a:t>Esimerkiksi (</a:t>
            </a:r>
            <a:r>
              <a:rPr lang="fi-FI" altLang="en-US" dirty="0" err="1"/>
              <a:t>Mellankobben</a:t>
            </a:r>
            <a:r>
              <a:rPr lang="fi-FI" altLang="en-US" dirty="0"/>
              <a:t>-saari):</a:t>
            </a:r>
          </a:p>
          <a:p>
            <a:pPr lvl="2"/>
            <a:r>
              <a:rPr lang="fi-FI" altLang="en-US" dirty="0" err="1"/>
              <a:t>Lat</a:t>
            </a:r>
            <a:r>
              <a:rPr lang="fi-FI" altLang="en-US" dirty="0"/>
              <a:t> 59°52,0 ' pohjoista leveyttä</a:t>
            </a:r>
          </a:p>
          <a:p>
            <a:pPr lvl="2"/>
            <a:r>
              <a:rPr lang="fi-FI" altLang="en-US" dirty="0" err="1"/>
              <a:t>Lon</a:t>
            </a:r>
            <a:r>
              <a:rPr lang="fi-FI" altLang="en-US" dirty="0"/>
              <a:t> 23°16,4 ' itäistä pituutta</a:t>
            </a:r>
          </a:p>
          <a:p>
            <a:pPr lvl="2"/>
            <a:r>
              <a:rPr lang="fi-FI" altLang="en-US" dirty="0"/>
              <a:t>tai lyhyemmin 59°52,0 ’ N  23°16,4 ’ E</a:t>
            </a:r>
          </a:p>
        </p:txBody>
      </p:sp>
      <p:sp>
        <p:nvSpPr>
          <p:cNvPr id="16390" name="Oval 4">
            <a:extLst>
              <a:ext uri="{FF2B5EF4-FFF2-40B4-BE49-F238E27FC236}">
                <a16:creationId xmlns:a16="http://schemas.microsoft.com/office/drawing/2014/main" id="{112C259B-121A-4EDA-ABFC-A3E06FEF9B4D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84413" y="3095625"/>
            <a:ext cx="2514600" cy="711200"/>
          </a:xfrm>
          <a:prstGeom prst="ellipse">
            <a:avLst/>
          </a:prstGeom>
          <a:solidFill>
            <a:srgbClr val="CCE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sv-SE" altLang="en-US" sz="1200"/>
          </a:p>
        </p:txBody>
      </p:sp>
      <p:sp>
        <p:nvSpPr>
          <p:cNvPr id="16391" name="Oval 5">
            <a:extLst>
              <a:ext uri="{FF2B5EF4-FFF2-40B4-BE49-F238E27FC236}">
                <a16:creationId xmlns:a16="http://schemas.microsoft.com/office/drawing/2014/main" id="{72DC151B-02CA-4537-9293-9A6AD98BDEF2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84413" y="2232025"/>
            <a:ext cx="2514600" cy="2438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2" name="Line 6">
            <a:extLst>
              <a:ext uri="{FF2B5EF4-FFF2-40B4-BE49-F238E27FC236}">
                <a16:creationId xmlns:a16="http://schemas.microsoft.com/office/drawing/2014/main" id="{F0D48272-7BAF-49CC-896A-F375155B293F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41713" y="2333625"/>
            <a:ext cx="0" cy="233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Oval 7">
            <a:extLst>
              <a:ext uri="{FF2B5EF4-FFF2-40B4-BE49-F238E27FC236}">
                <a16:creationId xmlns:a16="http://schemas.microsoft.com/office/drawing/2014/main" id="{B6DD8278-14CE-4C85-BD0C-65EC5A061ACE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1389" y="23352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4" name="Oval 8">
            <a:extLst>
              <a:ext uri="{FF2B5EF4-FFF2-40B4-BE49-F238E27FC236}">
                <a16:creationId xmlns:a16="http://schemas.microsoft.com/office/drawing/2014/main" id="{5E80AD30-DA5E-4B53-B9A0-B538457094F3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98851" y="45196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5" name="Line 9">
            <a:extLst>
              <a:ext uri="{FF2B5EF4-FFF2-40B4-BE49-F238E27FC236}">
                <a16:creationId xmlns:a16="http://schemas.microsoft.com/office/drawing/2014/main" id="{B83F6AFF-DFF6-4284-B8A7-7264CBE85CC3}"/>
              </a:ext>
            </a:extLst>
          </p:cNvPr>
          <p:cNvSpPr>
            <a:spLocks noChangeShapeType="1"/>
          </p:cNvSpPr>
          <p:nvPr/>
        </p:nvSpPr>
        <p:spPr bwMode="auto">
          <a:xfrm rot="21571622" flipV="1">
            <a:off x="3530600" y="1978025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Line 10">
            <a:extLst>
              <a:ext uri="{FF2B5EF4-FFF2-40B4-BE49-F238E27FC236}">
                <a16:creationId xmlns:a16="http://schemas.microsoft.com/office/drawing/2014/main" id="{739A9920-4F3F-4239-8333-9FCE6D6A6DCE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52825" y="4670425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Oval 11">
            <a:extLst>
              <a:ext uri="{FF2B5EF4-FFF2-40B4-BE49-F238E27FC236}">
                <a16:creationId xmlns:a16="http://schemas.microsoft.com/office/drawing/2014/main" id="{12631638-2126-468D-A95D-CE5EDB8FABC9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9326" y="3451225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8" name="Text Box 12">
            <a:extLst>
              <a:ext uri="{FF2B5EF4-FFF2-40B4-BE49-F238E27FC236}">
                <a16:creationId xmlns:a16="http://schemas.microsoft.com/office/drawing/2014/main" id="{5F1E0102-25A4-4F9D-A665-EB3BE106E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828800"/>
            <a:ext cx="1111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pohjoisnapa</a:t>
            </a:r>
            <a:endParaRPr lang="fi-FI" altLang="en-US" sz="1200"/>
          </a:p>
        </p:txBody>
      </p:sp>
      <p:sp>
        <p:nvSpPr>
          <p:cNvPr id="16399" name="Text Box 13">
            <a:extLst>
              <a:ext uri="{FF2B5EF4-FFF2-40B4-BE49-F238E27FC236}">
                <a16:creationId xmlns:a16="http://schemas.microsoft.com/office/drawing/2014/main" id="{FD228926-D471-4898-9B31-8279E6E79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51200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keskipiste</a:t>
            </a:r>
            <a:endParaRPr lang="fi-FI" altLang="en-US" sz="1200"/>
          </a:p>
        </p:txBody>
      </p:sp>
      <p:sp>
        <p:nvSpPr>
          <p:cNvPr id="16400" name="Text Box 14">
            <a:extLst>
              <a:ext uri="{FF2B5EF4-FFF2-40B4-BE49-F238E27FC236}">
                <a16:creationId xmlns:a16="http://schemas.microsoft.com/office/drawing/2014/main" id="{1378762B-C545-4D47-8D2E-126C262DA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990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etelänapa</a:t>
            </a:r>
            <a:endParaRPr lang="fi-FI" altLang="en-US" sz="1200"/>
          </a:p>
        </p:txBody>
      </p:sp>
      <p:sp>
        <p:nvSpPr>
          <p:cNvPr id="16401" name="Oval 15">
            <a:extLst>
              <a:ext uri="{FF2B5EF4-FFF2-40B4-BE49-F238E27FC236}">
                <a16:creationId xmlns:a16="http://schemas.microsoft.com/office/drawing/2014/main" id="{5DC10F56-E249-4BB9-9C61-D34B2FC05F7B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667000" y="2360613"/>
            <a:ext cx="1754188" cy="533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402" name="Arc 16">
            <a:extLst>
              <a:ext uri="{FF2B5EF4-FFF2-40B4-BE49-F238E27FC236}">
                <a16:creationId xmlns:a16="http://schemas.microsoft.com/office/drawing/2014/main" id="{F57C9992-C2B3-4F4F-A388-E552BCD7201F}"/>
              </a:ext>
            </a:extLst>
          </p:cNvPr>
          <p:cNvSpPr>
            <a:spLocks/>
          </p:cNvSpPr>
          <p:nvPr/>
        </p:nvSpPr>
        <p:spPr bwMode="auto">
          <a:xfrm>
            <a:off x="3505200" y="2362200"/>
            <a:ext cx="1066800" cy="1295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Arc 17">
            <a:extLst>
              <a:ext uri="{FF2B5EF4-FFF2-40B4-BE49-F238E27FC236}">
                <a16:creationId xmlns:a16="http://schemas.microsoft.com/office/drawing/2014/main" id="{76ABD28F-5B11-49D9-A0F5-DB65C89ED195}"/>
              </a:ext>
            </a:extLst>
          </p:cNvPr>
          <p:cNvSpPr>
            <a:spLocks/>
          </p:cNvSpPr>
          <p:nvPr/>
        </p:nvSpPr>
        <p:spPr bwMode="auto">
          <a:xfrm flipV="1">
            <a:off x="3505200" y="3657600"/>
            <a:ext cx="1066800" cy="990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4" name="Line 18">
            <a:extLst>
              <a:ext uri="{FF2B5EF4-FFF2-40B4-BE49-F238E27FC236}">
                <a16:creationId xmlns:a16="http://schemas.microsoft.com/office/drawing/2014/main" id="{1D72F59D-929F-4B22-A316-19DEE17A31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2743200"/>
            <a:ext cx="762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5" name="Line 19">
            <a:extLst>
              <a:ext uri="{FF2B5EF4-FFF2-40B4-BE49-F238E27FC236}">
                <a16:creationId xmlns:a16="http://schemas.microsoft.com/office/drawing/2014/main" id="{B8A75773-5014-4733-8822-9887FD428F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066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6" name="Arc 20">
            <a:extLst>
              <a:ext uri="{FF2B5EF4-FFF2-40B4-BE49-F238E27FC236}">
                <a16:creationId xmlns:a16="http://schemas.microsoft.com/office/drawing/2014/main" id="{A0983E35-E8CC-4986-A4CA-C743969995A2}"/>
              </a:ext>
            </a:extLst>
          </p:cNvPr>
          <p:cNvSpPr>
            <a:spLocks/>
          </p:cNvSpPr>
          <p:nvPr/>
        </p:nvSpPr>
        <p:spPr bwMode="auto">
          <a:xfrm>
            <a:off x="3810000" y="3200400"/>
            <a:ext cx="152400" cy="38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7" name="AutoShape 22">
            <a:extLst>
              <a:ext uri="{FF2B5EF4-FFF2-40B4-BE49-F238E27FC236}">
                <a16:creationId xmlns:a16="http://schemas.microsoft.com/office/drawing/2014/main" id="{207801AD-621E-495B-BFE5-F1E486604790}"/>
              </a:ext>
            </a:extLst>
          </p:cNvPr>
          <p:cNvSpPr>
            <a:spLocks/>
          </p:cNvSpPr>
          <p:nvPr/>
        </p:nvSpPr>
        <p:spPr bwMode="auto">
          <a:xfrm rot="20458816">
            <a:off x="4430714" y="2713038"/>
            <a:ext cx="225425" cy="914400"/>
          </a:xfrm>
          <a:prstGeom prst="rightBrace">
            <a:avLst>
              <a:gd name="adj1" fmla="val 33803"/>
              <a:gd name="adj2" fmla="val 49694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408" name="Text Box 23">
            <a:extLst>
              <a:ext uri="{FF2B5EF4-FFF2-40B4-BE49-F238E27FC236}">
                <a16:creationId xmlns:a16="http://schemas.microsoft.com/office/drawing/2014/main" id="{E51E323A-C76A-4421-8424-C5C7DC83C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870200"/>
            <a:ext cx="4333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 b="1"/>
              <a:t>lev</a:t>
            </a:r>
            <a:endParaRPr lang="fi-FI" altLang="en-US" sz="1400"/>
          </a:p>
        </p:txBody>
      </p:sp>
      <p:sp>
        <p:nvSpPr>
          <p:cNvPr id="16409" name="Line 24">
            <a:extLst>
              <a:ext uri="{FF2B5EF4-FFF2-40B4-BE49-F238E27FC236}">
                <a16:creationId xmlns:a16="http://schemas.microsoft.com/office/drawing/2014/main" id="{F3FBC1EA-C4CB-41D8-8F81-0B7694EBBDD0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3541713" y="2333625"/>
            <a:ext cx="0" cy="233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0" name="Oval 25">
            <a:extLst>
              <a:ext uri="{FF2B5EF4-FFF2-40B4-BE49-F238E27FC236}">
                <a16:creationId xmlns:a16="http://schemas.microsoft.com/office/drawing/2014/main" id="{84821552-B039-497B-962E-5D4542F26755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1389" y="23352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411" name="Oval 26">
            <a:extLst>
              <a:ext uri="{FF2B5EF4-FFF2-40B4-BE49-F238E27FC236}">
                <a16:creationId xmlns:a16="http://schemas.microsoft.com/office/drawing/2014/main" id="{813FC911-D4ED-43AF-8A1D-B791D6DFDB33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98851" y="4519613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412" name="Oval 27">
            <a:extLst>
              <a:ext uri="{FF2B5EF4-FFF2-40B4-BE49-F238E27FC236}">
                <a16:creationId xmlns:a16="http://schemas.microsoft.com/office/drawing/2014/main" id="{CF991944-7A95-4A59-867B-F1F7443B6D29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3489326" y="3451225"/>
            <a:ext cx="104775" cy="50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413" name="Arc 28">
            <a:extLst>
              <a:ext uri="{FF2B5EF4-FFF2-40B4-BE49-F238E27FC236}">
                <a16:creationId xmlns:a16="http://schemas.microsoft.com/office/drawing/2014/main" id="{93A927C6-5D2D-409E-BC08-8D4A0BBE3B1F}"/>
              </a:ext>
            </a:extLst>
          </p:cNvPr>
          <p:cNvSpPr>
            <a:spLocks/>
          </p:cNvSpPr>
          <p:nvPr/>
        </p:nvSpPr>
        <p:spPr bwMode="auto">
          <a:xfrm>
            <a:off x="3505200" y="2362200"/>
            <a:ext cx="1066800" cy="1295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4" name="Arc 29">
            <a:extLst>
              <a:ext uri="{FF2B5EF4-FFF2-40B4-BE49-F238E27FC236}">
                <a16:creationId xmlns:a16="http://schemas.microsoft.com/office/drawing/2014/main" id="{7309A589-6C31-42B3-B751-32A7D0B4F30E}"/>
              </a:ext>
            </a:extLst>
          </p:cNvPr>
          <p:cNvSpPr>
            <a:spLocks/>
          </p:cNvSpPr>
          <p:nvPr/>
        </p:nvSpPr>
        <p:spPr bwMode="auto">
          <a:xfrm flipV="1">
            <a:off x="3505200" y="3657600"/>
            <a:ext cx="1066800" cy="990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5" name="Line 30">
            <a:extLst>
              <a:ext uri="{FF2B5EF4-FFF2-40B4-BE49-F238E27FC236}">
                <a16:creationId xmlns:a16="http://schemas.microsoft.com/office/drawing/2014/main" id="{1AFB4080-B9D1-44F9-901B-4D2F63412E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505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6" name="Text Box 31">
            <a:extLst>
              <a:ext uri="{FF2B5EF4-FFF2-40B4-BE49-F238E27FC236}">
                <a16:creationId xmlns:a16="http://schemas.microsoft.com/office/drawing/2014/main" id="{8F749A80-31CB-4BCE-8EEE-DE61DA578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1" y="3937000"/>
            <a:ext cx="422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 b="1"/>
              <a:t>pit</a:t>
            </a:r>
            <a:endParaRPr lang="fi-FI" altLang="en-US" sz="1400"/>
          </a:p>
        </p:txBody>
      </p:sp>
      <p:sp>
        <p:nvSpPr>
          <p:cNvPr id="16417" name="Line 32">
            <a:extLst>
              <a:ext uri="{FF2B5EF4-FFF2-40B4-BE49-F238E27FC236}">
                <a16:creationId xmlns:a16="http://schemas.microsoft.com/office/drawing/2014/main" id="{E2C82546-F0BD-48F7-9664-391622431F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3505200"/>
            <a:ext cx="76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8" name="Arc 33">
            <a:extLst>
              <a:ext uri="{FF2B5EF4-FFF2-40B4-BE49-F238E27FC236}">
                <a16:creationId xmlns:a16="http://schemas.microsoft.com/office/drawing/2014/main" id="{1ED678A8-E1BE-4D26-B070-CAC97AA99063}"/>
              </a:ext>
            </a:extLst>
          </p:cNvPr>
          <p:cNvSpPr>
            <a:spLocks/>
          </p:cNvSpPr>
          <p:nvPr/>
        </p:nvSpPr>
        <p:spPr bwMode="auto">
          <a:xfrm flipH="1">
            <a:off x="3429000" y="2362200"/>
            <a:ext cx="76200" cy="1447800"/>
          </a:xfrm>
          <a:custGeom>
            <a:avLst/>
            <a:gdLst>
              <a:gd name="T0" fmla="*/ 0 w 21600"/>
              <a:gd name="T1" fmla="*/ 0 h 21600"/>
              <a:gd name="T2" fmla="*/ 51816042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9" name="Arc 34">
            <a:extLst>
              <a:ext uri="{FF2B5EF4-FFF2-40B4-BE49-F238E27FC236}">
                <a16:creationId xmlns:a16="http://schemas.microsoft.com/office/drawing/2014/main" id="{BEE21B06-9E29-4D35-AB97-AA423F4D5C32}"/>
              </a:ext>
            </a:extLst>
          </p:cNvPr>
          <p:cNvSpPr>
            <a:spLocks/>
          </p:cNvSpPr>
          <p:nvPr/>
        </p:nvSpPr>
        <p:spPr bwMode="auto">
          <a:xfrm flipH="1" flipV="1">
            <a:off x="3429000" y="3808414"/>
            <a:ext cx="152400" cy="839787"/>
          </a:xfrm>
          <a:custGeom>
            <a:avLst/>
            <a:gdLst>
              <a:gd name="T0" fmla="*/ 2147483647 w 21600"/>
              <a:gd name="T1" fmla="*/ 0 h 19938"/>
              <a:gd name="T2" fmla="*/ 2147483647 w 21600"/>
              <a:gd name="T3" fmla="*/ 2147483647 h 19938"/>
              <a:gd name="T4" fmla="*/ 0 w 21600"/>
              <a:gd name="T5" fmla="*/ 2147483647 h 19938"/>
              <a:gd name="T6" fmla="*/ 0 60000 65536"/>
              <a:gd name="T7" fmla="*/ 0 60000 65536"/>
              <a:gd name="T8" fmla="*/ 0 60000 65536"/>
              <a:gd name="T9" fmla="*/ 0 w 21600"/>
              <a:gd name="T10" fmla="*/ 0 h 19938"/>
              <a:gd name="T11" fmla="*/ 21600 w 21600"/>
              <a:gd name="T12" fmla="*/ 19938 h 199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938" fill="none" extrusionOk="0">
                <a:moveTo>
                  <a:pt x="8308" y="-1"/>
                </a:moveTo>
                <a:cubicBezTo>
                  <a:pt x="16357" y="3353"/>
                  <a:pt x="21600" y="11218"/>
                  <a:pt x="21600" y="19938"/>
                </a:cubicBezTo>
              </a:path>
              <a:path w="21600" h="19938" stroke="0" extrusionOk="0">
                <a:moveTo>
                  <a:pt x="8308" y="-1"/>
                </a:moveTo>
                <a:cubicBezTo>
                  <a:pt x="16357" y="3353"/>
                  <a:pt x="21600" y="11218"/>
                  <a:pt x="21600" y="19938"/>
                </a:cubicBezTo>
                <a:lnTo>
                  <a:pt x="0" y="19938"/>
                </a:lnTo>
                <a:lnTo>
                  <a:pt x="8308" y="-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20" name="AutoShape 35">
            <a:extLst>
              <a:ext uri="{FF2B5EF4-FFF2-40B4-BE49-F238E27FC236}">
                <a16:creationId xmlns:a16="http://schemas.microsoft.com/office/drawing/2014/main" id="{733305FE-2869-40A4-8064-33FE7189EBE3}"/>
              </a:ext>
            </a:extLst>
          </p:cNvPr>
          <p:cNvSpPr>
            <a:spLocks/>
          </p:cNvSpPr>
          <p:nvPr/>
        </p:nvSpPr>
        <p:spPr bwMode="auto">
          <a:xfrm rot="5029786">
            <a:off x="3881438" y="3276600"/>
            <a:ext cx="228600" cy="1143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421" name="Text Box 36">
            <a:extLst>
              <a:ext uri="{FF2B5EF4-FFF2-40B4-BE49-F238E27FC236}">
                <a16:creationId xmlns:a16="http://schemas.microsoft.com/office/drawing/2014/main" id="{DA54325D-509F-473F-BF1C-2450DA3AD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100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altLang="en-US" sz="1400" b="1"/>
              <a:t>G</a:t>
            </a:r>
          </a:p>
        </p:txBody>
      </p:sp>
      <p:sp>
        <p:nvSpPr>
          <p:cNvPr id="13349" name="Oval 37">
            <a:extLst>
              <a:ext uri="{FF2B5EF4-FFF2-40B4-BE49-F238E27FC236}">
                <a16:creationId xmlns:a16="http://schemas.microsoft.com/office/drawing/2014/main" id="{3F40C19F-F181-4F8D-B075-AA277E590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667000"/>
            <a:ext cx="228600" cy="228600"/>
          </a:xfrm>
          <a:prstGeom prst="ellips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50" name="Line 38">
            <a:extLst>
              <a:ext uri="{FF2B5EF4-FFF2-40B4-BE49-F238E27FC236}">
                <a16:creationId xmlns:a16="http://schemas.microsoft.com/office/drawing/2014/main" id="{39E3E1A5-93FC-4DC4-9FE9-869DDA300C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57800" y="1524000"/>
            <a:ext cx="20574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Line 39">
            <a:extLst>
              <a:ext uri="{FF2B5EF4-FFF2-40B4-BE49-F238E27FC236}">
                <a16:creationId xmlns:a16="http://schemas.microsoft.com/office/drawing/2014/main" id="{1E976802-6AF4-499C-91C0-0B46C4EBDF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1524000"/>
            <a:ext cx="914400" cy="121920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25" name="Text Box 21">
            <a:extLst>
              <a:ext uri="{FF2B5EF4-FFF2-40B4-BE49-F238E27FC236}">
                <a16:creationId xmlns:a16="http://schemas.microsoft.com/office/drawing/2014/main" id="{61DA89D3-1D4B-4396-8BA4-0B250CFDF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200400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altLang="en-US" sz="1600" b="1"/>
              <a:t>a</a:t>
            </a:r>
            <a:endParaRPr lang="fi-FI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ian numeron paikkamerkki 3">
            <a:extLst>
              <a:ext uri="{FF2B5EF4-FFF2-40B4-BE49-F238E27FC236}">
                <a16:creationId xmlns:a16="http://schemas.microsoft.com/office/drawing/2014/main" id="{F729F2E9-C556-4390-B22E-B1ED981421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916E6B-1576-4E8C-94E6-0DAC0DE071BE}" type="slidenum">
              <a:rPr lang="fi-FI" altLang="en-US" sz="1000"/>
              <a:pPr/>
              <a:t>6</a:t>
            </a:fld>
            <a:endParaRPr lang="fi-FI" altLang="en-US" sz="1000"/>
          </a:p>
        </p:txBody>
      </p:sp>
      <p:graphicFrame>
        <p:nvGraphicFramePr>
          <p:cNvPr id="18435" name="Object 30">
            <a:extLst>
              <a:ext uri="{FF2B5EF4-FFF2-40B4-BE49-F238E27FC236}">
                <a16:creationId xmlns:a16="http://schemas.microsoft.com/office/drawing/2014/main" id="{148A567B-0DE0-4845-96BE-C7491A1E1E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2463" y="2071688"/>
          <a:ext cx="1905000" cy="190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Leike" r:id="rId3" imgW="1433779" imgH="1432865" progId="MS_ClipArt_Gallery.2">
                  <p:embed/>
                </p:oleObj>
              </mc:Choice>
              <mc:Fallback>
                <p:oleObj name="Leike" r:id="rId3" imgW="1433779" imgH="1432865" progId="MS_ClipArt_Gallery.2">
                  <p:embed/>
                  <p:pic>
                    <p:nvPicPr>
                      <p:cNvPr id="18435" name="Object 30">
                        <a:extLst>
                          <a:ext uri="{FF2B5EF4-FFF2-40B4-BE49-F238E27FC236}">
                            <a16:creationId xmlns:a16="http://schemas.microsoft.com/office/drawing/2014/main" id="{148A567B-0DE0-4845-96BE-C7491A1E1E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2071688"/>
                        <a:ext cx="1905000" cy="190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13" name="Picture 25">
            <a:extLst>
              <a:ext uri="{FF2B5EF4-FFF2-40B4-BE49-F238E27FC236}">
                <a16:creationId xmlns:a16="http://schemas.microsoft.com/office/drawing/2014/main" id="{ADA21D1E-5697-48B9-8423-34C9BD001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200400"/>
            <a:ext cx="124777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2">
            <a:extLst>
              <a:ext uri="{FF2B5EF4-FFF2-40B4-BE49-F238E27FC236}">
                <a16:creationId xmlns:a16="http://schemas.microsoft.com/office/drawing/2014/main" id="{FAAC54C2-2FCF-4EF9-980B-3757654793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Meripeninkulma (M)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00D3A07-E65A-4659-B2F3-123E255364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1752600"/>
            <a:ext cx="5410200" cy="4267200"/>
          </a:xfrm>
        </p:spPr>
        <p:txBody>
          <a:bodyPr/>
          <a:lstStyle/>
          <a:p>
            <a:r>
              <a:rPr lang="fi-FI" altLang="en-US" dirty="0"/>
              <a:t>Kaariminuutti = meripeninkulma</a:t>
            </a:r>
          </a:p>
          <a:p>
            <a:r>
              <a:rPr lang="fi-FI" altLang="en-US" dirty="0"/>
              <a:t>Kaariminuutin kymmenesosa = kaapelinmitta </a:t>
            </a:r>
          </a:p>
          <a:p>
            <a:r>
              <a:rPr lang="fi-FI" altLang="en-US" dirty="0"/>
              <a:t>1 </a:t>
            </a:r>
            <a:r>
              <a:rPr lang="fi-FI" altLang="en-US" dirty="0" err="1"/>
              <a:t>Lat.min</a:t>
            </a:r>
            <a:r>
              <a:rPr lang="fi-FI" altLang="en-US" dirty="0"/>
              <a:t>=1 M = 1852 m</a:t>
            </a:r>
          </a:p>
          <a:p>
            <a:r>
              <a:rPr lang="fi-FI" altLang="en-US" dirty="0"/>
              <a:t>1 kaapelinmitta = 185,2 m</a:t>
            </a:r>
            <a:endParaRPr lang="fi-FI" altLang="en-US" dirty="0">
              <a:sym typeface="Symbol" panose="05050102010706020507" pitchFamily="18" charset="2"/>
            </a:endParaRPr>
          </a:p>
        </p:txBody>
      </p:sp>
      <p:sp>
        <p:nvSpPr>
          <p:cNvPr id="18439" name="Oval 4">
            <a:extLst>
              <a:ext uri="{FF2B5EF4-FFF2-40B4-BE49-F238E27FC236}">
                <a16:creationId xmlns:a16="http://schemas.microsoft.com/office/drawing/2014/main" id="{A4DC0741-C697-43BD-AC48-B72554EB97D4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1908175" y="2720976"/>
            <a:ext cx="1949450" cy="525463"/>
          </a:xfrm>
          <a:prstGeom prst="ellipse">
            <a:avLst/>
          </a:prstGeom>
          <a:solidFill>
            <a:srgbClr val="CCE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sv-SE" altLang="en-US" sz="1200"/>
          </a:p>
        </p:txBody>
      </p:sp>
      <p:sp>
        <p:nvSpPr>
          <p:cNvPr id="18440" name="Line 6">
            <a:extLst>
              <a:ext uri="{FF2B5EF4-FFF2-40B4-BE49-F238E27FC236}">
                <a16:creationId xmlns:a16="http://schemas.microsoft.com/office/drawing/2014/main" id="{3BEFEC9D-CA78-4ACE-986D-A578C2EF900C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2882900" y="2159001"/>
            <a:ext cx="0" cy="17240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7">
            <a:extLst>
              <a:ext uri="{FF2B5EF4-FFF2-40B4-BE49-F238E27FC236}">
                <a16:creationId xmlns:a16="http://schemas.microsoft.com/office/drawing/2014/main" id="{63E9D6C3-BB1E-4BF1-BA84-4833731F3BA5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836863" y="2160588"/>
            <a:ext cx="80962" cy="381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42" name="Oval 8">
            <a:extLst>
              <a:ext uri="{FF2B5EF4-FFF2-40B4-BE49-F238E27FC236}">
                <a16:creationId xmlns:a16="http://schemas.microsoft.com/office/drawing/2014/main" id="{30FCB261-F003-476A-B888-EE3976000431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849563" y="3771900"/>
            <a:ext cx="80962" cy="381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43" name="Line 9">
            <a:extLst>
              <a:ext uri="{FF2B5EF4-FFF2-40B4-BE49-F238E27FC236}">
                <a16:creationId xmlns:a16="http://schemas.microsoft.com/office/drawing/2014/main" id="{5C533BDA-D893-45EF-874C-4A017B0E3CE7}"/>
              </a:ext>
            </a:extLst>
          </p:cNvPr>
          <p:cNvSpPr>
            <a:spLocks noChangeShapeType="1"/>
          </p:cNvSpPr>
          <p:nvPr/>
        </p:nvSpPr>
        <p:spPr bwMode="auto">
          <a:xfrm rot="21571622" flipV="1">
            <a:off x="2874963" y="1897064"/>
            <a:ext cx="0" cy="261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Line 10">
            <a:extLst>
              <a:ext uri="{FF2B5EF4-FFF2-40B4-BE49-F238E27FC236}">
                <a16:creationId xmlns:a16="http://schemas.microsoft.com/office/drawing/2014/main" id="{8B2FFC25-239F-4562-86C7-21ED81BA2283}"/>
              </a:ext>
            </a:extLst>
          </p:cNvPr>
          <p:cNvSpPr>
            <a:spLocks noChangeShapeType="1"/>
          </p:cNvSpPr>
          <p:nvPr/>
        </p:nvSpPr>
        <p:spPr bwMode="auto">
          <a:xfrm rot="21571622">
            <a:off x="2890838" y="3883026"/>
            <a:ext cx="0" cy="14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Oval 11">
            <a:extLst>
              <a:ext uri="{FF2B5EF4-FFF2-40B4-BE49-F238E27FC236}">
                <a16:creationId xmlns:a16="http://schemas.microsoft.com/office/drawing/2014/main" id="{F8CAA46C-A661-4C56-B146-000B503B1540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841625" y="2984501"/>
            <a:ext cx="82550" cy="3651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46" name="Text Box 12">
            <a:extLst>
              <a:ext uri="{FF2B5EF4-FFF2-40B4-BE49-F238E27FC236}">
                <a16:creationId xmlns:a16="http://schemas.microsoft.com/office/drawing/2014/main" id="{CCF77C53-F252-472A-877D-822BF24C4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775" y="1766888"/>
            <a:ext cx="1111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pohjoisnapa</a:t>
            </a:r>
            <a:endParaRPr lang="fi-FI" altLang="en-US" sz="1200"/>
          </a:p>
        </p:txBody>
      </p:sp>
      <p:sp>
        <p:nvSpPr>
          <p:cNvPr id="18447" name="Text Box 13">
            <a:extLst>
              <a:ext uri="{FF2B5EF4-FFF2-40B4-BE49-F238E27FC236}">
                <a16:creationId xmlns:a16="http://schemas.microsoft.com/office/drawing/2014/main" id="{F564F4FF-048D-4AA8-BAA2-5F4E6533C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2833688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keskipiste</a:t>
            </a:r>
            <a:endParaRPr lang="fi-FI" altLang="en-US" sz="1200"/>
          </a:p>
        </p:txBody>
      </p:sp>
      <p:sp>
        <p:nvSpPr>
          <p:cNvPr id="18448" name="Text Box 14">
            <a:extLst>
              <a:ext uri="{FF2B5EF4-FFF2-40B4-BE49-F238E27FC236}">
                <a16:creationId xmlns:a16="http://schemas.microsoft.com/office/drawing/2014/main" id="{8F771C9E-0D80-43DF-84A3-22E0918FB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038" y="3895725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etelänapa</a:t>
            </a:r>
            <a:endParaRPr lang="fi-FI" altLang="en-US" sz="1200"/>
          </a:p>
        </p:txBody>
      </p:sp>
      <p:sp>
        <p:nvSpPr>
          <p:cNvPr id="18449" name="Oval 15">
            <a:extLst>
              <a:ext uri="{FF2B5EF4-FFF2-40B4-BE49-F238E27FC236}">
                <a16:creationId xmlns:a16="http://schemas.microsoft.com/office/drawing/2014/main" id="{7C196912-DAFC-4661-B9E2-24AFD4E729ED}"/>
              </a:ext>
            </a:extLst>
          </p:cNvPr>
          <p:cNvSpPr>
            <a:spLocks noChangeArrowheads="1"/>
          </p:cNvSpPr>
          <p:nvPr/>
        </p:nvSpPr>
        <p:spPr bwMode="auto">
          <a:xfrm rot="21571622">
            <a:off x="2205038" y="2179638"/>
            <a:ext cx="1358900" cy="3937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50" name="Arc 16">
            <a:extLst>
              <a:ext uri="{FF2B5EF4-FFF2-40B4-BE49-F238E27FC236}">
                <a16:creationId xmlns:a16="http://schemas.microsoft.com/office/drawing/2014/main" id="{3E2F524A-71CD-4CB3-8792-539329FE76E5}"/>
              </a:ext>
            </a:extLst>
          </p:cNvPr>
          <p:cNvSpPr>
            <a:spLocks/>
          </p:cNvSpPr>
          <p:nvPr/>
        </p:nvSpPr>
        <p:spPr bwMode="auto">
          <a:xfrm>
            <a:off x="2854325" y="2179639"/>
            <a:ext cx="827088" cy="9556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Arc 17">
            <a:extLst>
              <a:ext uri="{FF2B5EF4-FFF2-40B4-BE49-F238E27FC236}">
                <a16:creationId xmlns:a16="http://schemas.microsoft.com/office/drawing/2014/main" id="{1A308554-894C-4A67-BF5A-51B33E60BF70}"/>
              </a:ext>
            </a:extLst>
          </p:cNvPr>
          <p:cNvSpPr>
            <a:spLocks/>
          </p:cNvSpPr>
          <p:nvPr/>
        </p:nvSpPr>
        <p:spPr bwMode="auto">
          <a:xfrm flipV="1">
            <a:off x="2854325" y="3135314"/>
            <a:ext cx="827088" cy="7318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Line 18">
            <a:extLst>
              <a:ext uri="{FF2B5EF4-FFF2-40B4-BE49-F238E27FC236}">
                <a16:creationId xmlns:a16="http://schemas.microsoft.com/office/drawing/2014/main" id="{25B35F38-15BE-44FB-9005-3D2C5EB939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4325" y="2460626"/>
            <a:ext cx="590550" cy="563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Line 19">
            <a:extLst>
              <a:ext uri="{FF2B5EF4-FFF2-40B4-BE49-F238E27FC236}">
                <a16:creationId xmlns:a16="http://schemas.microsoft.com/office/drawing/2014/main" id="{50C1EDBB-0987-49D8-ACCB-CF15309B99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4325" y="3024189"/>
            <a:ext cx="827088" cy="111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Arc 20">
            <a:extLst>
              <a:ext uri="{FF2B5EF4-FFF2-40B4-BE49-F238E27FC236}">
                <a16:creationId xmlns:a16="http://schemas.microsoft.com/office/drawing/2014/main" id="{6DF8C7F4-820B-4605-AAD5-31FF28ABD623}"/>
              </a:ext>
            </a:extLst>
          </p:cNvPr>
          <p:cNvSpPr>
            <a:spLocks/>
          </p:cNvSpPr>
          <p:nvPr/>
        </p:nvSpPr>
        <p:spPr bwMode="auto">
          <a:xfrm>
            <a:off x="3090864" y="2798764"/>
            <a:ext cx="117475" cy="28098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Text Box 21">
            <a:extLst>
              <a:ext uri="{FF2B5EF4-FFF2-40B4-BE49-F238E27FC236}">
                <a16:creationId xmlns:a16="http://schemas.microsoft.com/office/drawing/2014/main" id="{216A8FE7-EC1D-4E33-8A3D-EC0BC2344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6113" y="2798763"/>
            <a:ext cx="188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altLang="en-US" sz="1400"/>
              <a:t>a</a:t>
            </a:r>
          </a:p>
        </p:txBody>
      </p:sp>
      <p:sp>
        <p:nvSpPr>
          <p:cNvPr id="18456" name="AutoShape 22">
            <a:extLst>
              <a:ext uri="{FF2B5EF4-FFF2-40B4-BE49-F238E27FC236}">
                <a16:creationId xmlns:a16="http://schemas.microsoft.com/office/drawing/2014/main" id="{85FAE4E7-731D-4FDA-8B71-653969DFA3A2}"/>
              </a:ext>
            </a:extLst>
          </p:cNvPr>
          <p:cNvSpPr>
            <a:spLocks/>
          </p:cNvSpPr>
          <p:nvPr/>
        </p:nvSpPr>
        <p:spPr bwMode="auto">
          <a:xfrm rot="20458816">
            <a:off x="3571876" y="2438400"/>
            <a:ext cx="174625" cy="674688"/>
          </a:xfrm>
          <a:prstGeom prst="rightBrace">
            <a:avLst>
              <a:gd name="adj1" fmla="val 32197"/>
              <a:gd name="adj2" fmla="val 49694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57" name="Text Box 23">
            <a:extLst>
              <a:ext uri="{FF2B5EF4-FFF2-40B4-BE49-F238E27FC236}">
                <a16:creationId xmlns:a16="http://schemas.microsoft.com/office/drawing/2014/main" id="{AA486511-D6DF-4775-BBFC-3A9574A9F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2549525"/>
            <a:ext cx="4333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 b="1"/>
              <a:t>lev</a:t>
            </a:r>
            <a:endParaRPr lang="fi-FI" altLang="en-US" sz="1400"/>
          </a:p>
        </p:txBody>
      </p:sp>
      <p:sp>
        <p:nvSpPr>
          <p:cNvPr id="12314" name="AutoShape 26">
            <a:extLst>
              <a:ext uri="{FF2B5EF4-FFF2-40B4-BE49-F238E27FC236}">
                <a16:creationId xmlns:a16="http://schemas.microsoft.com/office/drawing/2014/main" id="{B5427EA1-418D-4A13-B9E5-723E2DF8D186}"/>
              </a:ext>
            </a:extLst>
          </p:cNvPr>
          <p:cNvSpPr>
            <a:spLocks/>
          </p:cNvSpPr>
          <p:nvPr/>
        </p:nvSpPr>
        <p:spPr bwMode="auto">
          <a:xfrm>
            <a:off x="4419600" y="3657600"/>
            <a:ext cx="76200" cy="1219200"/>
          </a:xfrm>
          <a:prstGeom prst="rightBrace">
            <a:avLst>
              <a:gd name="adj1" fmla="val 133333"/>
              <a:gd name="adj2" fmla="val 50000"/>
            </a:avLst>
          </a:prstGeom>
          <a:noFill/>
          <a:ln w="28575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315" name="Line 27">
            <a:extLst>
              <a:ext uri="{FF2B5EF4-FFF2-40B4-BE49-F238E27FC236}">
                <a16:creationId xmlns:a16="http://schemas.microsoft.com/office/drawing/2014/main" id="{7DF2A33C-D32A-42E9-BFAD-4B175D4B61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3657600"/>
            <a:ext cx="1600200" cy="0"/>
          </a:xfrm>
          <a:prstGeom prst="line">
            <a:avLst/>
          </a:prstGeom>
          <a:noFill/>
          <a:ln w="19050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16" name="Line 28">
            <a:extLst>
              <a:ext uri="{FF2B5EF4-FFF2-40B4-BE49-F238E27FC236}">
                <a16:creationId xmlns:a16="http://schemas.microsoft.com/office/drawing/2014/main" id="{D0D0FA2F-457B-4A9D-ADF9-BE553BB9AF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657600"/>
            <a:ext cx="685800" cy="609600"/>
          </a:xfrm>
          <a:prstGeom prst="line">
            <a:avLst/>
          </a:prstGeom>
          <a:noFill/>
          <a:ln w="19050">
            <a:solidFill>
              <a:srgbClr val="00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17" name="Text Box 29">
            <a:extLst>
              <a:ext uri="{FF2B5EF4-FFF2-40B4-BE49-F238E27FC236}">
                <a16:creationId xmlns:a16="http://schemas.microsoft.com/office/drawing/2014/main" id="{895FCD7B-2126-4519-ACDC-806EC560D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1" y="5791200"/>
            <a:ext cx="180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>
                <a:solidFill>
                  <a:srgbClr val="003399"/>
                </a:solidFill>
              </a:rPr>
              <a:t>Carta Marina 1:50 000</a:t>
            </a:r>
            <a:endParaRPr lang="fi-FI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0C12AC-4C46-4458-B742-159F44BE45CE}" type="slidenum">
              <a:rPr lang="fi-FI" altLang="nb-NO"/>
              <a:pPr/>
              <a:t>7</a:t>
            </a:fld>
            <a:endParaRPr lang="fi-FI" altLang="nb-NO"/>
          </a:p>
        </p:txBody>
      </p:sp>
      <p:graphicFrame>
        <p:nvGraphicFramePr>
          <p:cNvPr id="138314" name="Object 74"/>
          <p:cNvGraphicFramePr>
            <a:graphicFrameLocks noChangeAspect="1"/>
          </p:cNvGraphicFramePr>
          <p:nvPr/>
        </p:nvGraphicFramePr>
        <p:xfrm>
          <a:off x="2095500" y="1187450"/>
          <a:ext cx="259080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Bittikartta" r:id="rId3" imgW="4038095" imgH="4458322" progId="Paint.Picture">
                  <p:embed/>
                </p:oleObj>
              </mc:Choice>
              <mc:Fallback>
                <p:oleObj name="Bittikartta" r:id="rId3" imgW="4038095" imgH="4458322" progId="Paint.Picture">
                  <p:embed/>
                  <p:pic>
                    <p:nvPicPr>
                      <p:cNvPr id="138314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1187450"/>
                        <a:ext cx="2590800" cy="285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6276" y="13100"/>
            <a:ext cx="7086600" cy="1143000"/>
          </a:xfrm>
        </p:spPr>
        <p:txBody>
          <a:bodyPr/>
          <a:lstStyle/>
          <a:p>
            <a:r>
              <a:rPr lang="fi-FI" altLang="nb-NO" dirty="0"/>
              <a:t>Matkan pituus</a:t>
            </a:r>
          </a:p>
        </p:txBody>
      </p:sp>
      <p:grpSp>
        <p:nvGrpSpPr>
          <p:cNvPr id="138246" name="Group 6"/>
          <p:cNvGrpSpPr>
            <a:grpSpLocks/>
          </p:cNvGrpSpPr>
          <p:nvPr/>
        </p:nvGrpSpPr>
        <p:grpSpPr bwMode="auto">
          <a:xfrm rot="17890215" flipV="1">
            <a:off x="3524251" y="2343151"/>
            <a:ext cx="1477963" cy="2430463"/>
            <a:chOff x="2414" y="1391"/>
            <a:chExt cx="931" cy="1531"/>
          </a:xfrm>
        </p:grpSpPr>
        <p:sp>
          <p:nvSpPr>
            <p:cNvPr id="138247" name="Freeform 7"/>
            <p:cNvSpPr>
              <a:spLocks/>
            </p:cNvSpPr>
            <p:nvPr/>
          </p:nvSpPr>
          <p:spPr bwMode="auto">
            <a:xfrm>
              <a:off x="2810" y="1402"/>
              <a:ext cx="112" cy="110"/>
            </a:xfrm>
            <a:custGeom>
              <a:avLst/>
              <a:gdLst>
                <a:gd name="T0" fmla="*/ 47 w 112"/>
                <a:gd name="T1" fmla="*/ 1 h 110"/>
                <a:gd name="T2" fmla="*/ 36 w 112"/>
                <a:gd name="T3" fmla="*/ 3 h 110"/>
                <a:gd name="T4" fmla="*/ 31 w 112"/>
                <a:gd name="T5" fmla="*/ 6 h 110"/>
                <a:gd name="T6" fmla="*/ 26 w 112"/>
                <a:gd name="T7" fmla="*/ 8 h 110"/>
                <a:gd name="T8" fmla="*/ 23 w 112"/>
                <a:gd name="T9" fmla="*/ 11 h 110"/>
                <a:gd name="T10" fmla="*/ 20 w 112"/>
                <a:gd name="T11" fmla="*/ 13 h 110"/>
                <a:gd name="T12" fmla="*/ 18 w 112"/>
                <a:gd name="T13" fmla="*/ 16 h 110"/>
                <a:gd name="T14" fmla="*/ 15 w 112"/>
                <a:gd name="T15" fmla="*/ 19 h 110"/>
                <a:gd name="T16" fmla="*/ 12 w 112"/>
                <a:gd name="T17" fmla="*/ 21 h 110"/>
                <a:gd name="T18" fmla="*/ 10 w 112"/>
                <a:gd name="T19" fmla="*/ 24 h 110"/>
                <a:gd name="T20" fmla="*/ 7 w 112"/>
                <a:gd name="T21" fmla="*/ 29 h 110"/>
                <a:gd name="T22" fmla="*/ 5 w 112"/>
                <a:gd name="T23" fmla="*/ 33 h 110"/>
                <a:gd name="T24" fmla="*/ 2 w 112"/>
                <a:gd name="T25" fmla="*/ 40 h 110"/>
                <a:gd name="T26" fmla="*/ 0 w 112"/>
                <a:gd name="T27" fmla="*/ 54 h 110"/>
                <a:gd name="T28" fmla="*/ 2 w 112"/>
                <a:gd name="T29" fmla="*/ 70 h 110"/>
                <a:gd name="T30" fmla="*/ 5 w 112"/>
                <a:gd name="T31" fmla="*/ 77 h 110"/>
                <a:gd name="T32" fmla="*/ 7 w 112"/>
                <a:gd name="T33" fmla="*/ 81 h 110"/>
                <a:gd name="T34" fmla="*/ 10 w 112"/>
                <a:gd name="T35" fmla="*/ 86 h 110"/>
                <a:gd name="T36" fmla="*/ 12 w 112"/>
                <a:gd name="T37" fmla="*/ 89 h 110"/>
                <a:gd name="T38" fmla="*/ 15 w 112"/>
                <a:gd name="T39" fmla="*/ 91 h 110"/>
                <a:gd name="T40" fmla="*/ 18 w 112"/>
                <a:gd name="T41" fmla="*/ 94 h 110"/>
                <a:gd name="T42" fmla="*/ 20 w 112"/>
                <a:gd name="T43" fmla="*/ 97 h 110"/>
                <a:gd name="T44" fmla="*/ 23 w 112"/>
                <a:gd name="T45" fmla="*/ 99 h 110"/>
                <a:gd name="T46" fmla="*/ 26 w 112"/>
                <a:gd name="T47" fmla="*/ 102 h 110"/>
                <a:gd name="T48" fmla="*/ 31 w 112"/>
                <a:gd name="T49" fmla="*/ 104 h 110"/>
                <a:gd name="T50" fmla="*/ 36 w 112"/>
                <a:gd name="T51" fmla="*/ 107 h 110"/>
                <a:gd name="T52" fmla="*/ 47 w 112"/>
                <a:gd name="T53" fmla="*/ 109 h 110"/>
                <a:gd name="T54" fmla="*/ 64 w 112"/>
                <a:gd name="T55" fmla="*/ 110 h 110"/>
                <a:gd name="T56" fmla="*/ 74 w 112"/>
                <a:gd name="T57" fmla="*/ 107 h 110"/>
                <a:gd name="T58" fmla="*/ 80 w 112"/>
                <a:gd name="T59" fmla="*/ 105 h 110"/>
                <a:gd name="T60" fmla="*/ 83 w 112"/>
                <a:gd name="T61" fmla="*/ 102 h 110"/>
                <a:gd name="T62" fmla="*/ 90 w 112"/>
                <a:gd name="T63" fmla="*/ 101 h 110"/>
                <a:gd name="T64" fmla="*/ 91 w 112"/>
                <a:gd name="T65" fmla="*/ 97 h 110"/>
                <a:gd name="T66" fmla="*/ 95 w 112"/>
                <a:gd name="T67" fmla="*/ 96 h 110"/>
                <a:gd name="T68" fmla="*/ 98 w 112"/>
                <a:gd name="T69" fmla="*/ 93 h 110"/>
                <a:gd name="T70" fmla="*/ 99 w 112"/>
                <a:gd name="T71" fmla="*/ 89 h 110"/>
                <a:gd name="T72" fmla="*/ 103 w 112"/>
                <a:gd name="T73" fmla="*/ 88 h 110"/>
                <a:gd name="T74" fmla="*/ 104 w 112"/>
                <a:gd name="T75" fmla="*/ 83 h 110"/>
                <a:gd name="T76" fmla="*/ 107 w 112"/>
                <a:gd name="T77" fmla="*/ 78 h 110"/>
                <a:gd name="T78" fmla="*/ 109 w 112"/>
                <a:gd name="T79" fmla="*/ 72 h 110"/>
                <a:gd name="T80" fmla="*/ 112 w 112"/>
                <a:gd name="T81" fmla="*/ 64 h 110"/>
                <a:gd name="T82" fmla="*/ 111 w 112"/>
                <a:gd name="T83" fmla="*/ 45 h 110"/>
                <a:gd name="T84" fmla="*/ 109 w 112"/>
                <a:gd name="T85" fmla="*/ 35 h 110"/>
                <a:gd name="T86" fmla="*/ 106 w 112"/>
                <a:gd name="T87" fmla="*/ 30 h 110"/>
                <a:gd name="T88" fmla="*/ 104 w 112"/>
                <a:gd name="T89" fmla="*/ 25 h 110"/>
                <a:gd name="T90" fmla="*/ 101 w 112"/>
                <a:gd name="T91" fmla="*/ 22 h 110"/>
                <a:gd name="T92" fmla="*/ 99 w 112"/>
                <a:gd name="T93" fmla="*/ 19 h 110"/>
                <a:gd name="T94" fmla="*/ 96 w 112"/>
                <a:gd name="T95" fmla="*/ 16 h 110"/>
                <a:gd name="T96" fmla="*/ 93 w 112"/>
                <a:gd name="T97" fmla="*/ 14 h 110"/>
                <a:gd name="T98" fmla="*/ 91 w 112"/>
                <a:gd name="T99" fmla="*/ 11 h 110"/>
                <a:gd name="T100" fmla="*/ 88 w 112"/>
                <a:gd name="T101" fmla="*/ 9 h 110"/>
                <a:gd name="T102" fmla="*/ 83 w 112"/>
                <a:gd name="T103" fmla="*/ 6 h 110"/>
                <a:gd name="T104" fmla="*/ 79 w 112"/>
                <a:gd name="T105" fmla="*/ 5 h 110"/>
                <a:gd name="T106" fmla="*/ 72 w 112"/>
                <a:gd name="T107" fmla="*/ 1 h 110"/>
                <a:gd name="T108" fmla="*/ 56 w 112"/>
                <a:gd name="T10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2" h="110">
                  <a:moveTo>
                    <a:pt x="56" y="0"/>
                  </a:moveTo>
                  <a:lnTo>
                    <a:pt x="48" y="0"/>
                  </a:lnTo>
                  <a:lnTo>
                    <a:pt x="47" y="1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6" y="3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1" y="6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6" y="8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5" y="32"/>
                  </a:lnTo>
                  <a:lnTo>
                    <a:pt x="5" y="33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2" y="40"/>
                  </a:lnTo>
                  <a:lnTo>
                    <a:pt x="2" y="45"/>
                  </a:lnTo>
                  <a:lnTo>
                    <a:pt x="0" y="46"/>
                  </a:lnTo>
                  <a:lnTo>
                    <a:pt x="0" y="54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5" y="77"/>
                  </a:lnTo>
                  <a:lnTo>
                    <a:pt x="5" y="78"/>
                  </a:lnTo>
                  <a:lnTo>
                    <a:pt x="7" y="80"/>
                  </a:lnTo>
                  <a:lnTo>
                    <a:pt x="7" y="81"/>
                  </a:lnTo>
                  <a:lnTo>
                    <a:pt x="8" y="83"/>
                  </a:lnTo>
                  <a:lnTo>
                    <a:pt x="8" y="85"/>
                  </a:lnTo>
                  <a:lnTo>
                    <a:pt x="10" y="86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2" y="89"/>
                  </a:lnTo>
                  <a:lnTo>
                    <a:pt x="13" y="89"/>
                  </a:lnTo>
                  <a:lnTo>
                    <a:pt x="13" y="91"/>
                  </a:lnTo>
                  <a:lnTo>
                    <a:pt x="15" y="91"/>
                  </a:lnTo>
                  <a:lnTo>
                    <a:pt x="15" y="93"/>
                  </a:lnTo>
                  <a:lnTo>
                    <a:pt x="16" y="94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6"/>
                  </a:lnTo>
                  <a:lnTo>
                    <a:pt x="20" y="97"/>
                  </a:lnTo>
                  <a:lnTo>
                    <a:pt x="21" y="97"/>
                  </a:lnTo>
                  <a:lnTo>
                    <a:pt x="21" y="99"/>
                  </a:lnTo>
                  <a:lnTo>
                    <a:pt x="23" y="99"/>
                  </a:lnTo>
                  <a:lnTo>
                    <a:pt x="23" y="101"/>
                  </a:lnTo>
                  <a:lnTo>
                    <a:pt x="24" y="101"/>
                  </a:lnTo>
                  <a:lnTo>
                    <a:pt x="26" y="102"/>
                  </a:lnTo>
                  <a:lnTo>
                    <a:pt x="29" y="102"/>
                  </a:lnTo>
                  <a:lnTo>
                    <a:pt x="29" y="104"/>
                  </a:lnTo>
                  <a:lnTo>
                    <a:pt x="31" y="104"/>
                  </a:lnTo>
                  <a:lnTo>
                    <a:pt x="32" y="105"/>
                  </a:lnTo>
                  <a:lnTo>
                    <a:pt x="34" y="105"/>
                  </a:lnTo>
                  <a:lnTo>
                    <a:pt x="36" y="107"/>
                  </a:lnTo>
                  <a:lnTo>
                    <a:pt x="39" y="107"/>
                  </a:lnTo>
                  <a:lnTo>
                    <a:pt x="40" y="109"/>
                  </a:lnTo>
                  <a:lnTo>
                    <a:pt x="47" y="109"/>
                  </a:lnTo>
                  <a:lnTo>
                    <a:pt x="48" y="110"/>
                  </a:lnTo>
                  <a:lnTo>
                    <a:pt x="56" y="110"/>
                  </a:lnTo>
                  <a:lnTo>
                    <a:pt x="64" y="110"/>
                  </a:lnTo>
                  <a:lnTo>
                    <a:pt x="66" y="109"/>
                  </a:lnTo>
                  <a:lnTo>
                    <a:pt x="72" y="109"/>
                  </a:lnTo>
                  <a:lnTo>
                    <a:pt x="74" y="107"/>
                  </a:lnTo>
                  <a:lnTo>
                    <a:pt x="77" y="107"/>
                  </a:lnTo>
                  <a:lnTo>
                    <a:pt x="79" y="105"/>
                  </a:lnTo>
                  <a:lnTo>
                    <a:pt x="80" y="105"/>
                  </a:lnTo>
                  <a:lnTo>
                    <a:pt x="82" y="104"/>
                  </a:lnTo>
                  <a:lnTo>
                    <a:pt x="83" y="104"/>
                  </a:lnTo>
                  <a:lnTo>
                    <a:pt x="83" y="102"/>
                  </a:lnTo>
                  <a:lnTo>
                    <a:pt x="87" y="102"/>
                  </a:lnTo>
                  <a:lnTo>
                    <a:pt x="88" y="101"/>
                  </a:lnTo>
                  <a:lnTo>
                    <a:pt x="90" y="101"/>
                  </a:lnTo>
                  <a:lnTo>
                    <a:pt x="90" y="99"/>
                  </a:lnTo>
                  <a:lnTo>
                    <a:pt x="91" y="99"/>
                  </a:lnTo>
                  <a:lnTo>
                    <a:pt x="91" y="97"/>
                  </a:lnTo>
                  <a:lnTo>
                    <a:pt x="93" y="97"/>
                  </a:lnTo>
                  <a:lnTo>
                    <a:pt x="93" y="96"/>
                  </a:lnTo>
                  <a:lnTo>
                    <a:pt x="95" y="96"/>
                  </a:lnTo>
                  <a:lnTo>
                    <a:pt x="95" y="94"/>
                  </a:lnTo>
                  <a:lnTo>
                    <a:pt x="96" y="94"/>
                  </a:lnTo>
                  <a:lnTo>
                    <a:pt x="98" y="93"/>
                  </a:lnTo>
                  <a:lnTo>
                    <a:pt x="98" y="91"/>
                  </a:lnTo>
                  <a:lnTo>
                    <a:pt x="99" y="91"/>
                  </a:lnTo>
                  <a:lnTo>
                    <a:pt x="99" y="89"/>
                  </a:lnTo>
                  <a:lnTo>
                    <a:pt x="101" y="89"/>
                  </a:lnTo>
                  <a:lnTo>
                    <a:pt x="101" y="88"/>
                  </a:lnTo>
                  <a:lnTo>
                    <a:pt x="103" y="88"/>
                  </a:lnTo>
                  <a:lnTo>
                    <a:pt x="103" y="86"/>
                  </a:lnTo>
                  <a:lnTo>
                    <a:pt x="104" y="85"/>
                  </a:lnTo>
                  <a:lnTo>
                    <a:pt x="104" y="83"/>
                  </a:lnTo>
                  <a:lnTo>
                    <a:pt x="106" y="81"/>
                  </a:lnTo>
                  <a:lnTo>
                    <a:pt x="106" y="80"/>
                  </a:lnTo>
                  <a:lnTo>
                    <a:pt x="107" y="78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09" y="72"/>
                  </a:lnTo>
                  <a:lnTo>
                    <a:pt x="111" y="70"/>
                  </a:lnTo>
                  <a:lnTo>
                    <a:pt x="111" y="65"/>
                  </a:lnTo>
                  <a:lnTo>
                    <a:pt x="112" y="64"/>
                  </a:lnTo>
                  <a:lnTo>
                    <a:pt x="112" y="56"/>
                  </a:lnTo>
                  <a:lnTo>
                    <a:pt x="112" y="46"/>
                  </a:lnTo>
                  <a:lnTo>
                    <a:pt x="111" y="45"/>
                  </a:lnTo>
                  <a:lnTo>
                    <a:pt x="111" y="40"/>
                  </a:lnTo>
                  <a:lnTo>
                    <a:pt x="109" y="38"/>
                  </a:lnTo>
                  <a:lnTo>
                    <a:pt x="109" y="35"/>
                  </a:lnTo>
                  <a:lnTo>
                    <a:pt x="107" y="33"/>
                  </a:lnTo>
                  <a:lnTo>
                    <a:pt x="107" y="32"/>
                  </a:lnTo>
                  <a:lnTo>
                    <a:pt x="106" y="30"/>
                  </a:lnTo>
                  <a:lnTo>
                    <a:pt x="106" y="29"/>
                  </a:lnTo>
                  <a:lnTo>
                    <a:pt x="104" y="27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2"/>
                  </a:lnTo>
                  <a:lnTo>
                    <a:pt x="101" y="22"/>
                  </a:lnTo>
                  <a:lnTo>
                    <a:pt x="101" y="21"/>
                  </a:lnTo>
                  <a:lnTo>
                    <a:pt x="99" y="21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17"/>
                  </a:lnTo>
                  <a:lnTo>
                    <a:pt x="96" y="16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3" y="14"/>
                  </a:lnTo>
                  <a:lnTo>
                    <a:pt x="93" y="13"/>
                  </a:lnTo>
                  <a:lnTo>
                    <a:pt x="91" y="13"/>
                  </a:lnTo>
                  <a:lnTo>
                    <a:pt x="91" y="11"/>
                  </a:lnTo>
                  <a:lnTo>
                    <a:pt x="90" y="11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7" y="8"/>
                  </a:lnTo>
                  <a:lnTo>
                    <a:pt x="83" y="8"/>
                  </a:lnTo>
                  <a:lnTo>
                    <a:pt x="83" y="6"/>
                  </a:lnTo>
                  <a:lnTo>
                    <a:pt x="82" y="6"/>
                  </a:lnTo>
                  <a:lnTo>
                    <a:pt x="80" y="5"/>
                  </a:lnTo>
                  <a:lnTo>
                    <a:pt x="79" y="5"/>
                  </a:lnTo>
                  <a:lnTo>
                    <a:pt x="77" y="3"/>
                  </a:lnTo>
                  <a:lnTo>
                    <a:pt x="74" y="3"/>
                  </a:lnTo>
                  <a:lnTo>
                    <a:pt x="72" y="1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48" name="Freeform 8"/>
            <p:cNvSpPr>
              <a:spLocks/>
            </p:cNvSpPr>
            <p:nvPr/>
          </p:nvSpPr>
          <p:spPr bwMode="auto">
            <a:xfrm>
              <a:off x="2799" y="1391"/>
              <a:ext cx="134" cy="132"/>
            </a:xfrm>
            <a:custGeom>
              <a:avLst/>
              <a:gdLst>
                <a:gd name="T0" fmla="*/ 2 w 134"/>
                <a:gd name="T1" fmla="*/ 80 h 132"/>
                <a:gd name="T2" fmla="*/ 10 w 134"/>
                <a:gd name="T3" fmla="*/ 100 h 132"/>
                <a:gd name="T4" fmla="*/ 15 w 134"/>
                <a:gd name="T5" fmla="*/ 108 h 132"/>
                <a:gd name="T6" fmla="*/ 21 w 134"/>
                <a:gd name="T7" fmla="*/ 115 h 132"/>
                <a:gd name="T8" fmla="*/ 29 w 134"/>
                <a:gd name="T9" fmla="*/ 121 h 132"/>
                <a:gd name="T10" fmla="*/ 40 w 134"/>
                <a:gd name="T11" fmla="*/ 126 h 132"/>
                <a:gd name="T12" fmla="*/ 50 w 134"/>
                <a:gd name="T13" fmla="*/ 129 h 132"/>
                <a:gd name="T14" fmla="*/ 71 w 134"/>
                <a:gd name="T15" fmla="*/ 132 h 132"/>
                <a:gd name="T16" fmla="*/ 86 w 134"/>
                <a:gd name="T17" fmla="*/ 129 h 132"/>
                <a:gd name="T18" fmla="*/ 99 w 134"/>
                <a:gd name="T19" fmla="*/ 123 h 132"/>
                <a:gd name="T20" fmla="*/ 109 w 134"/>
                <a:gd name="T21" fmla="*/ 116 h 132"/>
                <a:gd name="T22" fmla="*/ 120 w 134"/>
                <a:gd name="T23" fmla="*/ 105 h 132"/>
                <a:gd name="T24" fmla="*/ 125 w 134"/>
                <a:gd name="T25" fmla="*/ 97 h 132"/>
                <a:gd name="T26" fmla="*/ 133 w 134"/>
                <a:gd name="T27" fmla="*/ 80 h 132"/>
                <a:gd name="T28" fmla="*/ 134 w 134"/>
                <a:gd name="T29" fmla="*/ 62 h 132"/>
                <a:gd name="T30" fmla="*/ 131 w 134"/>
                <a:gd name="T31" fmla="*/ 46 h 132"/>
                <a:gd name="T32" fmla="*/ 125 w 134"/>
                <a:gd name="T33" fmla="*/ 35 h 132"/>
                <a:gd name="T34" fmla="*/ 118 w 134"/>
                <a:gd name="T35" fmla="*/ 24 h 132"/>
                <a:gd name="T36" fmla="*/ 107 w 134"/>
                <a:gd name="T37" fmla="*/ 12 h 132"/>
                <a:gd name="T38" fmla="*/ 93 w 134"/>
                <a:gd name="T39" fmla="*/ 4 h 132"/>
                <a:gd name="T40" fmla="*/ 80 w 134"/>
                <a:gd name="T41" fmla="*/ 1 h 132"/>
                <a:gd name="T42" fmla="*/ 53 w 134"/>
                <a:gd name="T43" fmla="*/ 1 h 132"/>
                <a:gd name="T44" fmla="*/ 32 w 134"/>
                <a:gd name="T45" fmla="*/ 9 h 132"/>
                <a:gd name="T46" fmla="*/ 24 w 134"/>
                <a:gd name="T47" fmla="*/ 14 h 132"/>
                <a:gd name="T48" fmla="*/ 11 w 134"/>
                <a:gd name="T49" fmla="*/ 28 h 132"/>
                <a:gd name="T50" fmla="*/ 2 w 134"/>
                <a:gd name="T51" fmla="*/ 46 h 132"/>
                <a:gd name="T52" fmla="*/ 0 w 134"/>
                <a:gd name="T53" fmla="*/ 67 h 132"/>
                <a:gd name="T54" fmla="*/ 23 w 134"/>
                <a:gd name="T55" fmla="*/ 67 h 132"/>
                <a:gd name="T56" fmla="*/ 24 w 134"/>
                <a:gd name="T57" fmla="*/ 51 h 132"/>
                <a:gd name="T58" fmla="*/ 42 w 134"/>
                <a:gd name="T59" fmla="*/ 28 h 132"/>
                <a:gd name="T60" fmla="*/ 53 w 134"/>
                <a:gd name="T61" fmla="*/ 24 h 132"/>
                <a:gd name="T62" fmla="*/ 80 w 134"/>
                <a:gd name="T63" fmla="*/ 24 h 132"/>
                <a:gd name="T64" fmla="*/ 90 w 134"/>
                <a:gd name="T65" fmla="*/ 28 h 132"/>
                <a:gd name="T66" fmla="*/ 102 w 134"/>
                <a:gd name="T67" fmla="*/ 41 h 132"/>
                <a:gd name="T68" fmla="*/ 109 w 134"/>
                <a:gd name="T69" fmla="*/ 51 h 132"/>
                <a:gd name="T70" fmla="*/ 110 w 134"/>
                <a:gd name="T71" fmla="*/ 57 h 132"/>
                <a:gd name="T72" fmla="*/ 110 w 134"/>
                <a:gd name="T73" fmla="*/ 73 h 132"/>
                <a:gd name="T74" fmla="*/ 106 w 134"/>
                <a:gd name="T75" fmla="*/ 86 h 132"/>
                <a:gd name="T76" fmla="*/ 102 w 134"/>
                <a:gd name="T77" fmla="*/ 92 h 132"/>
                <a:gd name="T78" fmla="*/ 90 w 134"/>
                <a:gd name="T79" fmla="*/ 102 h 132"/>
                <a:gd name="T80" fmla="*/ 82 w 134"/>
                <a:gd name="T81" fmla="*/ 107 h 132"/>
                <a:gd name="T82" fmla="*/ 75 w 134"/>
                <a:gd name="T83" fmla="*/ 108 h 132"/>
                <a:gd name="T84" fmla="*/ 58 w 134"/>
                <a:gd name="T85" fmla="*/ 108 h 132"/>
                <a:gd name="T86" fmla="*/ 51 w 134"/>
                <a:gd name="T87" fmla="*/ 107 h 132"/>
                <a:gd name="T88" fmla="*/ 43 w 134"/>
                <a:gd name="T89" fmla="*/ 102 h 132"/>
                <a:gd name="T90" fmla="*/ 29 w 134"/>
                <a:gd name="T91" fmla="*/ 88 h 132"/>
                <a:gd name="T92" fmla="*/ 23 w 134"/>
                <a:gd name="T93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132">
                  <a:moveTo>
                    <a:pt x="0" y="67"/>
                  </a:moveTo>
                  <a:lnTo>
                    <a:pt x="0" y="76"/>
                  </a:lnTo>
                  <a:lnTo>
                    <a:pt x="2" y="80"/>
                  </a:lnTo>
                  <a:lnTo>
                    <a:pt x="2" y="81"/>
                  </a:lnTo>
                  <a:lnTo>
                    <a:pt x="3" y="89"/>
                  </a:lnTo>
                  <a:lnTo>
                    <a:pt x="10" y="100"/>
                  </a:lnTo>
                  <a:lnTo>
                    <a:pt x="11" y="102"/>
                  </a:lnTo>
                  <a:lnTo>
                    <a:pt x="13" y="105"/>
                  </a:lnTo>
                  <a:lnTo>
                    <a:pt x="15" y="108"/>
                  </a:lnTo>
                  <a:lnTo>
                    <a:pt x="18" y="110"/>
                  </a:lnTo>
                  <a:lnTo>
                    <a:pt x="19" y="112"/>
                  </a:lnTo>
                  <a:lnTo>
                    <a:pt x="21" y="115"/>
                  </a:lnTo>
                  <a:lnTo>
                    <a:pt x="24" y="116"/>
                  </a:lnTo>
                  <a:lnTo>
                    <a:pt x="27" y="118"/>
                  </a:lnTo>
                  <a:lnTo>
                    <a:pt x="29" y="121"/>
                  </a:lnTo>
                  <a:lnTo>
                    <a:pt x="32" y="121"/>
                  </a:lnTo>
                  <a:lnTo>
                    <a:pt x="35" y="123"/>
                  </a:lnTo>
                  <a:lnTo>
                    <a:pt x="40" y="126"/>
                  </a:lnTo>
                  <a:lnTo>
                    <a:pt x="45" y="128"/>
                  </a:lnTo>
                  <a:lnTo>
                    <a:pt x="47" y="129"/>
                  </a:lnTo>
                  <a:lnTo>
                    <a:pt x="50" y="129"/>
                  </a:lnTo>
                  <a:lnTo>
                    <a:pt x="53" y="131"/>
                  </a:lnTo>
                  <a:lnTo>
                    <a:pt x="63" y="132"/>
                  </a:lnTo>
                  <a:lnTo>
                    <a:pt x="71" y="132"/>
                  </a:lnTo>
                  <a:lnTo>
                    <a:pt x="80" y="131"/>
                  </a:lnTo>
                  <a:lnTo>
                    <a:pt x="83" y="129"/>
                  </a:lnTo>
                  <a:lnTo>
                    <a:pt x="86" y="129"/>
                  </a:lnTo>
                  <a:lnTo>
                    <a:pt x="88" y="128"/>
                  </a:lnTo>
                  <a:lnTo>
                    <a:pt x="93" y="126"/>
                  </a:lnTo>
                  <a:lnTo>
                    <a:pt x="99" y="123"/>
                  </a:lnTo>
                  <a:lnTo>
                    <a:pt x="101" y="121"/>
                  </a:lnTo>
                  <a:lnTo>
                    <a:pt x="104" y="121"/>
                  </a:lnTo>
                  <a:lnTo>
                    <a:pt x="109" y="116"/>
                  </a:lnTo>
                  <a:lnTo>
                    <a:pt x="112" y="115"/>
                  </a:lnTo>
                  <a:lnTo>
                    <a:pt x="118" y="108"/>
                  </a:lnTo>
                  <a:lnTo>
                    <a:pt x="120" y="105"/>
                  </a:lnTo>
                  <a:lnTo>
                    <a:pt x="122" y="102"/>
                  </a:lnTo>
                  <a:lnTo>
                    <a:pt x="123" y="100"/>
                  </a:lnTo>
                  <a:lnTo>
                    <a:pt x="125" y="97"/>
                  </a:lnTo>
                  <a:lnTo>
                    <a:pt x="128" y="91"/>
                  </a:lnTo>
                  <a:lnTo>
                    <a:pt x="131" y="83"/>
                  </a:lnTo>
                  <a:lnTo>
                    <a:pt x="133" y="80"/>
                  </a:lnTo>
                  <a:lnTo>
                    <a:pt x="133" y="76"/>
                  </a:lnTo>
                  <a:lnTo>
                    <a:pt x="134" y="70"/>
                  </a:lnTo>
                  <a:lnTo>
                    <a:pt x="134" y="62"/>
                  </a:lnTo>
                  <a:lnTo>
                    <a:pt x="133" y="52"/>
                  </a:lnTo>
                  <a:lnTo>
                    <a:pt x="131" y="49"/>
                  </a:lnTo>
                  <a:lnTo>
                    <a:pt x="131" y="46"/>
                  </a:lnTo>
                  <a:lnTo>
                    <a:pt x="130" y="44"/>
                  </a:lnTo>
                  <a:lnTo>
                    <a:pt x="128" y="40"/>
                  </a:lnTo>
                  <a:lnTo>
                    <a:pt x="125" y="35"/>
                  </a:lnTo>
                  <a:lnTo>
                    <a:pt x="122" y="28"/>
                  </a:lnTo>
                  <a:lnTo>
                    <a:pt x="120" y="27"/>
                  </a:lnTo>
                  <a:lnTo>
                    <a:pt x="118" y="24"/>
                  </a:lnTo>
                  <a:lnTo>
                    <a:pt x="117" y="20"/>
                  </a:lnTo>
                  <a:lnTo>
                    <a:pt x="114" y="19"/>
                  </a:lnTo>
                  <a:lnTo>
                    <a:pt x="107" y="12"/>
                  </a:lnTo>
                  <a:lnTo>
                    <a:pt x="104" y="11"/>
                  </a:lnTo>
                  <a:lnTo>
                    <a:pt x="101" y="9"/>
                  </a:lnTo>
                  <a:lnTo>
                    <a:pt x="93" y="4"/>
                  </a:lnTo>
                  <a:lnTo>
                    <a:pt x="90" y="3"/>
                  </a:lnTo>
                  <a:lnTo>
                    <a:pt x="86" y="1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47" y="1"/>
                  </a:lnTo>
                  <a:lnTo>
                    <a:pt x="43" y="3"/>
                  </a:lnTo>
                  <a:lnTo>
                    <a:pt x="32" y="9"/>
                  </a:lnTo>
                  <a:lnTo>
                    <a:pt x="29" y="11"/>
                  </a:lnTo>
                  <a:lnTo>
                    <a:pt x="27" y="12"/>
                  </a:lnTo>
                  <a:lnTo>
                    <a:pt x="24" y="14"/>
                  </a:lnTo>
                  <a:lnTo>
                    <a:pt x="15" y="24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32"/>
                  </a:lnTo>
                  <a:lnTo>
                    <a:pt x="3" y="43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0" y="56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23" y="67"/>
                  </a:lnTo>
                  <a:lnTo>
                    <a:pt x="23" y="67"/>
                  </a:lnTo>
                  <a:lnTo>
                    <a:pt x="23" y="54"/>
                  </a:lnTo>
                  <a:lnTo>
                    <a:pt x="24" y="52"/>
                  </a:lnTo>
                  <a:lnTo>
                    <a:pt x="24" y="51"/>
                  </a:lnTo>
                  <a:lnTo>
                    <a:pt x="29" y="43"/>
                  </a:lnTo>
                  <a:lnTo>
                    <a:pt x="29" y="41"/>
                  </a:lnTo>
                  <a:lnTo>
                    <a:pt x="42" y="28"/>
                  </a:lnTo>
                  <a:lnTo>
                    <a:pt x="43" y="28"/>
                  </a:lnTo>
                  <a:lnTo>
                    <a:pt x="51" y="24"/>
                  </a:lnTo>
                  <a:lnTo>
                    <a:pt x="53" y="24"/>
                  </a:lnTo>
                  <a:lnTo>
                    <a:pt x="55" y="22"/>
                  </a:lnTo>
                  <a:lnTo>
                    <a:pt x="79" y="22"/>
                  </a:lnTo>
                  <a:lnTo>
                    <a:pt x="80" y="24"/>
                  </a:lnTo>
                  <a:lnTo>
                    <a:pt x="82" y="24"/>
                  </a:lnTo>
                  <a:lnTo>
                    <a:pt x="83" y="25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102" y="40"/>
                  </a:lnTo>
                  <a:lnTo>
                    <a:pt x="102" y="41"/>
                  </a:lnTo>
                  <a:lnTo>
                    <a:pt x="106" y="46"/>
                  </a:lnTo>
                  <a:lnTo>
                    <a:pt x="107" y="49"/>
                  </a:lnTo>
                  <a:lnTo>
                    <a:pt x="109" y="51"/>
                  </a:lnTo>
                  <a:lnTo>
                    <a:pt x="109" y="52"/>
                  </a:lnTo>
                  <a:lnTo>
                    <a:pt x="110" y="56"/>
                  </a:lnTo>
                  <a:lnTo>
                    <a:pt x="110" y="57"/>
                  </a:lnTo>
                  <a:lnTo>
                    <a:pt x="112" y="64"/>
                  </a:lnTo>
                  <a:lnTo>
                    <a:pt x="112" y="68"/>
                  </a:lnTo>
                  <a:lnTo>
                    <a:pt x="110" y="73"/>
                  </a:lnTo>
                  <a:lnTo>
                    <a:pt x="110" y="76"/>
                  </a:lnTo>
                  <a:lnTo>
                    <a:pt x="107" y="83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2" y="89"/>
                  </a:lnTo>
                  <a:lnTo>
                    <a:pt x="102" y="92"/>
                  </a:lnTo>
                  <a:lnTo>
                    <a:pt x="101" y="92"/>
                  </a:lnTo>
                  <a:lnTo>
                    <a:pt x="91" y="102"/>
                  </a:lnTo>
                  <a:lnTo>
                    <a:pt x="90" y="102"/>
                  </a:lnTo>
                  <a:lnTo>
                    <a:pt x="88" y="104"/>
                  </a:lnTo>
                  <a:lnTo>
                    <a:pt x="85" y="105"/>
                  </a:lnTo>
                  <a:lnTo>
                    <a:pt x="82" y="107"/>
                  </a:lnTo>
                  <a:lnTo>
                    <a:pt x="80" y="107"/>
                  </a:lnTo>
                  <a:lnTo>
                    <a:pt x="77" y="108"/>
                  </a:lnTo>
                  <a:lnTo>
                    <a:pt x="75" y="108"/>
                  </a:lnTo>
                  <a:lnTo>
                    <a:pt x="69" y="110"/>
                  </a:lnTo>
                  <a:lnTo>
                    <a:pt x="64" y="110"/>
                  </a:lnTo>
                  <a:lnTo>
                    <a:pt x="58" y="108"/>
                  </a:lnTo>
                  <a:lnTo>
                    <a:pt x="56" y="108"/>
                  </a:lnTo>
                  <a:lnTo>
                    <a:pt x="53" y="107"/>
                  </a:lnTo>
                  <a:lnTo>
                    <a:pt x="51" y="107"/>
                  </a:lnTo>
                  <a:lnTo>
                    <a:pt x="50" y="105"/>
                  </a:lnTo>
                  <a:lnTo>
                    <a:pt x="47" y="104"/>
                  </a:lnTo>
                  <a:lnTo>
                    <a:pt x="43" y="102"/>
                  </a:lnTo>
                  <a:lnTo>
                    <a:pt x="42" y="102"/>
                  </a:lnTo>
                  <a:lnTo>
                    <a:pt x="29" y="89"/>
                  </a:lnTo>
                  <a:lnTo>
                    <a:pt x="29" y="88"/>
                  </a:lnTo>
                  <a:lnTo>
                    <a:pt x="24" y="80"/>
                  </a:lnTo>
                  <a:lnTo>
                    <a:pt x="23" y="76"/>
                  </a:lnTo>
                  <a:lnTo>
                    <a:pt x="23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49" name="Oval 9"/>
            <p:cNvSpPr>
              <a:spLocks noChangeArrowheads="1"/>
            </p:cNvSpPr>
            <p:nvPr/>
          </p:nvSpPr>
          <p:spPr bwMode="auto">
            <a:xfrm>
              <a:off x="2849" y="1435"/>
              <a:ext cx="29" cy="2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8250" name="Freeform 10"/>
            <p:cNvSpPr>
              <a:spLocks/>
            </p:cNvSpPr>
            <p:nvPr/>
          </p:nvSpPr>
          <p:spPr bwMode="auto">
            <a:xfrm>
              <a:off x="2686" y="1877"/>
              <a:ext cx="249" cy="237"/>
            </a:xfrm>
            <a:custGeom>
              <a:avLst/>
              <a:gdLst>
                <a:gd name="T0" fmla="*/ 0 w 249"/>
                <a:gd name="T1" fmla="*/ 237 h 237"/>
                <a:gd name="T2" fmla="*/ 65 w 249"/>
                <a:gd name="T3" fmla="*/ 227 h 237"/>
                <a:gd name="T4" fmla="*/ 73 w 249"/>
                <a:gd name="T5" fmla="*/ 194 h 237"/>
                <a:gd name="T6" fmla="*/ 73 w 249"/>
                <a:gd name="T7" fmla="*/ 197 h 237"/>
                <a:gd name="T8" fmla="*/ 72 w 249"/>
                <a:gd name="T9" fmla="*/ 198 h 237"/>
                <a:gd name="T10" fmla="*/ 78 w 249"/>
                <a:gd name="T11" fmla="*/ 184 h 237"/>
                <a:gd name="T12" fmla="*/ 80 w 249"/>
                <a:gd name="T13" fmla="*/ 178 h 237"/>
                <a:gd name="T14" fmla="*/ 91 w 249"/>
                <a:gd name="T15" fmla="*/ 160 h 237"/>
                <a:gd name="T16" fmla="*/ 97 w 249"/>
                <a:gd name="T17" fmla="*/ 147 h 237"/>
                <a:gd name="T18" fmla="*/ 105 w 249"/>
                <a:gd name="T19" fmla="*/ 138 h 237"/>
                <a:gd name="T20" fmla="*/ 108 w 249"/>
                <a:gd name="T21" fmla="*/ 133 h 237"/>
                <a:gd name="T22" fmla="*/ 118 w 249"/>
                <a:gd name="T23" fmla="*/ 122 h 237"/>
                <a:gd name="T24" fmla="*/ 131 w 249"/>
                <a:gd name="T25" fmla="*/ 109 h 237"/>
                <a:gd name="T26" fmla="*/ 136 w 249"/>
                <a:gd name="T27" fmla="*/ 106 h 237"/>
                <a:gd name="T28" fmla="*/ 147 w 249"/>
                <a:gd name="T29" fmla="*/ 96 h 237"/>
                <a:gd name="T30" fmla="*/ 152 w 249"/>
                <a:gd name="T31" fmla="*/ 93 h 237"/>
                <a:gd name="T32" fmla="*/ 156 w 249"/>
                <a:gd name="T33" fmla="*/ 90 h 237"/>
                <a:gd name="T34" fmla="*/ 161 w 249"/>
                <a:gd name="T35" fmla="*/ 86 h 237"/>
                <a:gd name="T36" fmla="*/ 174 w 249"/>
                <a:gd name="T37" fmla="*/ 80 h 237"/>
                <a:gd name="T38" fmla="*/ 179 w 249"/>
                <a:gd name="T39" fmla="*/ 77 h 237"/>
                <a:gd name="T40" fmla="*/ 184 w 249"/>
                <a:gd name="T41" fmla="*/ 75 h 237"/>
                <a:gd name="T42" fmla="*/ 190 w 249"/>
                <a:gd name="T43" fmla="*/ 72 h 237"/>
                <a:gd name="T44" fmla="*/ 196 w 249"/>
                <a:gd name="T45" fmla="*/ 70 h 237"/>
                <a:gd name="T46" fmla="*/ 204 w 249"/>
                <a:gd name="T47" fmla="*/ 67 h 237"/>
                <a:gd name="T48" fmla="*/ 209 w 249"/>
                <a:gd name="T49" fmla="*/ 66 h 237"/>
                <a:gd name="T50" fmla="*/ 220 w 249"/>
                <a:gd name="T51" fmla="*/ 62 h 237"/>
                <a:gd name="T52" fmla="*/ 249 w 249"/>
                <a:gd name="T53" fmla="*/ 58 h 237"/>
                <a:gd name="T54" fmla="*/ 238 w 249"/>
                <a:gd name="T55" fmla="*/ 0 h 237"/>
                <a:gd name="T56" fmla="*/ 209 w 249"/>
                <a:gd name="T57" fmla="*/ 6 h 237"/>
                <a:gd name="T58" fmla="*/ 192 w 249"/>
                <a:gd name="T59" fmla="*/ 10 h 237"/>
                <a:gd name="T60" fmla="*/ 184 w 249"/>
                <a:gd name="T61" fmla="*/ 13 h 237"/>
                <a:gd name="T62" fmla="*/ 177 w 249"/>
                <a:gd name="T63" fmla="*/ 16 h 237"/>
                <a:gd name="T64" fmla="*/ 169 w 249"/>
                <a:gd name="T65" fmla="*/ 18 h 237"/>
                <a:gd name="T66" fmla="*/ 161 w 249"/>
                <a:gd name="T67" fmla="*/ 21 h 237"/>
                <a:gd name="T68" fmla="*/ 155 w 249"/>
                <a:gd name="T69" fmla="*/ 24 h 237"/>
                <a:gd name="T70" fmla="*/ 147 w 249"/>
                <a:gd name="T71" fmla="*/ 29 h 237"/>
                <a:gd name="T72" fmla="*/ 132 w 249"/>
                <a:gd name="T73" fmla="*/ 37 h 237"/>
                <a:gd name="T74" fmla="*/ 126 w 249"/>
                <a:gd name="T75" fmla="*/ 40 h 237"/>
                <a:gd name="T76" fmla="*/ 118 w 249"/>
                <a:gd name="T77" fmla="*/ 45 h 237"/>
                <a:gd name="T78" fmla="*/ 112 w 249"/>
                <a:gd name="T79" fmla="*/ 50 h 237"/>
                <a:gd name="T80" fmla="*/ 100 w 249"/>
                <a:gd name="T81" fmla="*/ 59 h 237"/>
                <a:gd name="T82" fmla="*/ 88 w 249"/>
                <a:gd name="T83" fmla="*/ 72 h 237"/>
                <a:gd name="T84" fmla="*/ 75 w 249"/>
                <a:gd name="T85" fmla="*/ 83 h 237"/>
                <a:gd name="T86" fmla="*/ 64 w 249"/>
                <a:gd name="T87" fmla="*/ 94 h 237"/>
                <a:gd name="T88" fmla="*/ 59 w 249"/>
                <a:gd name="T89" fmla="*/ 102 h 237"/>
                <a:gd name="T90" fmla="*/ 49 w 249"/>
                <a:gd name="T91" fmla="*/ 115 h 237"/>
                <a:gd name="T92" fmla="*/ 40 w 249"/>
                <a:gd name="T93" fmla="*/ 130 h 237"/>
                <a:gd name="T94" fmla="*/ 28 w 249"/>
                <a:gd name="T95" fmla="*/ 152 h 237"/>
                <a:gd name="T96" fmla="*/ 25 w 249"/>
                <a:gd name="T97" fmla="*/ 160 h 237"/>
                <a:gd name="T98" fmla="*/ 19 w 249"/>
                <a:gd name="T99" fmla="*/ 174 h 237"/>
                <a:gd name="T100" fmla="*/ 19 w 249"/>
                <a:gd name="T101" fmla="*/ 176 h 237"/>
                <a:gd name="T102" fmla="*/ 17 w 249"/>
                <a:gd name="T103" fmla="*/ 179 h 237"/>
                <a:gd name="T104" fmla="*/ 9 w 249"/>
                <a:gd name="T105" fmla="*/ 213 h 237"/>
                <a:gd name="T106" fmla="*/ 20 w 249"/>
                <a:gd name="T107" fmla="*/ 182 h 237"/>
                <a:gd name="T108" fmla="*/ 0 w 249"/>
                <a:gd name="T10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9" h="237">
                  <a:moveTo>
                    <a:pt x="0" y="237"/>
                  </a:moveTo>
                  <a:lnTo>
                    <a:pt x="65" y="227"/>
                  </a:lnTo>
                  <a:lnTo>
                    <a:pt x="73" y="194"/>
                  </a:lnTo>
                  <a:lnTo>
                    <a:pt x="73" y="197"/>
                  </a:lnTo>
                  <a:lnTo>
                    <a:pt x="72" y="198"/>
                  </a:lnTo>
                  <a:lnTo>
                    <a:pt x="78" y="184"/>
                  </a:lnTo>
                  <a:lnTo>
                    <a:pt x="80" y="178"/>
                  </a:lnTo>
                  <a:lnTo>
                    <a:pt x="91" y="160"/>
                  </a:lnTo>
                  <a:lnTo>
                    <a:pt x="97" y="147"/>
                  </a:lnTo>
                  <a:lnTo>
                    <a:pt x="105" y="138"/>
                  </a:lnTo>
                  <a:lnTo>
                    <a:pt x="108" y="133"/>
                  </a:lnTo>
                  <a:lnTo>
                    <a:pt x="118" y="122"/>
                  </a:lnTo>
                  <a:lnTo>
                    <a:pt x="131" y="109"/>
                  </a:lnTo>
                  <a:lnTo>
                    <a:pt x="136" y="106"/>
                  </a:lnTo>
                  <a:lnTo>
                    <a:pt x="147" y="96"/>
                  </a:lnTo>
                  <a:lnTo>
                    <a:pt x="152" y="93"/>
                  </a:lnTo>
                  <a:lnTo>
                    <a:pt x="156" y="90"/>
                  </a:lnTo>
                  <a:lnTo>
                    <a:pt x="161" y="86"/>
                  </a:lnTo>
                  <a:lnTo>
                    <a:pt x="174" y="80"/>
                  </a:lnTo>
                  <a:lnTo>
                    <a:pt x="179" y="77"/>
                  </a:lnTo>
                  <a:lnTo>
                    <a:pt x="184" y="75"/>
                  </a:lnTo>
                  <a:lnTo>
                    <a:pt x="190" y="72"/>
                  </a:lnTo>
                  <a:lnTo>
                    <a:pt x="196" y="70"/>
                  </a:lnTo>
                  <a:lnTo>
                    <a:pt x="204" y="67"/>
                  </a:lnTo>
                  <a:lnTo>
                    <a:pt x="209" y="66"/>
                  </a:lnTo>
                  <a:lnTo>
                    <a:pt x="220" y="62"/>
                  </a:lnTo>
                  <a:lnTo>
                    <a:pt x="249" y="58"/>
                  </a:lnTo>
                  <a:lnTo>
                    <a:pt x="238" y="0"/>
                  </a:lnTo>
                  <a:lnTo>
                    <a:pt x="209" y="6"/>
                  </a:lnTo>
                  <a:lnTo>
                    <a:pt x="192" y="10"/>
                  </a:lnTo>
                  <a:lnTo>
                    <a:pt x="184" y="13"/>
                  </a:lnTo>
                  <a:lnTo>
                    <a:pt x="177" y="16"/>
                  </a:lnTo>
                  <a:lnTo>
                    <a:pt x="169" y="18"/>
                  </a:lnTo>
                  <a:lnTo>
                    <a:pt x="161" y="21"/>
                  </a:lnTo>
                  <a:lnTo>
                    <a:pt x="155" y="24"/>
                  </a:lnTo>
                  <a:lnTo>
                    <a:pt x="147" y="29"/>
                  </a:lnTo>
                  <a:lnTo>
                    <a:pt x="132" y="37"/>
                  </a:lnTo>
                  <a:lnTo>
                    <a:pt x="126" y="40"/>
                  </a:lnTo>
                  <a:lnTo>
                    <a:pt x="118" y="45"/>
                  </a:lnTo>
                  <a:lnTo>
                    <a:pt x="112" y="50"/>
                  </a:lnTo>
                  <a:lnTo>
                    <a:pt x="100" y="59"/>
                  </a:lnTo>
                  <a:lnTo>
                    <a:pt x="88" y="72"/>
                  </a:lnTo>
                  <a:lnTo>
                    <a:pt x="75" y="83"/>
                  </a:lnTo>
                  <a:lnTo>
                    <a:pt x="64" y="94"/>
                  </a:lnTo>
                  <a:lnTo>
                    <a:pt x="59" y="102"/>
                  </a:lnTo>
                  <a:lnTo>
                    <a:pt x="49" y="115"/>
                  </a:lnTo>
                  <a:lnTo>
                    <a:pt x="40" y="130"/>
                  </a:lnTo>
                  <a:lnTo>
                    <a:pt x="28" y="152"/>
                  </a:lnTo>
                  <a:lnTo>
                    <a:pt x="25" y="160"/>
                  </a:lnTo>
                  <a:lnTo>
                    <a:pt x="19" y="174"/>
                  </a:lnTo>
                  <a:lnTo>
                    <a:pt x="19" y="176"/>
                  </a:lnTo>
                  <a:lnTo>
                    <a:pt x="17" y="179"/>
                  </a:lnTo>
                  <a:lnTo>
                    <a:pt x="9" y="213"/>
                  </a:lnTo>
                  <a:lnTo>
                    <a:pt x="20" y="182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1" name="Rectangle 11"/>
            <p:cNvSpPr>
              <a:spLocks noChangeArrowheads="1"/>
            </p:cNvSpPr>
            <p:nvPr/>
          </p:nvSpPr>
          <p:spPr bwMode="auto">
            <a:xfrm>
              <a:off x="2698" y="2082"/>
              <a:ext cx="2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2" name="Rectangle 12"/>
            <p:cNvSpPr>
              <a:spLocks noChangeArrowheads="1"/>
            </p:cNvSpPr>
            <p:nvPr/>
          </p:nvSpPr>
          <p:spPr bwMode="auto">
            <a:xfrm>
              <a:off x="2758" y="2082"/>
              <a:ext cx="1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3" name="Freeform 13"/>
            <p:cNvSpPr>
              <a:spLocks/>
            </p:cNvSpPr>
            <p:nvPr/>
          </p:nvSpPr>
          <p:spPr bwMode="auto">
            <a:xfrm>
              <a:off x="2423" y="2083"/>
              <a:ext cx="335" cy="784"/>
            </a:xfrm>
            <a:custGeom>
              <a:avLst/>
              <a:gdLst>
                <a:gd name="T0" fmla="*/ 271 w 335"/>
                <a:gd name="T1" fmla="*/ 13 h 784"/>
                <a:gd name="T2" fmla="*/ 261 w 335"/>
                <a:gd name="T3" fmla="*/ 45 h 784"/>
                <a:gd name="T4" fmla="*/ 250 w 335"/>
                <a:gd name="T5" fmla="*/ 72 h 784"/>
                <a:gd name="T6" fmla="*/ 240 w 335"/>
                <a:gd name="T7" fmla="*/ 104 h 784"/>
                <a:gd name="T8" fmla="*/ 229 w 335"/>
                <a:gd name="T9" fmla="*/ 131 h 784"/>
                <a:gd name="T10" fmla="*/ 219 w 335"/>
                <a:gd name="T11" fmla="*/ 162 h 784"/>
                <a:gd name="T12" fmla="*/ 208 w 335"/>
                <a:gd name="T13" fmla="*/ 191 h 784"/>
                <a:gd name="T14" fmla="*/ 199 w 335"/>
                <a:gd name="T15" fmla="*/ 221 h 784"/>
                <a:gd name="T16" fmla="*/ 187 w 335"/>
                <a:gd name="T17" fmla="*/ 248 h 784"/>
                <a:gd name="T18" fmla="*/ 178 w 335"/>
                <a:gd name="T19" fmla="*/ 280 h 784"/>
                <a:gd name="T20" fmla="*/ 167 w 335"/>
                <a:gd name="T21" fmla="*/ 307 h 784"/>
                <a:gd name="T22" fmla="*/ 157 w 335"/>
                <a:gd name="T23" fmla="*/ 339 h 784"/>
                <a:gd name="T24" fmla="*/ 146 w 335"/>
                <a:gd name="T25" fmla="*/ 367 h 784"/>
                <a:gd name="T26" fmla="*/ 136 w 335"/>
                <a:gd name="T27" fmla="*/ 399 h 784"/>
                <a:gd name="T28" fmla="*/ 125 w 335"/>
                <a:gd name="T29" fmla="*/ 426 h 784"/>
                <a:gd name="T30" fmla="*/ 115 w 335"/>
                <a:gd name="T31" fmla="*/ 458 h 784"/>
                <a:gd name="T32" fmla="*/ 104 w 335"/>
                <a:gd name="T33" fmla="*/ 485 h 784"/>
                <a:gd name="T34" fmla="*/ 95 w 335"/>
                <a:gd name="T35" fmla="*/ 517 h 784"/>
                <a:gd name="T36" fmla="*/ 83 w 335"/>
                <a:gd name="T37" fmla="*/ 544 h 784"/>
                <a:gd name="T38" fmla="*/ 74 w 335"/>
                <a:gd name="T39" fmla="*/ 575 h 784"/>
                <a:gd name="T40" fmla="*/ 63 w 335"/>
                <a:gd name="T41" fmla="*/ 603 h 784"/>
                <a:gd name="T42" fmla="*/ 53 w 335"/>
                <a:gd name="T43" fmla="*/ 634 h 784"/>
                <a:gd name="T44" fmla="*/ 42 w 335"/>
                <a:gd name="T45" fmla="*/ 661 h 784"/>
                <a:gd name="T46" fmla="*/ 32 w 335"/>
                <a:gd name="T47" fmla="*/ 693 h 784"/>
                <a:gd name="T48" fmla="*/ 21 w 335"/>
                <a:gd name="T49" fmla="*/ 720 h 784"/>
                <a:gd name="T50" fmla="*/ 11 w 335"/>
                <a:gd name="T51" fmla="*/ 752 h 784"/>
                <a:gd name="T52" fmla="*/ 0 w 335"/>
                <a:gd name="T53" fmla="*/ 779 h 784"/>
                <a:gd name="T54" fmla="*/ 10 w 335"/>
                <a:gd name="T55" fmla="*/ 762 h 784"/>
                <a:gd name="T56" fmla="*/ 21 w 335"/>
                <a:gd name="T57" fmla="*/ 739 h 784"/>
                <a:gd name="T58" fmla="*/ 31 w 335"/>
                <a:gd name="T59" fmla="*/ 714 h 784"/>
                <a:gd name="T60" fmla="*/ 42 w 335"/>
                <a:gd name="T61" fmla="*/ 690 h 784"/>
                <a:gd name="T62" fmla="*/ 51 w 335"/>
                <a:gd name="T63" fmla="*/ 664 h 784"/>
                <a:gd name="T64" fmla="*/ 63 w 335"/>
                <a:gd name="T65" fmla="*/ 642 h 784"/>
                <a:gd name="T66" fmla="*/ 72 w 335"/>
                <a:gd name="T67" fmla="*/ 615 h 784"/>
                <a:gd name="T68" fmla="*/ 83 w 335"/>
                <a:gd name="T69" fmla="*/ 592 h 784"/>
                <a:gd name="T70" fmla="*/ 93 w 335"/>
                <a:gd name="T71" fmla="*/ 567 h 784"/>
                <a:gd name="T72" fmla="*/ 104 w 335"/>
                <a:gd name="T73" fmla="*/ 544 h 784"/>
                <a:gd name="T74" fmla="*/ 114 w 335"/>
                <a:gd name="T75" fmla="*/ 517 h 784"/>
                <a:gd name="T76" fmla="*/ 125 w 335"/>
                <a:gd name="T77" fmla="*/ 495 h 784"/>
                <a:gd name="T78" fmla="*/ 135 w 335"/>
                <a:gd name="T79" fmla="*/ 469 h 784"/>
                <a:gd name="T80" fmla="*/ 146 w 335"/>
                <a:gd name="T81" fmla="*/ 447 h 784"/>
                <a:gd name="T82" fmla="*/ 155 w 335"/>
                <a:gd name="T83" fmla="*/ 419 h 784"/>
                <a:gd name="T84" fmla="*/ 167 w 335"/>
                <a:gd name="T85" fmla="*/ 397 h 784"/>
                <a:gd name="T86" fmla="*/ 176 w 335"/>
                <a:gd name="T87" fmla="*/ 371 h 784"/>
                <a:gd name="T88" fmla="*/ 187 w 335"/>
                <a:gd name="T89" fmla="*/ 347 h 784"/>
                <a:gd name="T90" fmla="*/ 197 w 335"/>
                <a:gd name="T91" fmla="*/ 322 h 784"/>
                <a:gd name="T92" fmla="*/ 208 w 335"/>
                <a:gd name="T93" fmla="*/ 299 h 784"/>
                <a:gd name="T94" fmla="*/ 218 w 335"/>
                <a:gd name="T95" fmla="*/ 272 h 784"/>
                <a:gd name="T96" fmla="*/ 229 w 335"/>
                <a:gd name="T97" fmla="*/ 250 h 784"/>
                <a:gd name="T98" fmla="*/ 239 w 335"/>
                <a:gd name="T99" fmla="*/ 224 h 784"/>
                <a:gd name="T100" fmla="*/ 250 w 335"/>
                <a:gd name="T101" fmla="*/ 202 h 784"/>
                <a:gd name="T102" fmla="*/ 259 w 335"/>
                <a:gd name="T103" fmla="*/ 175 h 784"/>
                <a:gd name="T104" fmla="*/ 271 w 335"/>
                <a:gd name="T105" fmla="*/ 152 h 784"/>
                <a:gd name="T106" fmla="*/ 280 w 335"/>
                <a:gd name="T107" fmla="*/ 127 h 784"/>
                <a:gd name="T108" fmla="*/ 291 w 335"/>
                <a:gd name="T109" fmla="*/ 104 h 784"/>
                <a:gd name="T110" fmla="*/ 301 w 335"/>
                <a:gd name="T111" fmla="*/ 77 h 784"/>
                <a:gd name="T112" fmla="*/ 312 w 335"/>
                <a:gd name="T113" fmla="*/ 55 h 784"/>
                <a:gd name="T114" fmla="*/ 322 w 335"/>
                <a:gd name="T115" fmla="*/ 28 h 784"/>
                <a:gd name="T116" fmla="*/ 333 w 335"/>
                <a:gd name="T117" fmla="*/ 5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5" h="784">
                  <a:moveTo>
                    <a:pt x="323" y="0"/>
                  </a:moveTo>
                  <a:lnTo>
                    <a:pt x="323" y="2"/>
                  </a:lnTo>
                  <a:lnTo>
                    <a:pt x="311" y="2"/>
                  </a:lnTo>
                  <a:lnTo>
                    <a:pt x="311" y="4"/>
                  </a:lnTo>
                  <a:lnTo>
                    <a:pt x="299" y="4"/>
                  </a:lnTo>
                  <a:lnTo>
                    <a:pt x="299" y="5"/>
                  </a:lnTo>
                  <a:lnTo>
                    <a:pt x="287" y="5"/>
                  </a:lnTo>
                  <a:lnTo>
                    <a:pt x="287" y="7"/>
                  </a:lnTo>
                  <a:lnTo>
                    <a:pt x="274" y="7"/>
                  </a:lnTo>
                  <a:lnTo>
                    <a:pt x="274" y="8"/>
                  </a:lnTo>
                  <a:lnTo>
                    <a:pt x="272" y="8"/>
                  </a:lnTo>
                  <a:lnTo>
                    <a:pt x="272" y="13"/>
                  </a:lnTo>
                  <a:lnTo>
                    <a:pt x="271" y="13"/>
                  </a:lnTo>
                  <a:lnTo>
                    <a:pt x="271" y="18"/>
                  </a:lnTo>
                  <a:lnTo>
                    <a:pt x="269" y="18"/>
                  </a:lnTo>
                  <a:lnTo>
                    <a:pt x="269" y="23"/>
                  </a:lnTo>
                  <a:lnTo>
                    <a:pt x="267" y="23"/>
                  </a:lnTo>
                  <a:lnTo>
                    <a:pt x="267" y="26"/>
                  </a:lnTo>
                  <a:lnTo>
                    <a:pt x="266" y="26"/>
                  </a:lnTo>
                  <a:lnTo>
                    <a:pt x="266" y="31"/>
                  </a:lnTo>
                  <a:lnTo>
                    <a:pt x="264" y="31"/>
                  </a:lnTo>
                  <a:lnTo>
                    <a:pt x="264" y="36"/>
                  </a:lnTo>
                  <a:lnTo>
                    <a:pt x="263" y="36"/>
                  </a:lnTo>
                  <a:lnTo>
                    <a:pt x="263" y="40"/>
                  </a:lnTo>
                  <a:lnTo>
                    <a:pt x="261" y="40"/>
                  </a:lnTo>
                  <a:lnTo>
                    <a:pt x="261" y="45"/>
                  </a:lnTo>
                  <a:lnTo>
                    <a:pt x="259" y="45"/>
                  </a:lnTo>
                  <a:lnTo>
                    <a:pt x="259" y="50"/>
                  </a:lnTo>
                  <a:lnTo>
                    <a:pt x="258" y="50"/>
                  </a:lnTo>
                  <a:lnTo>
                    <a:pt x="258" y="53"/>
                  </a:lnTo>
                  <a:lnTo>
                    <a:pt x="256" y="53"/>
                  </a:lnTo>
                  <a:lnTo>
                    <a:pt x="256" y="58"/>
                  </a:lnTo>
                  <a:lnTo>
                    <a:pt x="255" y="58"/>
                  </a:lnTo>
                  <a:lnTo>
                    <a:pt x="255" y="63"/>
                  </a:lnTo>
                  <a:lnTo>
                    <a:pt x="253" y="63"/>
                  </a:lnTo>
                  <a:lnTo>
                    <a:pt x="253" y="68"/>
                  </a:lnTo>
                  <a:lnTo>
                    <a:pt x="251" y="68"/>
                  </a:lnTo>
                  <a:lnTo>
                    <a:pt x="251" y="72"/>
                  </a:lnTo>
                  <a:lnTo>
                    <a:pt x="250" y="72"/>
                  </a:lnTo>
                  <a:lnTo>
                    <a:pt x="250" y="77"/>
                  </a:lnTo>
                  <a:lnTo>
                    <a:pt x="248" y="77"/>
                  </a:lnTo>
                  <a:lnTo>
                    <a:pt x="248" y="80"/>
                  </a:lnTo>
                  <a:lnTo>
                    <a:pt x="247" y="80"/>
                  </a:lnTo>
                  <a:lnTo>
                    <a:pt x="247" y="85"/>
                  </a:lnTo>
                  <a:lnTo>
                    <a:pt x="245" y="85"/>
                  </a:lnTo>
                  <a:lnTo>
                    <a:pt x="245" y="90"/>
                  </a:lnTo>
                  <a:lnTo>
                    <a:pt x="243" y="90"/>
                  </a:lnTo>
                  <a:lnTo>
                    <a:pt x="243" y="95"/>
                  </a:lnTo>
                  <a:lnTo>
                    <a:pt x="242" y="95"/>
                  </a:lnTo>
                  <a:lnTo>
                    <a:pt x="242" y="99"/>
                  </a:lnTo>
                  <a:lnTo>
                    <a:pt x="240" y="99"/>
                  </a:lnTo>
                  <a:lnTo>
                    <a:pt x="240" y="104"/>
                  </a:lnTo>
                  <a:lnTo>
                    <a:pt x="239" y="104"/>
                  </a:lnTo>
                  <a:lnTo>
                    <a:pt x="239" y="107"/>
                  </a:lnTo>
                  <a:lnTo>
                    <a:pt x="237" y="107"/>
                  </a:lnTo>
                  <a:lnTo>
                    <a:pt x="237" y="112"/>
                  </a:lnTo>
                  <a:lnTo>
                    <a:pt x="235" y="112"/>
                  </a:lnTo>
                  <a:lnTo>
                    <a:pt x="235" y="117"/>
                  </a:lnTo>
                  <a:lnTo>
                    <a:pt x="234" y="117"/>
                  </a:lnTo>
                  <a:lnTo>
                    <a:pt x="234" y="122"/>
                  </a:lnTo>
                  <a:lnTo>
                    <a:pt x="232" y="122"/>
                  </a:lnTo>
                  <a:lnTo>
                    <a:pt x="232" y="127"/>
                  </a:lnTo>
                  <a:lnTo>
                    <a:pt x="231" y="127"/>
                  </a:lnTo>
                  <a:lnTo>
                    <a:pt x="231" y="131"/>
                  </a:lnTo>
                  <a:lnTo>
                    <a:pt x="229" y="131"/>
                  </a:lnTo>
                  <a:lnTo>
                    <a:pt x="229" y="135"/>
                  </a:lnTo>
                  <a:lnTo>
                    <a:pt x="227" y="135"/>
                  </a:lnTo>
                  <a:lnTo>
                    <a:pt x="227" y="139"/>
                  </a:lnTo>
                  <a:lnTo>
                    <a:pt x="226" y="139"/>
                  </a:lnTo>
                  <a:lnTo>
                    <a:pt x="226" y="144"/>
                  </a:lnTo>
                  <a:lnTo>
                    <a:pt x="224" y="144"/>
                  </a:lnTo>
                  <a:lnTo>
                    <a:pt x="224" y="149"/>
                  </a:lnTo>
                  <a:lnTo>
                    <a:pt x="223" y="149"/>
                  </a:lnTo>
                  <a:lnTo>
                    <a:pt x="223" y="154"/>
                  </a:lnTo>
                  <a:lnTo>
                    <a:pt x="221" y="154"/>
                  </a:lnTo>
                  <a:lnTo>
                    <a:pt x="221" y="159"/>
                  </a:lnTo>
                  <a:lnTo>
                    <a:pt x="219" y="159"/>
                  </a:lnTo>
                  <a:lnTo>
                    <a:pt x="219" y="162"/>
                  </a:lnTo>
                  <a:lnTo>
                    <a:pt x="218" y="162"/>
                  </a:lnTo>
                  <a:lnTo>
                    <a:pt x="218" y="167"/>
                  </a:lnTo>
                  <a:lnTo>
                    <a:pt x="216" y="167"/>
                  </a:lnTo>
                  <a:lnTo>
                    <a:pt x="216" y="171"/>
                  </a:lnTo>
                  <a:lnTo>
                    <a:pt x="215" y="171"/>
                  </a:lnTo>
                  <a:lnTo>
                    <a:pt x="215" y="176"/>
                  </a:lnTo>
                  <a:lnTo>
                    <a:pt x="213" y="176"/>
                  </a:lnTo>
                  <a:lnTo>
                    <a:pt x="213" y="181"/>
                  </a:lnTo>
                  <a:lnTo>
                    <a:pt x="211" y="181"/>
                  </a:lnTo>
                  <a:lnTo>
                    <a:pt x="211" y="186"/>
                  </a:lnTo>
                  <a:lnTo>
                    <a:pt x="210" y="186"/>
                  </a:lnTo>
                  <a:lnTo>
                    <a:pt x="210" y="191"/>
                  </a:lnTo>
                  <a:lnTo>
                    <a:pt x="208" y="191"/>
                  </a:lnTo>
                  <a:lnTo>
                    <a:pt x="208" y="194"/>
                  </a:lnTo>
                  <a:lnTo>
                    <a:pt x="207" y="194"/>
                  </a:lnTo>
                  <a:lnTo>
                    <a:pt x="207" y="199"/>
                  </a:lnTo>
                  <a:lnTo>
                    <a:pt x="205" y="199"/>
                  </a:lnTo>
                  <a:lnTo>
                    <a:pt x="205" y="203"/>
                  </a:lnTo>
                  <a:lnTo>
                    <a:pt x="203" y="203"/>
                  </a:lnTo>
                  <a:lnTo>
                    <a:pt x="203" y="208"/>
                  </a:lnTo>
                  <a:lnTo>
                    <a:pt x="202" y="208"/>
                  </a:lnTo>
                  <a:lnTo>
                    <a:pt x="202" y="213"/>
                  </a:lnTo>
                  <a:lnTo>
                    <a:pt x="200" y="213"/>
                  </a:lnTo>
                  <a:lnTo>
                    <a:pt x="200" y="218"/>
                  </a:lnTo>
                  <a:lnTo>
                    <a:pt x="199" y="218"/>
                  </a:lnTo>
                  <a:lnTo>
                    <a:pt x="199" y="221"/>
                  </a:lnTo>
                  <a:lnTo>
                    <a:pt x="197" y="221"/>
                  </a:lnTo>
                  <a:lnTo>
                    <a:pt x="197" y="226"/>
                  </a:lnTo>
                  <a:lnTo>
                    <a:pt x="195" y="226"/>
                  </a:lnTo>
                  <a:lnTo>
                    <a:pt x="195" y="231"/>
                  </a:lnTo>
                  <a:lnTo>
                    <a:pt x="194" y="231"/>
                  </a:lnTo>
                  <a:lnTo>
                    <a:pt x="194" y="235"/>
                  </a:lnTo>
                  <a:lnTo>
                    <a:pt x="192" y="235"/>
                  </a:lnTo>
                  <a:lnTo>
                    <a:pt x="192" y="240"/>
                  </a:lnTo>
                  <a:lnTo>
                    <a:pt x="191" y="240"/>
                  </a:lnTo>
                  <a:lnTo>
                    <a:pt x="191" y="245"/>
                  </a:lnTo>
                  <a:lnTo>
                    <a:pt x="189" y="245"/>
                  </a:lnTo>
                  <a:lnTo>
                    <a:pt x="189" y="248"/>
                  </a:lnTo>
                  <a:lnTo>
                    <a:pt x="187" y="248"/>
                  </a:lnTo>
                  <a:lnTo>
                    <a:pt x="187" y="253"/>
                  </a:lnTo>
                  <a:lnTo>
                    <a:pt x="186" y="253"/>
                  </a:lnTo>
                  <a:lnTo>
                    <a:pt x="186" y="258"/>
                  </a:lnTo>
                  <a:lnTo>
                    <a:pt x="184" y="258"/>
                  </a:lnTo>
                  <a:lnTo>
                    <a:pt x="184" y="263"/>
                  </a:lnTo>
                  <a:lnTo>
                    <a:pt x="183" y="263"/>
                  </a:lnTo>
                  <a:lnTo>
                    <a:pt x="183" y="267"/>
                  </a:lnTo>
                  <a:lnTo>
                    <a:pt x="181" y="267"/>
                  </a:lnTo>
                  <a:lnTo>
                    <a:pt x="181" y="272"/>
                  </a:lnTo>
                  <a:lnTo>
                    <a:pt x="179" y="272"/>
                  </a:lnTo>
                  <a:lnTo>
                    <a:pt x="179" y="275"/>
                  </a:lnTo>
                  <a:lnTo>
                    <a:pt x="178" y="275"/>
                  </a:lnTo>
                  <a:lnTo>
                    <a:pt x="178" y="280"/>
                  </a:lnTo>
                  <a:lnTo>
                    <a:pt x="176" y="280"/>
                  </a:lnTo>
                  <a:lnTo>
                    <a:pt x="176" y="285"/>
                  </a:lnTo>
                  <a:lnTo>
                    <a:pt x="175" y="285"/>
                  </a:lnTo>
                  <a:lnTo>
                    <a:pt x="175" y="290"/>
                  </a:lnTo>
                  <a:lnTo>
                    <a:pt x="173" y="290"/>
                  </a:lnTo>
                  <a:lnTo>
                    <a:pt x="173" y="295"/>
                  </a:lnTo>
                  <a:lnTo>
                    <a:pt x="171" y="295"/>
                  </a:lnTo>
                  <a:lnTo>
                    <a:pt x="171" y="299"/>
                  </a:lnTo>
                  <a:lnTo>
                    <a:pt x="170" y="299"/>
                  </a:lnTo>
                  <a:lnTo>
                    <a:pt x="170" y="303"/>
                  </a:lnTo>
                  <a:lnTo>
                    <a:pt x="168" y="303"/>
                  </a:lnTo>
                  <a:lnTo>
                    <a:pt x="168" y="307"/>
                  </a:lnTo>
                  <a:lnTo>
                    <a:pt x="167" y="307"/>
                  </a:lnTo>
                  <a:lnTo>
                    <a:pt x="167" y="312"/>
                  </a:lnTo>
                  <a:lnTo>
                    <a:pt x="165" y="312"/>
                  </a:lnTo>
                  <a:lnTo>
                    <a:pt x="165" y="317"/>
                  </a:lnTo>
                  <a:lnTo>
                    <a:pt x="163" y="317"/>
                  </a:lnTo>
                  <a:lnTo>
                    <a:pt x="163" y="322"/>
                  </a:lnTo>
                  <a:lnTo>
                    <a:pt x="162" y="322"/>
                  </a:lnTo>
                  <a:lnTo>
                    <a:pt x="162" y="327"/>
                  </a:lnTo>
                  <a:lnTo>
                    <a:pt x="160" y="327"/>
                  </a:lnTo>
                  <a:lnTo>
                    <a:pt x="160" y="330"/>
                  </a:lnTo>
                  <a:lnTo>
                    <a:pt x="159" y="330"/>
                  </a:lnTo>
                  <a:lnTo>
                    <a:pt x="159" y="335"/>
                  </a:lnTo>
                  <a:lnTo>
                    <a:pt x="157" y="335"/>
                  </a:lnTo>
                  <a:lnTo>
                    <a:pt x="157" y="339"/>
                  </a:lnTo>
                  <a:lnTo>
                    <a:pt x="155" y="339"/>
                  </a:lnTo>
                  <a:lnTo>
                    <a:pt x="155" y="344"/>
                  </a:lnTo>
                  <a:lnTo>
                    <a:pt x="154" y="344"/>
                  </a:lnTo>
                  <a:lnTo>
                    <a:pt x="154" y="349"/>
                  </a:lnTo>
                  <a:lnTo>
                    <a:pt x="152" y="349"/>
                  </a:lnTo>
                  <a:lnTo>
                    <a:pt x="152" y="354"/>
                  </a:lnTo>
                  <a:lnTo>
                    <a:pt x="151" y="354"/>
                  </a:lnTo>
                  <a:lnTo>
                    <a:pt x="151" y="357"/>
                  </a:lnTo>
                  <a:lnTo>
                    <a:pt x="149" y="357"/>
                  </a:lnTo>
                  <a:lnTo>
                    <a:pt x="149" y="362"/>
                  </a:lnTo>
                  <a:lnTo>
                    <a:pt x="147" y="362"/>
                  </a:lnTo>
                  <a:lnTo>
                    <a:pt x="147" y="367"/>
                  </a:lnTo>
                  <a:lnTo>
                    <a:pt x="146" y="367"/>
                  </a:lnTo>
                  <a:lnTo>
                    <a:pt x="146" y="371"/>
                  </a:lnTo>
                  <a:lnTo>
                    <a:pt x="144" y="371"/>
                  </a:lnTo>
                  <a:lnTo>
                    <a:pt x="144" y="376"/>
                  </a:lnTo>
                  <a:lnTo>
                    <a:pt x="143" y="376"/>
                  </a:lnTo>
                  <a:lnTo>
                    <a:pt x="143" y="381"/>
                  </a:lnTo>
                  <a:lnTo>
                    <a:pt x="141" y="381"/>
                  </a:lnTo>
                  <a:lnTo>
                    <a:pt x="141" y="384"/>
                  </a:lnTo>
                  <a:lnTo>
                    <a:pt x="139" y="384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8" y="394"/>
                  </a:lnTo>
                  <a:lnTo>
                    <a:pt x="136" y="394"/>
                  </a:lnTo>
                  <a:lnTo>
                    <a:pt x="136" y="399"/>
                  </a:lnTo>
                  <a:lnTo>
                    <a:pt x="135" y="399"/>
                  </a:lnTo>
                  <a:lnTo>
                    <a:pt x="135" y="403"/>
                  </a:lnTo>
                  <a:lnTo>
                    <a:pt x="133" y="403"/>
                  </a:lnTo>
                  <a:lnTo>
                    <a:pt x="133" y="408"/>
                  </a:lnTo>
                  <a:lnTo>
                    <a:pt x="131" y="408"/>
                  </a:lnTo>
                  <a:lnTo>
                    <a:pt x="131" y="411"/>
                  </a:lnTo>
                  <a:lnTo>
                    <a:pt x="130" y="411"/>
                  </a:lnTo>
                  <a:lnTo>
                    <a:pt x="130" y="416"/>
                  </a:lnTo>
                  <a:lnTo>
                    <a:pt x="128" y="416"/>
                  </a:lnTo>
                  <a:lnTo>
                    <a:pt x="128" y="421"/>
                  </a:lnTo>
                  <a:lnTo>
                    <a:pt x="127" y="421"/>
                  </a:lnTo>
                  <a:lnTo>
                    <a:pt x="127" y="426"/>
                  </a:lnTo>
                  <a:lnTo>
                    <a:pt x="125" y="426"/>
                  </a:lnTo>
                  <a:lnTo>
                    <a:pt x="125" y="431"/>
                  </a:lnTo>
                  <a:lnTo>
                    <a:pt x="123" y="431"/>
                  </a:lnTo>
                  <a:lnTo>
                    <a:pt x="123" y="435"/>
                  </a:lnTo>
                  <a:lnTo>
                    <a:pt x="122" y="435"/>
                  </a:lnTo>
                  <a:lnTo>
                    <a:pt x="122" y="439"/>
                  </a:lnTo>
                  <a:lnTo>
                    <a:pt x="120" y="439"/>
                  </a:lnTo>
                  <a:lnTo>
                    <a:pt x="120" y="443"/>
                  </a:lnTo>
                  <a:lnTo>
                    <a:pt x="119" y="443"/>
                  </a:lnTo>
                  <a:lnTo>
                    <a:pt x="119" y="448"/>
                  </a:lnTo>
                  <a:lnTo>
                    <a:pt x="117" y="448"/>
                  </a:lnTo>
                  <a:lnTo>
                    <a:pt x="117" y="453"/>
                  </a:lnTo>
                  <a:lnTo>
                    <a:pt x="115" y="453"/>
                  </a:lnTo>
                  <a:lnTo>
                    <a:pt x="115" y="458"/>
                  </a:lnTo>
                  <a:lnTo>
                    <a:pt x="114" y="458"/>
                  </a:lnTo>
                  <a:lnTo>
                    <a:pt x="114" y="463"/>
                  </a:lnTo>
                  <a:lnTo>
                    <a:pt x="112" y="463"/>
                  </a:lnTo>
                  <a:lnTo>
                    <a:pt x="112" y="466"/>
                  </a:lnTo>
                  <a:lnTo>
                    <a:pt x="111" y="466"/>
                  </a:lnTo>
                  <a:lnTo>
                    <a:pt x="111" y="471"/>
                  </a:lnTo>
                  <a:lnTo>
                    <a:pt x="109" y="471"/>
                  </a:lnTo>
                  <a:lnTo>
                    <a:pt x="109" y="475"/>
                  </a:lnTo>
                  <a:lnTo>
                    <a:pt x="107" y="475"/>
                  </a:lnTo>
                  <a:lnTo>
                    <a:pt x="107" y="480"/>
                  </a:lnTo>
                  <a:lnTo>
                    <a:pt x="106" y="480"/>
                  </a:lnTo>
                  <a:lnTo>
                    <a:pt x="106" y="485"/>
                  </a:lnTo>
                  <a:lnTo>
                    <a:pt x="104" y="485"/>
                  </a:lnTo>
                  <a:lnTo>
                    <a:pt x="104" y="490"/>
                  </a:lnTo>
                  <a:lnTo>
                    <a:pt x="103" y="490"/>
                  </a:lnTo>
                  <a:lnTo>
                    <a:pt x="103" y="493"/>
                  </a:lnTo>
                  <a:lnTo>
                    <a:pt x="101" y="493"/>
                  </a:lnTo>
                  <a:lnTo>
                    <a:pt x="101" y="498"/>
                  </a:lnTo>
                  <a:lnTo>
                    <a:pt x="99" y="498"/>
                  </a:lnTo>
                  <a:lnTo>
                    <a:pt x="99" y="503"/>
                  </a:lnTo>
                  <a:lnTo>
                    <a:pt x="98" y="503"/>
                  </a:lnTo>
                  <a:lnTo>
                    <a:pt x="98" y="507"/>
                  </a:lnTo>
                  <a:lnTo>
                    <a:pt x="96" y="507"/>
                  </a:lnTo>
                  <a:lnTo>
                    <a:pt x="96" y="512"/>
                  </a:lnTo>
                  <a:lnTo>
                    <a:pt x="95" y="512"/>
                  </a:lnTo>
                  <a:lnTo>
                    <a:pt x="95" y="517"/>
                  </a:lnTo>
                  <a:lnTo>
                    <a:pt x="93" y="517"/>
                  </a:lnTo>
                  <a:lnTo>
                    <a:pt x="93" y="520"/>
                  </a:lnTo>
                  <a:lnTo>
                    <a:pt x="91" y="520"/>
                  </a:lnTo>
                  <a:lnTo>
                    <a:pt x="91" y="525"/>
                  </a:lnTo>
                  <a:lnTo>
                    <a:pt x="90" y="525"/>
                  </a:lnTo>
                  <a:lnTo>
                    <a:pt x="90" y="530"/>
                  </a:lnTo>
                  <a:lnTo>
                    <a:pt x="88" y="530"/>
                  </a:lnTo>
                  <a:lnTo>
                    <a:pt x="88" y="535"/>
                  </a:lnTo>
                  <a:lnTo>
                    <a:pt x="87" y="535"/>
                  </a:lnTo>
                  <a:lnTo>
                    <a:pt x="87" y="539"/>
                  </a:lnTo>
                  <a:lnTo>
                    <a:pt x="85" y="539"/>
                  </a:lnTo>
                  <a:lnTo>
                    <a:pt x="85" y="544"/>
                  </a:lnTo>
                  <a:lnTo>
                    <a:pt x="83" y="544"/>
                  </a:lnTo>
                  <a:lnTo>
                    <a:pt x="83" y="547"/>
                  </a:lnTo>
                  <a:lnTo>
                    <a:pt x="82" y="547"/>
                  </a:lnTo>
                  <a:lnTo>
                    <a:pt x="82" y="552"/>
                  </a:lnTo>
                  <a:lnTo>
                    <a:pt x="80" y="552"/>
                  </a:lnTo>
                  <a:lnTo>
                    <a:pt x="80" y="557"/>
                  </a:lnTo>
                  <a:lnTo>
                    <a:pt x="79" y="557"/>
                  </a:lnTo>
                  <a:lnTo>
                    <a:pt x="79" y="562"/>
                  </a:lnTo>
                  <a:lnTo>
                    <a:pt x="77" y="562"/>
                  </a:lnTo>
                  <a:lnTo>
                    <a:pt x="77" y="567"/>
                  </a:lnTo>
                  <a:lnTo>
                    <a:pt x="75" y="567"/>
                  </a:lnTo>
                  <a:lnTo>
                    <a:pt x="75" y="571"/>
                  </a:lnTo>
                  <a:lnTo>
                    <a:pt x="74" y="571"/>
                  </a:lnTo>
                  <a:lnTo>
                    <a:pt x="74" y="575"/>
                  </a:lnTo>
                  <a:lnTo>
                    <a:pt x="72" y="575"/>
                  </a:lnTo>
                  <a:lnTo>
                    <a:pt x="72" y="579"/>
                  </a:lnTo>
                  <a:lnTo>
                    <a:pt x="71" y="579"/>
                  </a:lnTo>
                  <a:lnTo>
                    <a:pt x="71" y="584"/>
                  </a:lnTo>
                  <a:lnTo>
                    <a:pt x="69" y="584"/>
                  </a:lnTo>
                  <a:lnTo>
                    <a:pt x="69" y="589"/>
                  </a:lnTo>
                  <a:lnTo>
                    <a:pt x="67" y="589"/>
                  </a:lnTo>
                  <a:lnTo>
                    <a:pt x="67" y="594"/>
                  </a:lnTo>
                  <a:lnTo>
                    <a:pt x="66" y="594"/>
                  </a:lnTo>
                  <a:lnTo>
                    <a:pt x="66" y="599"/>
                  </a:lnTo>
                  <a:lnTo>
                    <a:pt x="64" y="599"/>
                  </a:lnTo>
                  <a:lnTo>
                    <a:pt x="64" y="603"/>
                  </a:lnTo>
                  <a:lnTo>
                    <a:pt x="63" y="603"/>
                  </a:lnTo>
                  <a:lnTo>
                    <a:pt x="63" y="607"/>
                  </a:lnTo>
                  <a:lnTo>
                    <a:pt x="61" y="607"/>
                  </a:lnTo>
                  <a:lnTo>
                    <a:pt x="61" y="611"/>
                  </a:lnTo>
                  <a:lnTo>
                    <a:pt x="59" y="611"/>
                  </a:lnTo>
                  <a:lnTo>
                    <a:pt x="59" y="616"/>
                  </a:lnTo>
                  <a:lnTo>
                    <a:pt x="58" y="616"/>
                  </a:lnTo>
                  <a:lnTo>
                    <a:pt x="58" y="621"/>
                  </a:lnTo>
                  <a:lnTo>
                    <a:pt x="56" y="621"/>
                  </a:lnTo>
                  <a:lnTo>
                    <a:pt x="56" y="626"/>
                  </a:lnTo>
                  <a:lnTo>
                    <a:pt x="55" y="626"/>
                  </a:lnTo>
                  <a:lnTo>
                    <a:pt x="55" y="631"/>
                  </a:lnTo>
                  <a:lnTo>
                    <a:pt x="53" y="631"/>
                  </a:lnTo>
                  <a:lnTo>
                    <a:pt x="53" y="634"/>
                  </a:lnTo>
                  <a:lnTo>
                    <a:pt x="51" y="634"/>
                  </a:lnTo>
                  <a:lnTo>
                    <a:pt x="51" y="639"/>
                  </a:lnTo>
                  <a:lnTo>
                    <a:pt x="50" y="639"/>
                  </a:lnTo>
                  <a:lnTo>
                    <a:pt x="50" y="643"/>
                  </a:lnTo>
                  <a:lnTo>
                    <a:pt x="48" y="643"/>
                  </a:lnTo>
                  <a:lnTo>
                    <a:pt x="48" y="648"/>
                  </a:lnTo>
                  <a:lnTo>
                    <a:pt x="47" y="648"/>
                  </a:lnTo>
                  <a:lnTo>
                    <a:pt x="47" y="653"/>
                  </a:lnTo>
                  <a:lnTo>
                    <a:pt x="45" y="653"/>
                  </a:lnTo>
                  <a:lnTo>
                    <a:pt x="45" y="658"/>
                  </a:lnTo>
                  <a:lnTo>
                    <a:pt x="43" y="658"/>
                  </a:lnTo>
                  <a:lnTo>
                    <a:pt x="43" y="661"/>
                  </a:lnTo>
                  <a:lnTo>
                    <a:pt x="42" y="661"/>
                  </a:lnTo>
                  <a:lnTo>
                    <a:pt x="42" y="666"/>
                  </a:lnTo>
                  <a:lnTo>
                    <a:pt x="40" y="666"/>
                  </a:lnTo>
                  <a:lnTo>
                    <a:pt x="40" y="671"/>
                  </a:lnTo>
                  <a:lnTo>
                    <a:pt x="39" y="671"/>
                  </a:lnTo>
                  <a:lnTo>
                    <a:pt x="39" y="675"/>
                  </a:lnTo>
                  <a:lnTo>
                    <a:pt x="37" y="675"/>
                  </a:lnTo>
                  <a:lnTo>
                    <a:pt x="37" y="680"/>
                  </a:lnTo>
                  <a:lnTo>
                    <a:pt x="35" y="680"/>
                  </a:lnTo>
                  <a:lnTo>
                    <a:pt x="35" y="685"/>
                  </a:lnTo>
                  <a:lnTo>
                    <a:pt x="34" y="685"/>
                  </a:lnTo>
                  <a:lnTo>
                    <a:pt x="34" y="688"/>
                  </a:lnTo>
                  <a:lnTo>
                    <a:pt x="32" y="688"/>
                  </a:lnTo>
                  <a:lnTo>
                    <a:pt x="32" y="693"/>
                  </a:lnTo>
                  <a:lnTo>
                    <a:pt x="31" y="693"/>
                  </a:lnTo>
                  <a:lnTo>
                    <a:pt x="31" y="698"/>
                  </a:lnTo>
                  <a:lnTo>
                    <a:pt x="29" y="698"/>
                  </a:lnTo>
                  <a:lnTo>
                    <a:pt x="29" y="703"/>
                  </a:lnTo>
                  <a:lnTo>
                    <a:pt x="27" y="703"/>
                  </a:lnTo>
                  <a:lnTo>
                    <a:pt x="27" y="707"/>
                  </a:lnTo>
                  <a:lnTo>
                    <a:pt x="26" y="707"/>
                  </a:lnTo>
                  <a:lnTo>
                    <a:pt x="26" y="712"/>
                  </a:lnTo>
                  <a:lnTo>
                    <a:pt x="24" y="712"/>
                  </a:lnTo>
                  <a:lnTo>
                    <a:pt x="24" y="715"/>
                  </a:lnTo>
                  <a:lnTo>
                    <a:pt x="23" y="715"/>
                  </a:lnTo>
                  <a:lnTo>
                    <a:pt x="23" y="720"/>
                  </a:lnTo>
                  <a:lnTo>
                    <a:pt x="21" y="720"/>
                  </a:lnTo>
                  <a:lnTo>
                    <a:pt x="21" y="725"/>
                  </a:lnTo>
                  <a:lnTo>
                    <a:pt x="19" y="725"/>
                  </a:lnTo>
                  <a:lnTo>
                    <a:pt x="19" y="730"/>
                  </a:lnTo>
                  <a:lnTo>
                    <a:pt x="18" y="730"/>
                  </a:lnTo>
                  <a:lnTo>
                    <a:pt x="18" y="735"/>
                  </a:lnTo>
                  <a:lnTo>
                    <a:pt x="16" y="735"/>
                  </a:lnTo>
                  <a:lnTo>
                    <a:pt x="16" y="739"/>
                  </a:lnTo>
                  <a:lnTo>
                    <a:pt x="15" y="739"/>
                  </a:lnTo>
                  <a:lnTo>
                    <a:pt x="15" y="743"/>
                  </a:lnTo>
                  <a:lnTo>
                    <a:pt x="13" y="743"/>
                  </a:lnTo>
                  <a:lnTo>
                    <a:pt x="13" y="747"/>
                  </a:lnTo>
                  <a:lnTo>
                    <a:pt x="11" y="747"/>
                  </a:lnTo>
                  <a:lnTo>
                    <a:pt x="11" y="752"/>
                  </a:lnTo>
                  <a:lnTo>
                    <a:pt x="10" y="752"/>
                  </a:lnTo>
                  <a:lnTo>
                    <a:pt x="10" y="757"/>
                  </a:lnTo>
                  <a:lnTo>
                    <a:pt x="8" y="757"/>
                  </a:lnTo>
                  <a:lnTo>
                    <a:pt x="8" y="762"/>
                  </a:lnTo>
                  <a:lnTo>
                    <a:pt x="7" y="762"/>
                  </a:lnTo>
                  <a:lnTo>
                    <a:pt x="7" y="767"/>
                  </a:lnTo>
                  <a:lnTo>
                    <a:pt x="5" y="767"/>
                  </a:lnTo>
                  <a:lnTo>
                    <a:pt x="5" y="770"/>
                  </a:lnTo>
                  <a:lnTo>
                    <a:pt x="3" y="770"/>
                  </a:lnTo>
                  <a:lnTo>
                    <a:pt x="3" y="775"/>
                  </a:lnTo>
                  <a:lnTo>
                    <a:pt x="2" y="775"/>
                  </a:lnTo>
                  <a:lnTo>
                    <a:pt x="2" y="779"/>
                  </a:lnTo>
                  <a:lnTo>
                    <a:pt x="0" y="779"/>
                  </a:lnTo>
                  <a:lnTo>
                    <a:pt x="0" y="784"/>
                  </a:lnTo>
                  <a:lnTo>
                    <a:pt x="2" y="784"/>
                  </a:lnTo>
                  <a:lnTo>
                    <a:pt x="2" y="781"/>
                  </a:lnTo>
                  <a:lnTo>
                    <a:pt x="3" y="781"/>
                  </a:lnTo>
                  <a:lnTo>
                    <a:pt x="3" y="778"/>
                  </a:lnTo>
                  <a:lnTo>
                    <a:pt x="5" y="778"/>
                  </a:lnTo>
                  <a:lnTo>
                    <a:pt x="5" y="773"/>
                  </a:lnTo>
                  <a:lnTo>
                    <a:pt x="7" y="773"/>
                  </a:lnTo>
                  <a:lnTo>
                    <a:pt x="7" y="770"/>
                  </a:lnTo>
                  <a:lnTo>
                    <a:pt x="8" y="770"/>
                  </a:lnTo>
                  <a:lnTo>
                    <a:pt x="8" y="765"/>
                  </a:lnTo>
                  <a:lnTo>
                    <a:pt x="10" y="765"/>
                  </a:lnTo>
                  <a:lnTo>
                    <a:pt x="10" y="762"/>
                  </a:lnTo>
                  <a:lnTo>
                    <a:pt x="11" y="762"/>
                  </a:lnTo>
                  <a:lnTo>
                    <a:pt x="11" y="759"/>
                  </a:lnTo>
                  <a:lnTo>
                    <a:pt x="13" y="759"/>
                  </a:lnTo>
                  <a:lnTo>
                    <a:pt x="13" y="754"/>
                  </a:lnTo>
                  <a:lnTo>
                    <a:pt x="15" y="754"/>
                  </a:lnTo>
                  <a:lnTo>
                    <a:pt x="15" y="751"/>
                  </a:lnTo>
                  <a:lnTo>
                    <a:pt x="16" y="751"/>
                  </a:lnTo>
                  <a:lnTo>
                    <a:pt x="16" y="747"/>
                  </a:lnTo>
                  <a:lnTo>
                    <a:pt x="18" y="747"/>
                  </a:lnTo>
                  <a:lnTo>
                    <a:pt x="18" y="743"/>
                  </a:lnTo>
                  <a:lnTo>
                    <a:pt x="19" y="743"/>
                  </a:lnTo>
                  <a:lnTo>
                    <a:pt x="19" y="739"/>
                  </a:lnTo>
                  <a:lnTo>
                    <a:pt x="21" y="739"/>
                  </a:lnTo>
                  <a:lnTo>
                    <a:pt x="21" y="736"/>
                  </a:lnTo>
                  <a:lnTo>
                    <a:pt x="23" y="736"/>
                  </a:lnTo>
                  <a:lnTo>
                    <a:pt x="23" y="731"/>
                  </a:lnTo>
                  <a:lnTo>
                    <a:pt x="24" y="731"/>
                  </a:lnTo>
                  <a:lnTo>
                    <a:pt x="24" y="728"/>
                  </a:lnTo>
                  <a:lnTo>
                    <a:pt x="26" y="728"/>
                  </a:lnTo>
                  <a:lnTo>
                    <a:pt x="26" y="725"/>
                  </a:lnTo>
                  <a:lnTo>
                    <a:pt x="27" y="725"/>
                  </a:lnTo>
                  <a:lnTo>
                    <a:pt x="27" y="720"/>
                  </a:lnTo>
                  <a:lnTo>
                    <a:pt x="29" y="720"/>
                  </a:lnTo>
                  <a:lnTo>
                    <a:pt x="29" y="717"/>
                  </a:lnTo>
                  <a:lnTo>
                    <a:pt x="31" y="717"/>
                  </a:lnTo>
                  <a:lnTo>
                    <a:pt x="31" y="714"/>
                  </a:lnTo>
                  <a:lnTo>
                    <a:pt x="32" y="714"/>
                  </a:lnTo>
                  <a:lnTo>
                    <a:pt x="32" y="709"/>
                  </a:lnTo>
                  <a:lnTo>
                    <a:pt x="34" y="709"/>
                  </a:lnTo>
                  <a:lnTo>
                    <a:pt x="34" y="706"/>
                  </a:lnTo>
                  <a:lnTo>
                    <a:pt x="35" y="706"/>
                  </a:lnTo>
                  <a:lnTo>
                    <a:pt x="35" y="701"/>
                  </a:lnTo>
                  <a:lnTo>
                    <a:pt x="37" y="701"/>
                  </a:lnTo>
                  <a:lnTo>
                    <a:pt x="37" y="698"/>
                  </a:lnTo>
                  <a:lnTo>
                    <a:pt x="39" y="698"/>
                  </a:lnTo>
                  <a:lnTo>
                    <a:pt x="39" y="695"/>
                  </a:lnTo>
                  <a:lnTo>
                    <a:pt x="40" y="695"/>
                  </a:lnTo>
                  <a:lnTo>
                    <a:pt x="40" y="690"/>
                  </a:lnTo>
                  <a:lnTo>
                    <a:pt x="42" y="690"/>
                  </a:lnTo>
                  <a:lnTo>
                    <a:pt x="42" y="687"/>
                  </a:lnTo>
                  <a:lnTo>
                    <a:pt x="43" y="687"/>
                  </a:lnTo>
                  <a:lnTo>
                    <a:pt x="43" y="683"/>
                  </a:lnTo>
                  <a:lnTo>
                    <a:pt x="45" y="683"/>
                  </a:lnTo>
                  <a:lnTo>
                    <a:pt x="45" y="679"/>
                  </a:lnTo>
                  <a:lnTo>
                    <a:pt x="47" y="679"/>
                  </a:lnTo>
                  <a:lnTo>
                    <a:pt x="47" y="675"/>
                  </a:lnTo>
                  <a:lnTo>
                    <a:pt x="48" y="675"/>
                  </a:lnTo>
                  <a:lnTo>
                    <a:pt x="48" y="672"/>
                  </a:lnTo>
                  <a:lnTo>
                    <a:pt x="50" y="672"/>
                  </a:lnTo>
                  <a:lnTo>
                    <a:pt x="50" y="667"/>
                  </a:lnTo>
                  <a:lnTo>
                    <a:pt x="51" y="667"/>
                  </a:lnTo>
                  <a:lnTo>
                    <a:pt x="51" y="664"/>
                  </a:lnTo>
                  <a:lnTo>
                    <a:pt x="53" y="664"/>
                  </a:lnTo>
                  <a:lnTo>
                    <a:pt x="53" y="661"/>
                  </a:lnTo>
                  <a:lnTo>
                    <a:pt x="55" y="661"/>
                  </a:lnTo>
                  <a:lnTo>
                    <a:pt x="55" y="656"/>
                  </a:lnTo>
                  <a:lnTo>
                    <a:pt x="56" y="656"/>
                  </a:lnTo>
                  <a:lnTo>
                    <a:pt x="56" y="653"/>
                  </a:lnTo>
                  <a:lnTo>
                    <a:pt x="58" y="653"/>
                  </a:lnTo>
                  <a:lnTo>
                    <a:pt x="58" y="650"/>
                  </a:lnTo>
                  <a:lnTo>
                    <a:pt x="59" y="650"/>
                  </a:lnTo>
                  <a:lnTo>
                    <a:pt x="59" y="645"/>
                  </a:lnTo>
                  <a:lnTo>
                    <a:pt x="61" y="645"/>
                  </a:lnTo>
                  <a:lnTo>
                    <a:pt x="61" y="642"/>
                  </a:lnTo>
                  <a:lnTo>
                    <a:pt x="63" y="642"/>
                  </a:lnTo>
                  <a:lnTo>
                    <a:pt x="63" y="637"/>
                  </a:lnTo>
                  <a:lnTo>
                    <a:pt x="64" y="637"/>
                  </a:lnTo>
                  <a:lnTo>
                    <a:pt x="64" y="634"/>
                  </a:lnTo>
                  <a:lnTo>
                    <a:pt x="66" y="634"/>
                  </a:lnTo>
                  <a:lnTo>
                    <a:pt x="66" y="631"/>
                  </a:lnTo>
                  <a:lnTo>
                    <a:pt x="67" y="631"/>
                  </a:lnTo>
                  <a:lnTo>
                    <a:pt x="67" y="626"/>
                  </a:lnTo>
                  <a:lnTo>
                    <a:pt x="69" y="626"/>
                  </a:lnTo>
                  <a:lnTo>
                    <a:pt x="69" y="623"/>
                  </a:lnTo>
                  <a:lnTo>
                    <a:pt x="71" y="623"/>
                  </a:lnTo>
                  <a:lnTo>
                    <a:pt x="71" y="619"/>
                  </a:lnTo>
                  <a:lnTo>
                    <a:pt x="72" y="619"/>
                  </a:lnTo>
                  <a:lnTo>
                    <a:pt x="72" y="615"/>
                  </a:lnTo>
                  <a:lnTo>
                    <a:pt x="74" y="615"/>
                  </a:lnTo>
                  <a:lnTo>
                    <a:pt x="74" y="611"/>
                  </a:lnTo>
                  <a:lnTo>
                    <a:pt x="75" y="611"/>
                  </a:lnTo>
                  <a:lnTo>
                    <a:pt x="75" y="608"/>
                  </a:lnTo>
                  <a:lnTo>
                    <a:pt x="77" y="608"/>
                  </a:lnTo>
                  <a:lnTo>
                    <a:pt x="77" y="603"/>
                  </a:lnTo>
                  <a:lnTo>
                    <a:pt x="79" y="603"/>
                  </a:lnTo>
                  <a:lnTo>
                    <a:pt x="79" y="600"/>
                  </a:lnTo>
                  <a:lnTo>
                    <a:pt x="80" y="600"/>
                  </a:lnTo>
                  <a:lnTo>
                    <a:pt x="80" y="597"/>
                  </a:lnTo>
                  <a:lnTo>
                    <a:pt x="82" y="597"/>
                  </a:lnTo>
                  <a:lnTo>
                    <a:pt x="82" y="592"/>
                  </a:lnTo>
                  <a:lnTo>
                    <a:pt x="83" y="592"/>
                  </a:lnTo>
                  <a:lnTo>
                    <a:pt x="83" y="589"/>
                  </a:lnTo>
                  <a:lnTo>
                    <a:pt x="85" y="589"/>
                  </a:lnTo>
                  <a:lnTo>
                    <a:pt x="85" y="586"/>
                  </a:lnTo>
                  <a:lnTo>
                    <a:pt x="87" y="586"/>
                  </a:lnTo>
                  <a:lnTo>
                    <a:pt x="87" y="581"/>
                  </a:lnTo>
                  <a:lnTo>
                    <a:pt x="88" y="581"/>
                  </a:lnTo>
                  <a:lnTo>
                    <a:pt x="88" y="578"/>
                  </a:lnTo>
                  <a:lnTo>
                    <a:pt x="90" y="578"/>
                  </a:lnTo>
                  <a:lnTo>
                    <a:pt x="90" y="575"/>
                  </a:lnTo>
                  <a:lnTo>
                    <a:pt x="91" y="575"/>
                  </a:lnTo>
                  <a:lnTo>
                    <a:pt x="91" y="570"/>
                  </a:lnTo>
                  <a:lnTo>
                    <a:pt x="93" y="570"/>
                  </a:lnTo>
                  <a:lnTo>
                    <a:pt x="93" y="567"/>
                  </a:lnTo>
                  <a:lnTo>
                    <a:pt x="95" y="567"/>
                  </a:lnTo>
                  <a:lnTo>
                    <a:pt x="95" y="562"/>
                  </a:lnTo>
                  <a:lnTo>
                    <a:pt x="96" y="562"/>
                  </a:lnTo>
                  <a:lnTo>
                    <a:pt x="96" y="559"/>
                  </a:lnTo>
                  <a:lnTo>
                    <a:pt x="98" y="559"/>
                  </a:lnTo>
                  <a:lnTo>
                    <a:pt x="98" y="555"/>
                  </a:lnTo>
                  <a:lnTo>
                    <a:pt x="99" y="555"/>
                  </a:lnTo>
                  <a:lnTo>
                    <a:pt x="99" y="551"/>
                  </a:lnTo>
                  <a:lnTo>
                    <a:pt x="101" y="551"/>
                  </a:lnTo>
                  <a:lnTo>
                    <a:pt x="101" y="547"/>
                  </a:lnTo>
                  <a:lnTo>
                    <a:pt x="103" y="547"/>
                  </a:lnTo>
                  <a:lnTo>
                    <a:pt x="103" y="544"/>
                  </a:lnTo>
                  <a:lnTo>
                    <a:pt x="104" y="544"/>
                  </a:lnTo>
                  <a:lnTo>
                    <a:pt x="104" y="539"/>
                  </a:lnTo>
                  <a:lnTo>
                    <a:pt x="106" y="539"/>
                  </a:lnTo>
                  <a:lnTo>
                    <a:pt x="106" y="536"/>
                  </a:lnTo>
                  <a:lnTo>
                    <a:pt x="107" y="536"/>
                  </a:lnTo>
                  <a:lnTo>
                    <a:pt x="107" y="533"/>
                  </a:lnTo>
                  <a:lnTo>
                    <a:pt x="109" y="533"/>
                  </a:lnTo>
                  <a:lnTo>
                    <a:pt x="109" y="528"/>
                  </a:lnTo>
                  <a:lnTo>
                    <a:pt x="111" y="528"/>
                  </a:lnTo>
                  <a:lnTo>
                    <a:pt x="111" y="525"/>
                  </a:lnTo>
                  <a:lnTo>
                    <a:pt x="112" y="525"/>
                  </a:lnTo>
                  <a:lnTo>
                    <a:pt x="112" y="522"/>
                  </a:lnTo>
                  <a:lnTo>
                    <a:pt x="114" y="522"/>
                  </a:lnTo>
                  <a:lnTo>
                    <a:pt x="114" y="517"/>
                  </a:lnTo>
                  <a:lnTo>
                    <a:pt x="115" y="517"/>
                  </a:lnTo>
                  <a:lnTo>
                    <a:pt x="115" y="514"/>
                  </a:lnTo>
                  <a:lnTo>
                    <a:pt x="117" y="514"/>
                  </a:lnTo>
                  <a:lnTo>
                    <a:pt x="117" y="511"/>
                  </a:lnTo>
                  <a:lnTo>
                    <a:pt x="119" y="511"/>
                  </a:lnTo>
                  <a:lnTo>
                    <a:pt x="119" y="506"/>
                  </a:lnTo>
                  <a:lnTo>
                    <a:pt x="120" y="506"/>
                  </a:lnTo>
                  <a:lnTo>
                    <a:pt x="120" y="503"/>
                  </a:lnTo>
                  <a:lnTo>
                    <a:pt x="122" y="503"/>
                  </a:lnTo>
                  <a:lnTo>
                    <a:pt x="122" y="498"/>
                  </a:lnTo>
                  <a:lnTo>
                    <a:pt x="123" y="498"/>
                  </a:lnTo>
                  <a:lnTo>
                    <a:pt x="123" y="495"/>
                  </a:lnTo>
                  <a:lnTo>
                    <a:pt x="125" y="495"/>
                  </a:lnTo>
                  <a:lnTo>
                    <a:pt x="125" y="491"/>
                  </a:lnTo>
                  <a:lnTo>
                    <a:pt x="127" y="491"/>
                  </a:lnTo>
                  <a:lnTo>
                    <a:pt x="127" y="487"/>
                  </a:lnTo>
                  <a:lnTo>
                    <a:pt x="128" y="487"/>
                  </a:lnTo>
                  <a:lnTo>
                    <a:pt x="128" y="483"/>
                  </a:lnTo>
                  <a:lnTo>
                    <a:pt x="130" y="483"/>
                  </a:lnTo>
                  <a:lnTo>
                    <a:pt x="130" y="480"/>
                  </a:lnTo>
                  <a:lnTo>
                    <a:pt x="131" y="480"/>
                  </a:lnTo>
                  <a:lnTo>
                    <a:pt x="131" y="475"/>
                  </a:lnTo>
                  <a:lnTo>
                    <a:pt x="133" y="475"/>
                  </a:lnTo>
                  <a:lnTo>
                    <a:pt x="133" y="472"/>
                  </a:lnTo>
                  <a:lnTo>
                    <a:pt x="135" y="472"/>
                  </a:lnTo>
                  <a:lnTo>
                    <a:pt x="135" y="469"/>
                  </a:lnTo>
                  <a:lnTo>
                    <a:pt x="136" y="469"/>
                  </a:lnTo>
                  <a:lnTo>
                    <a:pt x="136" y="464"/>
                  </a:lnTo>
                  <a:lnTo>
                    <a:pt x="138" y="464"/>
                  </a:lnTo>
                  <a:lnTo>
                    <a:pt x="138" y="461"/>
                  </a:lnTo>
                  <a:lnTo>
                    <a:pt x="139" y="461"/>
                  </a:lnTo>
                  <a:lnTo>
                    <a:pt x="139" y="458"/>
                  </a:lnTo>
                  <a:lnTo>
                    <a:pt x="141" y="458"/>
                  </a:lnTo>
                  <a:lnTo>
                    <a:pt x="141" y="453"/>
                  </a:lnTo>
                  <a:lnTo>
                    <a:pt x="143" y="453"/>
                  </a:lnTo>
                  <a:lnTo>
                    <a:pt x="143" y="450"/>
                  </a:lnTo>
                  <a:lnTo>
                    <a:pt x="144" y="450"/>
                  </a:lnTo>
                  <a:lnTo>
                    <a:pt x="144" y="447"/>
                  </a:lnTo>
                  <a:lnTo>
                    <a:pt x="146" y="447"/>
                  </a:lnTo>
                  <a:lnTo>
                    <a:pt x="146" y="442"/>
                  </a:lnTo>
                  <a:lnTo>
                    <a:pt x="147" y="442"/>
                  </a:lnTo>
                  <a:lnTo>
                    <a:pt x="147" y="439"/>
                  </a:lnTo>
                  <a:lnTo>
                    <a:pt x="149" y="439"/>
                  </a:lnTo>
                  <a:lnTo>
                    <a:pt x="149" y="434"/>
                  </a:lnTo>
                  <a:lnTo>
                    <a:pt x="151" y="434"/>
                  </a:lnTo>
                  <a:lnTo>
                    <a:pt x="151" y="431"/>
                  </a:lnTo>
                  <a:lnTo>
                    <a:pt x="152" y="431"/>
                  </a:lnTo>
                  <a:lnTo>
                    <a:pt x="152" y="427"/>
                  </a:lnTo>
                  <a:lnTo>
                    <a:pt x="154" y="427"/>
                  </a:lnTo>
                  <a:lnTo>
                    <a:pt x="154" y="423"/>
                  </a:lnTo>
                  <a:lnTo>
                    <a:pt x="155" y="423"/>
                  </a:lnTo>
                  <a:lnTo>
                    <a:pt x="155" y="419"/>
                  </a:lnTo>
                  <a:lnTo>
                    <a:pt x="157" y="419"/>
                  </a:lnTo>
                  <a:lnTo>
                    <a:pt x="157" y="416"/>
                  </a:lnTo>
                  <a:lnTo>
                    <a:pt x="159" y="416"/>
                  </a:lnTo>
                  <a:lnTo>
                    <a:pt x="159" y="411"/>
                  </a:lnTo>
                  <a:lnTo>
                    <a:pt x="160" y="411"/>
                  </a:lnTo>
                  <a:lnTo>
                    <a:pt x="160" y="408"/>
                  </a:lnTo>
                  <a:lnTo>
                    <a:pt x="162" y="408"/>
                  </a:lnTo>
                  <a:lnTo>
                    <a:pt x="162" y="405"/>
                  </a:lnTo>
                  <a:lnTo>
                    <a:pt x="163" y="405"/>
                  </a:lnTo>
                  <a:lnTo>
                    <a:pt x="163" y="400"/>
                  </a:lnTo>
                  <a:lnTo>
                    <a:pt x="165" y="400"/>
                  </a:lnTo>
                  <a:lnTo>
                    <a:pt x="165" y="397"/>
                  </a:lnTo>
                  <a:lnTo>
                    <a:pt x="167" y="397"/>
                  </a:lnTo>
                  <a:lnTo>
                    <a:pt x="167" y="394"/>
                  </a:lnTo>
                  <a:lnTo>
                    <a:pt x="168" y="394"/>
                  </a:lnTo>
                  <a:lnTo>
                    <a:pt x="168" y="389"/>
                  </a:lnTo>
                  <a:lnTo>
                    <a:pt x="170" y="389"/>
                  </a:lnTo>
                  <a:lnTo>
                    <a:pt x="170" y="386"/>
                  </a:lnTo>
                  <a:lnTo>
                    <a:pt x="171" y="386"/>
                  </a:lnTo>
                  <a:lnTo>
                    <a:pt x="171" y="383"/>
                  </a:lnTo>
                  <a:lnTo>
                    <a:pt x="173" y="383"/>
                  </a:lnTo>
                  <a:lnTo>
                    <a:pt x="173" y="378"/>
                  </a:lnTo>
                  <a:lnTo>
                    <a:pt x="175" y="378"/>
                  </a:lnTo>
                  <a:lnTo>
                    <a:pt x="175" y="375"/>
                  </a:lnTo>
                  <a:lnTo>
                    <a:pt x="176" y="375"/>
                  </a:lnTo>
                  <a:lnTo>
                    <a:pt x="176" y="371"/>
                  </a:lnTo>
                  <a:lnTo>
                    <a:pt x="178" y="371"/>
                  </a:lnTo>
                  <a:lnTo>
                    <a:pt x="178" y="367"/>
                  </a:lnTo>
                  <a:lnTo>
                    <a:pt x="179" y="367"/>
                  </a:lnTo>
                  <a:lnTo>
                    <a:pt x="179" y="363"/>
                  </a:lnTo>
                  <a:lnTo>
                    <a:pt x="181" y="363"/>
                  </a:lnTo>
                  <a:lnTo>
                    <a:pt x="181" y="359"/>
                  </a:lnTo>
                  <a:lnTo>
                    <a:pt x="183" y="359"/>
                  </a:lnTo>
                  <a:lnTo>
                    <a:pt x="183" y="355"/>
                  </a:lnTo>
                  <a:lnTo>
                    <a:pt x="184" y="355"/>
                  </a:lnTo>
                  <a:lnTo>
                    <a:pt x="184" y="352"/>
                  </a:lnTo>
                  <a:lnTo>
                    <a:pt x="186" y="352"/>
                  </a:lnTo>
                  <a:lnTo>
                    <a:pt x="186" y="347"/>
                  </a:lnTo>
                  <a:lnTo>
                    <a:pt x="187" y="347"/>
                  </a:lnTo>
                  <a:lnTo>
                    <a:pt x="187" y="344"/>
                  </a:lnTo>
                  <a:lnTo>
                    <a:pt x="189" y="344"/>
                  </a:lnTo>
                  <a:lnTo>
                    <a:pt x="189" y="341"/>
                  </a:lnTo>
                  <a:lnTo>
                    <a:pt x="191" y="341"/>
                  </a:lnTo>
                  <a:lnTo>
                    <a:pt x="191" y="336"/>
                  </a:lnTo>
                  <a:lnTo>
                    <a:pt x="192" y="336"/>
                  </a:lnTo>
                  <a:lnTo>
                    <a:pt x="192" y="333"/>
                  </a:lnTo>
                  <a:lnTo>
                    <a:pt x="194" y="333"/>
                  </a:lnTo>
                  <a:lnTo>
                    <a:pt x="194" y="330"/>
                  </a:lnTo>
                  <a:lnTo>
                    <a:pt x="195" y="330"/>
                  </a:lnTo>
                  <a:lnTo>
                    <a:pt x="195" y="325"/>
                  </a:lnTo>
                  <a:lnTo>
                    <a:pt x="197" y="325"/>
                  </a:lnTo>
                  <a:lnTo>
                    <a:pt x="197" y="322"/>
                  </a:lnTo>
                  <a:lnTo>
                    <a:pt x="199" y="322"/>
                  </a:lnTo>
                  <a:lnTo>
                    <a:pt x="199" y="319"/>
                  </a:lnTo>
                  <a:lnTo>
                    <a:pt x="200" y="319"/>
                  </a:lnTo>
                  <a:lnTo>
                    <a:pt x="200" y="314"/>
                  </a:lnTo>
                  <a:lnTo>
                    <a:pt x="202" y="314"/>
                  </a:lnTo>
                  <a:lnTo>
                    <a:pt x="202" y="311"/>
                  </a:lnTo>
                  <a:lnTo>
                    <a:pt x="203" y="311"/>
                  </a:lnTo>
                  <a:lnTo>
                    <a:pt x="203" y="307"/>
                  </a:lnTo>
                  <a:lnTo>
                    <a:pt x="205" y="307"/>
                  </a:lnTo>
                  <a:lnTo>
                    <a:pt x="205" y="303"/>
                  </a:lnTo>
                  <a:lnTo>
                    <a:pt x="207" y="303"/>
                  </a:lnTo>
                  <a:lnTo>
                    <a:pt x="207" y="299"/>
                  </a:lnTo>
                  <a:lnTo>
                    <a:pt x="208" y="299"/>
                  </a:lnTo>
                  <a:lnTo>
                    <a:pt x="208" y="295"/>
                  </a:lnTo>
                  <a:lnTo>
                    <a:pt x="210" y="295"/>
                  </a:lnTo>
                  <a:lnTo>
                    <a:pt x="210" y="291"/>
                  </a:lnTo>
                  <a:lnTo>
                    <a:pt x="211" y="291"/>
                  </a:lnTo>
                  <a:lnTo>
                    <a:pt x="211" y="288"/>
                  </a:lnTo>
                  <a:lnTo>
                    <a:pt x="213" y="288"/>
                  </a:lnTo>
                  <a:lnTo>
                    <a:pt x="213" y="283"/>
                  </a:lnTo>
                  <a:lnTo>
                    <a:pt x="215" y="283"/>
                  </a:lnTo>
                  <a:lnTo>
                    <a:pt x="215" y="280"/>
                  </a:lnTo>
                  <a:lnTo>
                    <a:pt x="216" y="280"/>
                  </a:lnTo>
                  <a:lnTo>
                    <a:pt x="216" y="277"/>
                  </a:lnTo>
                  <a:lnTo>
                    <a:pt x="218" y="277"/>
                  </a:lnTo>
                  <a:lnTo>
                    <a:pt x="218" y="272"/>
                  </a:lnTo>
                  <a:lnTo>
                    <a:pt x="219" y="272"/>
                  </a:lnTo>
                  <a:lnTo>
                    <a:pt x="219" y="269"/>
                  </a:lnTo>
                  <a:lnTo>
                    <a:pt x="221" y="269"/>
                  </a:lnTo>
                  <a:lnTo>
                    <a:pt x="221" y="266"/>
                  </a:lnTo>
                  <a:lnTo>
                    <a:pt x="223" y="266"/>
                  </a:lnTo>
                  <a:lnTo>
                    <a:pt x="223" y="261"/>
                  </a:lnTo>
                  <a:lnTo>
                    <a:pt x="224" y="261"/>
                  </a:lnTo>
                  <a:lnTo>
                    <a:pt x="224" y="258"/>
                  </a:lnTo>
                  <a:lnTo>
                    <a:pt x="226" y="258"/>
                  </a:lnTo>
                  <a:lnTo>
                    <a:pt x="226" y="255"/>
                  </a:lnTo>
                  <a:lnTo>
                    <a:pt x="227" y="255"/>
                  </a:lnTo>
                  <a:lnTo>
                    <a:pt x="227" y="250"/>
                  </a:lnTo>
                  <a:lnTo>
                    <a:pt x="229" y="250"/>
                  </a:lnTo>
                  <a:lnTo>
                    <a:pt x="229" y="247"/>
                  </a:lnTo>
                  <a:lnTo>
                    <a:pt x="231" y="247"/>
                  </a:lnTo>
                  <a:lnTo>
                    <a:pt x="231" y="243"/>
                  </a:lnTo>
                  <a:lnTo>
                    <a:pt x="232" y="243"/>
                  </a:lnTo>
                  <a:lnTo>
                    <a:pt x="232" y="239"/>
                  </a:lnTo>
                  <a:lnTo>
                    <a:pt x="234" y="239"/>
                  </a:lnTo>
                  <a:lnTo>
                    <a:pt x="234" y="235"/>
                  </a:lnTo>
                  <a:lnTo>
                    <a:pt x="235" y="235"/>
                  </a:lnTo>
                  <a:lnTo>
                    <a:pt x="235" y="231"/>
                  </a:lnTo>
                  <a:lnTo>
                    <a:pt x="237" y="231"/>
                  </a:lnTo>
                  <a:lnTo>
                    <a:pt x="237" y="227"/>
                  </a:lnTo>
                  <a:lnTo>
                    <a:pt x="239" y="227"/>
                  </a:lnTo>
                  <a:lnTo>
                    <a:pt x="239" y="224"/>
                  </a:lnTo>
                  <a:lnTo>
                    <a:pt x="240" y="224"/>
                  </a:lnTo>
                  <a:lnTo>
                    <a:pt x="240" y="219"/>
                  </a:lnTo>
                  <a:lnTo>
                    <a:pt x="242" y="219"/>
                  </a:lnTo>
                  <a:lnTo>
                    <a:pt x="242" y="216"/>
                  </a:lnTo>
                  <a:lnTo>
                    <a:pt x="243" y="216"/>
                  </a:lnTo>
                  <a:lnTo>
                    <a:pt x="243" y="213"/>
                  </a:lnTo>
                  <a:lnTo>
                    <a:pt x="245" y="213"/>
                  </a:lnTo>
                  <a:lnTo>
                    <a:pt x="245" y="208"/>
                  </a:lnTo>
                  <a:lnTo>
                    <a:pt x="247" y="208"/>
                  </a:lnTo>
                  <a:lnTo>
                    <a:pt x="247" y="205"/>
                  </a:lnTo>
                  <a:lnTo>
                    <a:pt x="248" y="205"/>
                  </a:lnTo>
                  <a:lnTo>
                    <a:pt x="248" y="202"/>
                  </a:lnTo>
                  <a:lnTo>
                    <a:pt x="250" y="202"/>
                  </a:lnTo>
                  <a:lnTo>
                    <a:pt x="250" y="197"/>
                  </a:lnTo>
                  <a:lnTo>
                    <a:pt x="251" y="197"/>
                  </a:lnTo>
                  <a:lnTo>
                    <a:pt x="251" y="194"/>
                  </a:lnTo>
                  <a:lnTo>
                    <a:pt x="253" y="194"/>
                  </a:lnTo>
                  <a:lnTo>
                    <a:pt x="253" y="191"/>
                  </a:lnTo>
                  <a:lnTo>
                    <a:pt x="255" y="191"/>
                  </a:lnTo>
                  <a:lnTo>
                    <a:pt x="255" y="186"/>
                  </a:lnTo>
                  <a:lnTo>
                    <a:pt x="256" y="186"/>
                  </a:lnTo>
                  <a:lnTo>
                    <a:pt x="256" y="183"/>
                  </a:lnTo>
                  <a:lnTo>
                    <a:pt x="258" y="183"/>
                  </a:lnTo>
                  <a:lnTo>
                    <a:pt x="258" y="179"/>
                  </a:lnTo>
                  <a:lnTo>
                    <a:pt x="259" y="179"/>
                  </a:lnTo>
                  <a:lnTo>
                    <a:pt x="259" y="175"/>
                  </a:lnTo>
                  <a:lnTo>
                    <a:pt x="261" y="175"/>
                  </a:lnTo>
                  <a:lnTo>
                    <a:pt x="261" y="171"/>
                  </a:lnTo>
                  <a:lnTo>
                    <a:pt x="263" y="171"/>
                  </a:lnTo>
                  <a:lnTo>
                    <a:pt x="263" y="168"/>
                  </a:lnTo>
                  <a:lnTo>
                    <a:pt x="264" y="168"/>
                  </a:lnTo>
                  <a:lnTo>
                    <a:pt x="264" y="163"/>
                  </a:lnTo>
                  <a:lnTo>
                    <a:pt x="266" y="163"/>
                  </a:lnTo>
                  <a:lnTo>
                    <a:pt x="266" y="160"/>
                  </a:lnTo>
                  <a:lnTo>
                    <a:pt x="267" y="160"/>
                  </a:lnTo>
                  <a:lnTo>
                    <a:pt x="267" y="155"/>
                  </a:lnTo>
                  <a:lnTo>
                    <a:pt x="269" y="155"/>
                  </a:lnTo>
                  <a:lnTo>
                    <a:pt x="269" y="152"/>
                  </a:lnTo>
                  <a:lnTo>
                    <a:pt x="271" y="152"/>
                  </a:lnTo>
                  <a:lnTo>
                    <a:pt x="271" y="149"/>
                  </a:lnTo>
                  <a:lnTo>
                    <a:pt x="272" y="149"/>
                  </a:lnTo>
                  <a:lnTo>
                    <a:pt x="272" y="144"/>
                  </a:lnTo>
                  <a:lnTo>
                    <a:pt x="274" y="144"/>
                  </a:lnTo>
                  <a:lnTo>
                    <a:pt x="274" y="141"/>
                  </a:lnTo>
                  <a:lnTo>
                    <a:pt x="275" y="141"/>
                  </a:lnTo>
                  <a:lnTo>
                    <a:pt x="275" y="138"/>
                  </a:lnTo>
                  <a:lnTo>
                    <a:pt x="277" y="138"/>
                  </a:lnTo>
                  <a:lnTo>
                    <a:pt x="277" y="133"/>
                  </a:lnTo>
                  <a:lnTo>
                    <a:pt x="279" y="133"/>
                  </a:lnTo>
                  <a:lnTo>
                    <a:pt x="279" y="130"/>
                  </a:lnTo>
                  <a:lnTo>
                    <a:pt x="280" y="130"/>
                  </a:lnTo>
                  <a:lnTo>
                    <a:pt x="280" y="127"/>
                  </a:lnTo>
                  <a:lnTo>
                    <a:pt x="282" y="127"/>
                  </a:lnTo>
                  <a:lnTo>
                    <a:pt x="282" y="122"/>
                  </a:lnTo>
                  <a:lnTo>
                    <a:pt x="283" y="122"/>
                  </a:lnTo>
                  <a:lnTo>
                    <a:pt x="283" y="119"/>
                  </a:lnTo>
                  <a:lnTo>
                    <a:pt x="285" y="119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1"/>
                  </a:lnTo>
                  <a:lnTo>
                    <a:pt x="288" y="111"/>
                  </a:lnTo>
                  <a:lnTo>
                    <a:pt x="288" y="107"/>
                  </a:lnTo>
                  <a:lnTo>
                    <a:pt x="290" y="107"/>
                  </a:lnTo>
                  <a:lnTo>
                    <a:pt x="290" y="104"/>
                  </a:lnTo>
                  <a:lnTo>
                    <a:pt x="291" y="104"/>
                  </a:lnTo>
                  <a:lnTo>
                    <a:pt x="291" y="99"/>
                  </a:lnTo>
                  <a:lnTo>
                    <a:pt x="293" y="99"/>
                  </a:lnTo>
                  <a:lnTo>
                    <a:pt x="293" y="96"/>
                  </a:lnTo>
                  <a:lnTo>
                    <a:pt x="295" y="96"/>
                  </a:lnTo>
                  <a:lnTo>
                    <a:pt x="295" y="91"/>
                  </a:lnTo>
                  <a:lnTo>
                    <a:pt x="296" y="91"/>
                  </a:lnTo>
                  <a:lnTo>
                    <a:pt x="296" y="88"/>
                  </a:lnTo>
                  <a:lnTo>
                    <a:pt x="298" y="88"/>
                  </a:lnTo>
                  <a:lnTo>
                    <a:pt x="298" y="85"/>
                  </a:lnTo>
                  <a:lnTo>
                    <a:pt x="299" y="85"/>
                  </a:lnTo>
                  <a:lnTo>
                    <a:pt x="299" y="80"/>
                  </a:lnTo>
                  <a:lnTo>
                    <a:pt x="301" y="80"/>
                  </a:lnTo>
                  <a:lnTo>
                    <a:pt x="301" y="77"/>
                  </a:lnTo>
                  <a:lnTo>
                    <a:pt x="303" y="77"/>
                  </a:lnTo>
                  <a:lnTo>
                    <a:pt x="303" y="74"/>
                  </a:lnTo>
                  <a:lnTo>
                    <a:pt x="304" y="74"/>
                  </a:lnTo>
                  <a:lnTo>
                    <a:pt x="304" y="69"/>
                  </a:lnTo>
                  <a:lnTo>
                    <a:pt x="306" y="69"/>
                  </a:lnTo>
                  <a:lnTo>
                    <a:pt x="306" y="66"/>
                  </a:lnTo>
                  <a:lnTo>
                    <a:pt x="307" y="66"/>
                  </a:lnTo>
                  <a:lnTo>
                    <a:pt x="307" y="63"/>
                  </a:lnTo>
                  <a:lnTo>
                    <a:pt x="309" y="63"/>
                  </a:lnTo>
                  <a:lnTo>
                    <a:pt x="309" y="58"/>
                  </a:lnTo>
                  <a:lnTo>
                    <a:pt x="311" y="58"/>
                  </a:lnTo>
                  <a:lnTo>
                    <a:pt x="311" y="55"/>
                  </a:lnTo>
                  <a:lnTo>
                    <a:pt x="312" y="55"/>
                  </a:lnTo>
                  <a:lnTo>
                    <a:pt x="312" y="52"/>
                  </a:lnTo>
                  <a:lnTo>
                    <a:pt x="314" y="52"/>
                  </a:lnTo>
                  <a:lnTo>
                    <a:pt x="314" y="47"/>
                  </a:lnTo>
                  <a:lnTo>
                    <a:pt x="315" y="47"/>
                  </a:lnTo>
                  <a:lnTo>
                    <a:pt x="315" y="44"/>
                  </a:lnTo>
                  <a:lnTo>
                    <a:pt x="317" y="44"/>
                  </a:lnTo>
                  <a:lnTo>
                    <a:pt x="317" y="40"/>
                  </a:lnTo>
                  <a:lnTo>
                    <a:pt x="319" y="40"/>
                  </a:lnTo>
                  <a:lnTo>
                    <a:pt x="319" y="36"/>
                  </a:lnTo>
                  <a:lnTo>
                    <a:pt x="320" y="36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2" y="28"/>
                  </a:lnTo>
                  <a:lnTo>
                    <a:pt x="323" y="28"/>
                  </a:lnTo>
                  <a:lnTo>
                    <a:pt x="323" y="24"/>
                  </a:lnTo>
                  <a:lnTo>
                    <a:pt x="325" y="24"/>
                  </a:lnTo>
                  <a:lnTo>
                    <a:pt x="325" y="21"/>
                  </a:lnTo>
                  <a:lnTo>
                    <a:pt x="327" y="21"/>
                  </a:lnTo>
                  <a:lnTo>
                    <a:pt x="327" y="16"/>
                  </a:lnTo>
                  <a:lnTo>
                    <a:pt x="328" y="16"/>
                  </a:lnTo>
                  <a:lnTo>
                    <a:pt x="328" y="13"/>
                  </a:lnTo>
                  <a:lnTo>
                    <a:pt x="330" y="13"/>
                  </a:lnTo>
                  <a:lnTo>
                    <a:pt x="330" y="10"/>
                  </a:lnTo>
                  <a:lnTo>
                    <a:pt x="331" y="10"/>
                  </a:lnTo>
                  <a:lnTo>
                    <a:pt x="331" y="5"/>
                  </a:lnTo>
                  <a:lnTo>
                    <a:pt x="333" y="5"/>
                  </a:lnTo>
                  <a:lnTo>
                    <a:pt x="333" y="2"/>
                  </a:lnTo>
                  <a:lnTo>
                    <a:pt x="335" y="2"/>
                  </a:lnTo>
                  <a:lnTo>
                    <a:pt x="335" y="0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4" name="Rectangle 14"/>
            <p:cNvSpPr>
              <a:spLocks noChangeArrowheads="1"/>
            </p:cNvSpPr>
            <p:nvPr/>
          </p:nvSpPr>
          <p:spPr bwMode="auto">
            <a:xfrm>
              <a:off x="2697" y="2087"/>
              <a:ext cx="1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5" name="Rectangle 15"/>
            <p:cNvSpPr>
              <a:spLocks noChangeArrowheads="1"/>
            </p:cNvSpPr>
            <p:nvPr/>
          </p:nvSpPr>
          <p:spPr bwMode="auto">
            <a:xfrm>
              <a:off x="2415" y="2885"/>
              <a:ext cx="2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6" name="Rectangle 16"/>
            <p:cNvSpPr>
              <a:spLocks noChangeArrowheads="1"/>
            </p:cNvSpPr>
            <p:nvPr/>
          </p:nvSpPr>
          <p:spPr bwMode="auto">
            <a:xfrm>
              <a:off x="2417" y="2880"/>
              <a:ext cx="1" cy="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7" name="Rectangle 17"/>
            <p:cNvSpPr>
              <a:spLocks noChangeArrowheads="1"/>
            </p:cNvSpPr>
            <p:nvPr/>
          </p:nvSpPr>
          <p:spPr bwMode="auto">
            <a:xfrm>
              <a:off x="2418" y="2877"/>
              <a:ext cx="2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8" name="Rectangle 18"/>
            <p:cNvSpPr>
              <a:spLocks noChangeArrowheads="1"/>
            </p:cNvSpPr>
            <p:nvPr/>
          </p:nvSpPr>
          <p:spPr bwMode="auto">
            <a:xfrm>
              <a:off x="2420" y="2872"/>
              <a:ext cx="2" cy="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59" name="Rectangle 19"/>
            <p:cNvSpPr>
              <a:spLocks noChangeArrowheads="1"/>
            </p:cNvSpPr>
            <p:nvPr/>
          </p:nvSpPr>
          <p:spPr bwMode="auto">
            <a:xfrm>
              <a:off x="2422" y="2867"/>
              <a:ext cx="1" cy="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60" name="Freeform 20"/>
            <p:cNvSpPr>
              <a:spLocks/>
            </p:cNvSpPr>
            <p:nvPr/>
          </p:nvSpPr>
          <p:spPr bwMode="auto">
            <a:xfrm>
              <a:off x="2414" y="2066"/>
              <a:ext cx="345" cy="825"/>
            </a:xfrm>
            <a:custGeom>
              <a:avLst/>
              <a:gdLst>
                <a:gd name="T0" fmla="*/ 283 w 345"/>
                <a:gd name="T1" fmla="*/ 24 h 825"/>
                <a:gd name="T2" fmla="*/ 345 w 345"/>
                <a:gd name="T3" fmla="*/ 16 h 825"/>
                <a:gd name="T4" fmla="*/ 345 w 345"/>
                <a:gd name="T5" fmla="*/ 13 h 825"/>
                <a:gd name="T6" fmla="*/ 0 w 345"/>
                <a:gd name="T7" fmla="*/ 825 h 825"/>
                <a:gd name="T8" fmla="*/ 291 w 345"/>
                <a:gd name="T9" fmla="*/ 0 h 825"/>
                <a:gd name="T10" fmla="*/ 283 w 345"/>
                <a:gd name="T11" fmla="*/ 24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825">
                  <a:moveTo>
                    <a:pt x="283" y="24"/>
                  </a:moveTo>
                  <a:lnTo>
                    <a:pt x="345" y="16"/>
                  </a:lnTo>
                  <a:lnTo>
                    <a:pt x="345" y="13"/>
                  </a:lnTo>
                  <a:lnTo>
                    <a:pt x="0" y="825"/>
                  </a:lnTo>
                  <a:lnTo>
                    <a:pt x="291" y="0"/>
                  </a:lnTo>
                  <a:lnTo>
                    <a:pt x="283" y="24"/>
                  </a:lnTo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61" name="Freeform 21"/>
            <p:cNvSpPr>
              <a:spLocks/>
            </p:cNvSpPr>
            <p:nvPr/>
          </p:nvSpPr>
          <p:spPr bwMode="auto">
            <a:xfrm>
              <a:off x="2865" y="1426"/>
              <a:ext cx="219" cy="517"/>
            </a:xfrm>
            <a:custGeom>
              <a:avLst/>
              <a:gdLst>
                <a:gd name="T0" fmla="*/ 25 w 219"/>
                <a:gd name="T1" fmla="*/ 64 h 517"/>
                <a:gd name="T2" fmla="*/ 46 w 219"/>
                <a:gd name="T3" fmla="*/ 73 h 517"/>
                <a:gd name="T4" fmla="*/ 64 w 219"/>
                <a:gd name="T5" fmla="*/ 85 h 517"/>
                <a:gd name="T6" fmla="*/ 81 w 219"/>
                <a:gd name="T7" fmla="*/ 99 h 517"/>
                <a:gd name="T8" fmla="*/ 104 w 219"/>
                <a:gd name="T9" fmla="*/ 120 h 517"/>
                <a:gd name="T10" fmla="*/ 123 w 219"/>
                <a:gd name="T11" fmla="*/ 145 h 517"/>
                <a:gd name="T12" fmla="*/ 134 w 219"/>
                <a:gd name="T13" fmla="*/ 163 h 517"/>
                <a:gd name="T14" fmla="*/ 144 w 219"/>
                <a:gd name="T15" fmla="*/ 181 h 517"/>
                <a:gd name="T16" fmla="*/ 153 w 219"/>
                <a:gd name="T17" fmla="*/ 209 h 517"/>
                <a:gd name="T18" fmla="*/ 158 w 219"/>
                <a:gd name="T19" fmla="*/ 230 h 517"/>
                <a:gd name="T20" fmla="*/ 161 w 219"/>
                <a:gd name="T21" fmla="*/ 281 h 517"/>
                <a:gd name="T22" fmla="*/ 160 w 219"/>
                <a:gd name="T23" fmla="*/ 301 h 517"/>
                <a:gd name="T24" fmla="*/ 153 w 219"/>
                <a:gd name="T25" fmla="*/ 323 h 517"/>
                <a:gd name="T26" fmla="*/ 147 w 219"/>
                <a:gd name="T27" fmla="*/ 344 h 517"/>
                <a:gd name="T28" fmla="*/ 148 w 219"/>
                <a:gd name="T29" fmla="*/ 341 h 517"/>
                <a:gd name="T30" fmla="*/ 139 w 219"/>
                <a:gd name="T31" fmla="*/ 363 h 517"/>
                <a:gd name="T32" fmla="*/ 136 w 219"/>
                <a:gd name="T33" fmla="*/ 373 h 517"/>
                <a:gd name="T34" fmla="*/ 131 w 219"/>
                <a:gd name="T35" fmla="*/ 379 h 517"/>
                <a:gd name="T36" fmla="*/ 126 w 219"/>
                <a:gd name="T37" fmla="*/ 387 h 517"/>
                <a:gd name="T38" fmla="*/ 113 w 219"/>
                <a:gd name="T39" fmla="*/ 405 h 517"/>
                <a:gd name="T40" fmla="*/ 102 w 219"/>
                <a:gd name="T41" fmla="*/ 417 h 517"/>
                <a:gd name="T42" fmla="*/ 97 w 219"/>
                <a:gd name="T43" fmla="*/ 424 h 517"/>
                <a:gd name="T44" fmla="*/ 91 w 219"/>
                <a:gd name="T45" fmla="*/ 429 h 517"/>
                <a:gd name="T46" fmla="*/ 76 w 219"/>
                <a:gd name="T47" fmla="*/ 441 h 517"/>
                <a:gd name="T48" fmla="*/ 68 w 219"/>
                <a:gd name="T49" fmla="*/ 446 h 517"/>
                <a:gd name="T50" fmla="*/ 60 w 219"/>
                <a:gd name="T51" fmla="*/ 453 h 517"/>
                <a:gd name="T52" fmla="*/ 67 w 219"/>
                <a:gd name="T53" fmla="*/ 517 h 517"/>
                <a:gd name="T54" fmla="*/ 97 w 219"/>
                <a:gd name="T55" fmla="*/ 497 h 517"/>
                <a:gd name="T56" fmla="*/ 110 w 219"/>
                <a:gd name="T57" fmla="*/ 486 h 517"/>
                <a:gd name="T58" fmla="*/ 128 w 219"/>
                <a:gd name="T59" fmla="*/ 473 h 517"/>
                <a:gd name="T60" fmla="*/ 144 w 219"/>
                <a:gd name="T61" fmla="*/ 459 h 517"/>
                <a:gd name="T62" fmla="*/ 155 w 219"/>
                <a:gd name="T63" fmla="*/ 446 h 517"/>
                <a:gd name="T64" fmla="*/ 163 w 219"/>
                <a:gd name="T65" fmla="*/ 437 h 517"/>
                <a:gd name="T66" fmla="*/ 176 w 219"/>
                <a:gd name="T67" fmla="*/ 417 h 517"/>
                <a:gd name="T68" fmla="*/ 180 w 219"/>
                <a:gd name="T69" fmla="*/ 409 h 517"/>
                <a:gd name="T70" fmla="*/ 187 w 219"/>
                <a:gd name="T71" fmla="*/ 398 h 517"/>
                <a:gd name="T72" fmla="*/ 192 w 219"/>
                <a:gd name="T73" fmla="*/ 389 h 517"/>
                <a:gd name="T74" fmla="*/ 201 w 219"/>
                <a:gd name="T75" fmla="*/ 365 h 517"/>
                <a:gd name="T76" fmla="*/ 203 w 219"/>
                <a:gd name="T77" fmla="*/ 361 h 517"/>
                <a:gd name="T78" fmla="*/ 211 w 219"/>
                <a:gd name="T79" fmla="*/ 336 h 517"/>
                <a:gd name="T80" fmla="*/ 216 w 219"/>
                <a:gd name="T81" fmla="*/ 310 h 517"/>
                <a:gd name="T82" fmla="*/ 219 w 219"/>
                <a:gd name="T83" fmla="*/ 285 h 517"/>
                <a:gd name="T84" fmla="*/ 216 w 219"/>
                <a:gd name="T85" fmla="*/ 219 h 517"/>
                <a:gd name="T86" fmla="*/ 209 w 219"/>
                <a:gd name="T87" fmla="*/ 193 h 517"/>
                <a:gd name="T88" fmla="*/ 196 w 219"/>
                <a:gd name="T89" fmla="*/ 158 h 517"/>
                <a:gd name="T90" fmla="*/ 185 w 219"/>
                <a:gd name="T91" fmla="*/ 134 h 517"/>
                <a:gd name="T92" fmla="*/ 171 w 219"/>
                <a:gd name="T93" fmla="*/ 113 h 517"/>
                <a:gd name="T94" fmla="*/ 147 w 219"/>
                <a:gd name="T95" fmla="*/ 81 h 517"/>
                <a:gd name="T96" fmla="*/ 118 w 219"/>
                <a:gd name="T97" fmla="*/ 54 h 517"/>
                <a:gd name="T98" fmla="*/ 97 w 219"/>
                <a:gd name="T99" fmla="*/ 38 h 517"/>
                <a:gd name="T100" fmla="*/ 75 w 219"/>
                <a:gd name="T101" fmla="*/ 24 h 517"/>
                <a:gd name="T102" fmla="*/ 49 w 219"/>
                <a:gd name="T103" fmla="*/ 11 h 517"/>
                <a:gd name="T104" fmla="*/ 0 w 219"/>
                <a:gd name="T105" fmla="*/ 53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9" h="517">
                  <a:moveTo>
                    <a:pt x="0" y="53"/>
                  </a:moveTo>
                  <a:lnTo>
                    <a:pt x="25" y="64"/>
                  </a:lnTo>
                  <a:lnTo>
                    <a:pt x="35" y="69"/>
                  </a:lnTo>
                  <a:lnTo>
                    <a:pt x="46" y="73"/>
                  </a:lnTo>
                  <a:lnTo>
                    <a:pt x="56" y="80"/>
                  </a:lnTo>
                  <a:lnTo>
                    <a:pt x="64" y="85"/>
                  </a:lnTo>
                  <a:lnTo>
                    <a:pt x="73" y="91"/>
                  </a:lnTo>
                  <a:lnTo>
                    <a:pt x="81" y="99"/>
                  </a:lnTo>
                  <a:lnTo>
                    <a:pt x="89" y="105"/>
                  </a:lnTo>
                  <a:lnTo>
                    <a:pt x="104" y="120"/>
                  </a:lnTo>
                  <a:lnTo>
                    <a:pt x="118" y="137"/>
                  </a:lnTo>
                  <a:lnTo>
                    <a:pt x="123" y="145"/>
                  </a:lnTo>
                  <a:lnTo>
                    <a:pt x="129" y="153"/>
                  </a:lnTo>
                  <a:lnTo>
                    <a:pt x="134" y="163"/>
                  </a:lnTo>
                  <a:lnTo>
                    <a:pt x="139" y="171"/>
                  </a:lnTo>
                  <a:lnTo>
                    <a:pt x="144" y="181"/>
                  </a:lnTo>
                  <a:lnTo>
                    <a:pt x="147" y="190"/>
                  </a:lnTo>
                  <a:lnTo>
                    <a:pt x="153" y="209"/>
                  </a:lnTo>
                  <a:lnTo>
                    <a:pt x="156" y="219"/>
                  </a:lnTo>
                  <a:lnTo>
                    <a:pt x="158" y="230"/>
                  </a:lnTo>
                  <a:lnTo>
                    <a:pt x="161" y="251"/>
                  </a:lnTo>
                  <a:lnTo>
                    <a:pt x="161" y="281"/>
                  </a:lnTo>
                  <a:lnTo>
                    <a:pt x="160" y="291"/>
                  </a:lnTo>
                  <a:lnTo>
                    <a:pt x="160" y="301"/>
                  </a:lnTo>
                  <a:lnTo>
                    <a:pt x="156" y="312"/>
                  </a:lnTo>
                  <a:lnTo>
                    <a:pt x="153" y="323"/>
                  </a:lnTo>
                  <a:lnTo>
                    <a:pt x="152" y="333"/>
                  </a:lnTo>
                  <a:lnTo>
                    <a:pt x="147" y="344"/>
                  </a:lnTo>
                  <a:lnTo>
                    <a:pt x="148" y="342"/>
                  </a:lnTo>
                  <a:lnTo>
                    <a:pt x="148" y="341"/>
                  </a:lnTo>
                  <a:lnTo>
                    <a:pt x="140" y="360"/>
                  </a:lnTo>
                  <a:lnTo>
                    <a:pt x="139" y="363"/>
                  </a:lnTo>
                  <a:lnTo>
                    <a:pt x="137" y="368"/>
                  </a:lnTo>
                  <a:lnTo>
                    <a:pt x="136" y="373"/>
                  </a:lnTo>
                  <a:lnTo>
                    <a:pt x="134" y="374"/>
                  </a:lnTo>
                  <a:lnTo>
                    <a:pt x="131" y="379"/>
                  </a:lnTo>
                  <a:lnTo>
                    <a:pt x="128" y="384"/>
                  </a:lnTo>
                  <a:lnTo>
                    <a:pt x="126" y="387"/>
                  </a:lnTo>
                  <a:lnTo>
                    <a:pt x="120" y="398"/>
                  </a:lnTo>
                  <a:lnTo>
                    <a:pt x="113" y="405"/>
                  </a:lnTo>
                  <a:lnTo>
                    <a:pt x="112" y="408"/>
                  </a:lnTo>
                  <a:lnTo>
                    <a:pt x="102" y="417"/>
                  </a:lnTo>
                  <a:lnTo>
                    <a:pt x="100" y="421"/>
                  </a:lnTo>
                  <a:lnTo>
                    <a:pt x="97" y="424"/>
                  </a:lnTo>
                  <a:lnTo>
                    <a:pt x="94" y="425"/>
                  </a:lnTo>
                  <a:lnTo>
                    <a:pt x="91" y="429"/>
                  </a:lnTo>
                  <a:lnTo>
                    <a:pt x="86" y="432"/>
                  </a:lnTo>
                  <a:lnTo>
                    <a:pt x="76" y="441"/>
                  </a:lnTo>
                  <a:lnTo>
                    <a:pt x="72" y="443"/>
                  </a:lnTo>
                  <a:lnTo>
                    <a:pt x="68" y="446"/>
                  </a:lnTo>
                  <a:lnTo>
                    <a:pt x="64" y="449"/>
                  </a:lnTo>
                  <a:lnTo>
                    <a:pt x="60" y="453"/>
                  </a:lnTo>
                  <a:lnTo>
                    <a:pt x="36" y="467"/>
                  </a:lnTo>
                  <a:lnTo>
                    <a:pt x="67" y="517"/>
                  </a:lnTo>
                  <a:lnTo>
                    <a:pt x="92" y="501"/>
                  </a:lnTo>
                  <a:lnTo>
                    <a:pt x="97" y="497"/>
                  </a:lnTo>
                  <a:lnTo>
                    <a:pt x="102" y="494"/>
                  </a:lnTo>
                  <a:lnTo>
                    <a:pt x="110" y="486"/>
                  </a:lnTo>
                  <a:lnTo>
                    <a:pt x="123" y="477"/>
                  </a:lnTo>
                  <a:lnTo>
                    <a:pt x="128" y="473"/>
                  </a:lnTo>
                  <a:lnTo>
                    <a:pt x="139" y="462"/>
                  </a:lnTo>
                  <a:lnTo>
                    <a:pt x="144" y="459"/>
                  </a:lnTo>
                  <a:lnTo>
                    <a:pt x="147" y="454"/>
                  </a:lnTo>
                  <a:lnTo>
                    <a:pt x="155" y="446"/>
                  </a:lnTo>
                  <a:lnTo>
                    <a:pt x="158" y="441"/>
                  </a:lnTo>
                  <a:lnTo>
                    <a:pt x="163" y="437"/>
                  </a:lnTo>
                  <a:lnTo>
                    <a:pt x="166" y="432"/>
                  </a:lnTo>
                  <a:lnTo>
                    <a:pt x="176" y="417"/>
                  </a:lnTo>
                  <a:lnTo>
                    <a:pt x="179" y="413"/>
                  </a:lnTo>
                  <a:lnTo>
                    <a:pt x="180" y="409"/>
                  </a:lnTo>
                  <a:lnTo>
                    <a:pt x="184" y="405"/>
                  </a:lnTo>
                  <a:lnTo>
                    <a:pt x="187" y="398"/>
                  </a:lnTo>
                  <a:lnTo>
                    <a:pt x="188" y="393"/>
                  </a:lnTo>
                  <a:lnTo>
                    <a:pt x="192" y="389"/>
                  </a:lnTo>
                  <a:lnTo>
                    <a:pt x="193" y="384"/>
                  </a:lnTo>
                  <a:lnTo>
                    <a:pt x="201" y="365"/>
                  </a:lnTo>
                  <a:lnTo>
                    <a:pt x="203" y="363"/>
                  </a:lnTo>
                  <a:lnTo>
                    <a:pt x="203" y="361"/>
                  </a:lnTo>
                  <a:lnTo>
                    <a:pt x="208" y="349"/>
                  </a:lnTo>
                  <a:lnTo>
                    <a:pt x="211" y="336"/>
                  </a:lnTo>
                  <a:lnTo>
                    <a:pt x="214" y="323"/>
                  </a:lnTo>
                  <a:lnTo>
                    <a:pt x="216" y="310"/>
                  </a:lnTo>
                  <a:lnTo>
                    <a:pt x="217" y="297"/>
                  </a:lnTo>
                  <a:lnTo>
                    <a:pt x="219" y="285"/>
                  </a:lnTo>
                  <a:lnTo>
                    <a:pt x="219" y="245"/>
                  </a:lnTo>
                  <a:lnTo>
                    <a:pt x="216" y="219"/>
                  </a:lnTo>
                  <a:lnTo>
                    <a:pt x="212" y="208"/>
                  </a:lnTo>
                  <a:lnTo>
                    <a:pt x="209" y="193"/>
                  </a:lnTo>
                  <a:lnTo>
                    <a:pt x="201" y="169"/>
                  </a:lnTo>
                  <a:lnTo>
                    <a:pt x="196" y="158"/>
                  </a:lnTo>
                  <a:lnTo>
                    <a:pt x="192" y="147"/>
                  </a:lnTo>
                  <a:lnTo>
                    <a:pt x="185" y="134"/>
                  </a:lnTo>
                  <a:lnTo>
                    <a:pt x="179" y="123"/>
                  </a:lnTo>
                  <a:lnTo>
                    <a:pt x="171" y="113"/>
                  </a:lnTo>
                  <a:lnTo>
                    <a:pt x="164" y="102"/>
                  </a:lnTo>
                  <a:lnTo>
                    <a:pt x="147" y="81"/>
                  </a:lnTo>
                  <a:lnTo>
                    <a:pt x="128" y="62"/>
                  </a:lnTo>
                  <a:lnTo>
                    <a:pt x="118" y="54"/>
                  </a:lnTo>
                  <a:lnTo>
                    <a:pt x="108" y="46"/>
                  </a:lnTo>
                  <a:lnTo>
                    <a:pt x="97" y="38"/>
                  </a:lnTo>
                  <a:lnTo>
                    <a:pt x="86" y="30"/>
                  </a:lnTo>
                  <a:lnTo>
                    <a:pt x="75" y="24"/>
                  </a:lnTo>
                  <a:lnTo>
                    <a:pt x="62" y="17"/>
                  </a:lnTo>
                  <a:lnTo>
                    <a:pt x="49" y="11"/>
                  </a:lnTo>
                  <a:lnTo>
                    <a:pt x="22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62" name="Freeform 22"/>
            <p:cNvSpPr>
              <a:spLocks/>
            </p:cNvSpPr>
            <p:nvPr/>
          </p:nvSpPr>
          <p:spPr bwMode="auto">
            <a:xfrm>
              <a:off x="2956" y="2043"/>
              <a:ext cx="389" cy="879"/>
            </a:xfrm>
            <a:custGeom>
              <a:avLst/>
              <a:gdLst>
                <a:gd name="T0" fmla="*/ 0 w 389"/>
                <a:gd name="T1" fmla="*/ 64 h 879"/>
                <a:gd name="T2" fmla="*/ 389 w 389"/>
                <a:gd name="T3" fmla="*/ 879 h 879"/>
                <a:gd name="T4" fmla="*/ 35 w 389"/>
                <a:gd name="T5" fmla="*/ 0 h 879"/>
                <a:gd name="T6" fmla="*/ 6 w 389"/>
                <a:gd name="T7" fmla="*/ 58 h 879"/>
                <a:gd name="T8" fmla="*/ 0 w 389"/>
                <a:gd name="T9" fmla="*/ 64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" h="879">
                  <a:moveTo>
                    <a:pt x="0" y="64"/>
                  </a:moveTo>
                  <a:lnTo>
                    <a:pt x="389" y="879"/>
                  </a:lnTo>
                  <a:lnTo>
                    <a:pt x="35" y="0"/>
                  </a:lnTo>
                  <a:lnTo>
                    <a:pt x="6" y="58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8263" name="Freeform 23"/>
            <p:cNvSpPr>
              <a:spLocks/>
            </p:cNvSpPr>
            <p:nvPr/>
          </p:nvSpPr>
          <p:spPr bwMode="auto">
            <a:xfrm>
              <a:off x="2623" y="1427"/>
              <a:ext cx="223" cy="509"/>
            </a:xfrm>
            <a:custGeom>
              <a:avLst/>
              <a:gdLst>
                <a:gd name="T0" fmla="*/ 173 w 223"/>
                <a:gd name="T1" fmla="*/ 12 h 509"/>
                <a:gd name="T2" fmla="*/ 149 w 223"/>
                <a:gd name="T3" fmla="*/ 23 h 509"/>
                <a:gd name="T4" fmla="*/ 125 w 223"/>
                <a:gd name="T5" fmla="*/ 37 h 509"/>
                <a:gd name="T6" fmla="*/ 104 w 223"/>
                <a:gd name="T7" fmla="*/ 53 h 509"/>
                <a:gd name="T8" fmla="*/ 83 w 223"/>
                <a:gd name="T9" fmla="*/ 71 h 509"/>
                <a:gd name="T10" fmla="*/ 66 w 223"/>
                <a:gd name="T11" fmla="*/ 90 h 509"/>
                <a:gd name="T12" fmla="*/ 50 w 223"/>
                <a:gd name="T13" fmla="*/ 111 h 509"/>
                <a:gd name="T14" fmla="*/ 35 w 223"/>
                <a:gd name="T15" fmla="*/ 133 h 509"/>
                <a:gd name="T16" fmla="*/ 24 w 223"/>
                <a:gd name="T17" fmla="*/ 156 h 509"/>
                <a:gd name="T18" fmla="*/ 15 w 223"/>
                <a:gd name="T19" fmla="*/ 180 h 509"/>
                <a:gd name="T20" fmla="*/ 8 w 223"/>
                <a:gd name="T21" fmla="*/ 204 h 509"/>
                <a:gd name="T22" fmla="*/ 3 w 223"/>
                <a:gd name="T23" fmla="*/ 229 h 509"/>
                <a:gd name="T24" fmla="*/ 0 w 223"/>
                <a:gd name="T25" fmla="*/ 255 h 509"/>
                <a:gd name="T26" fmla="*/ 2 w 223"/>
                <a:gd name="T27" fmla="*/ 293 h 509"/>
                <a:gd name="T28" fmla="*/ 5 w 223"/>
                <a:gd name="T29" fmla="*/ 320 h 509"/>
                <a:gd name="T30" fmla="*/ 11 w 223"/>
                <a:gd name="T31" fmla="*/ 344 h 509"/>
                <a:gd name="T32" fmla="*/ 16 w 223"/>
                <a:gd name="T33" fmla="*/ 359 h 509"/>
                <a:gd name="T34" fmla="*/ 18 w 223"/>
                <a:gd name="T35" fmla="*/ 364 h 509"/>
                <a:gd name="T36" fmla="*/ 27 w 223"/>
                <a:gd name="T37" fmla="*/ 386 h 509"/>
                <a:gd name="T38" fmla="*/ 32 w 223"/>
                <a:gd name="T39" fmla="*/ 396 h 509"/>
                <a:gd name="T40" fmla="*/ 37 w 223"/>
                <a:gd name="T41" fmla="*/ 404 h 509"/>
                <a:gd name="T42" fmla="*/ 43 w 223"/>
                <a:gd name="T43" fmla="*/ 415 h 509"/>
                <a:gd name="T44" fmla="*/ 58 w 223"/>
                <a:gd name="T45" fmla="*/ 434 h 509"/>
                <a:gd name="T46" fmla="*/ 64 w 223"/>
                <a:gd name="T47" fmla="*/ 442 h 509"/>
                <a:gd name="T48" fmla="*/ 75 w 223"/>
                <a:gd name="T49" fmla="*/ 455 h 509"/>
                <a:gd name="T50" fmla="*/ 91 w 223"/>
                <a:gd name="T51" fmla="*/ 469 h 509"/>
                <a:gd name="T52" fmla="*/ 104 w 223"/>
                <a:gd name="T53" fmla="*/ 479 h 509"/>
                <a:gd name="T54" fmla="*/ 114 w 223"/>
                <a:gd name="T55" fmla="*/ 485 h 509"/>
                <a:gd name="T56" fmla="*/ 154 w 223"/>
                <a:gd name="T57" fmla="*/ 509 h 509"/>
                <a:gd name="T58" fmla="*/ 160 w 223"/>
                <a:gd name="T59" fmla="*/ 447 h 509"/>
                <a:gd name="T60" fmla="*/ 143 w 223"/>
                <a:gd name="T61" fmla="*/ 436 h 509"/>
                <a:gd name="T62" fmla="*/ 133 w 223"/>
                <a:gd name="T63" fmla="*/ 428 h 509"/>
                <a:gd name="T64" fmla="*/ 107 w 223"/>
                <a:gd name="T65" fmla="*/ 404 h 509"/>
                <a:gd name="T66" fmla="*/ 99 w 223"/>
                <a:gd name="T67" fmla="*/ 394 h 509"/>
                <a:gd name="T68" fmla="*/ 90 w 223"/>
                <a:gd name="T69" fmla="*/ 380 h 509"/>
                <a:gd name="T70" fmla="*/ 85 w 223"/>
                <a:gd name="T71" fmla="*/ 372 h 509"/>
                <a:gd name="T72" fmla="*/ 82 w 223"/>
                <a:gd name="T73" fmla="*/ 364 h 509"/>
                <a:gd name="T74" fmla="*/ 77 w 223"/>
                <a:gd name="T75" fmla="*/ 356 h 509"/>
                <a:gd name="T76" fmla="*/ 71 w 223"/>
                <a:gd name="T77" fmla="*/ 341 h 509"/>
                <a:gd name="T78" fmla="*/ 71 w 223"/>
                <a:gd name="T79" fmla="*/ 340 h 509"/>
                <a:gd name="T80" fmla="*/ 64 w 223"/>
                <a:gd name="T81" fmla="*/ 319 h 509"/>
                <a:gd name="T82" fmla="*/ 59 w 223"/>
                <a:gd name="T83" fmla="*/ 298 h 509"/>
                <a:gd name="T84" fmla="*/ 58 w 223"/>
                <a:gd name="T85" fmla="*/ 277 h 509"/>
                <a:gd name="T86" fmla="*/ 59 w 223"/>
                <a:gd name="T87" fmla="*/ 239 h 509"/>
                <a:gd name="T88" fmla="*/ 64 w 223"/>
                <a:gd name="T89" fmla="*/ 218 h 509"/>
                <a:gd name="T90" fmla="*/ 71 w 223"/>
                <a:gd name="T91" fmla="*/ 199 h 509"/>
                <a:gd name="T92" fmla="*/ 77 w 223"/>
                <a:gd name="T93" fmla="*/ 180 h 509"/>
                <a:gd name="T94" fmla="*/ 87 w 223"/>
                <a:gd name="T95" fmla="*/ 162 h 509"/>
                <a:gd name="T96" fmla="*/ 98 w 223"/>
                <a:gd name="T97" fmla="*/ 144 h 509"/>
                <a:gd name="T98" fmla="*/ 111 w 223"/>
                <a:gd name="T99" fmla="*/ 127 h 509"/>
                <a:gd name="T100" fmla="*/ 133 w 223"/>
                <a:gd name="T101" fmla="*/ 106 h 509"/>
                <a:gd name="T102" fmla="*/ 149 w 223"/>
                <a:gd name="T103" fmla="*/ 92 h 509"/>
                <a:gd name="T104" fmla="*/ 167 w 223"/>
                <a:gd name="T105" fmla="*/ 80 h 509"/>
                <a:gd name="T106" fmla="*/ 186 w 223"/>
                <a:gd name="T107" fmla="*/ 69 h 509"/>
                <a:gd name="T108" fmla="*/ 223 w 223"/>
                <a:gd name="T109" fmla="*/ 5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3" h="509">
                  <a:moveTo>
                    <a:pt x="200" y="0"/>
                  </a:moveTo>
                  <a:lnTo>
                    <a:pt x="173" y="12"/>
                  </a:lnTo>
                  <a:lnTo>
                    <a:pt x="160" y="18"/>
                  </a:lnTo>
                  <a:lnTo>
                    <a:pt x="149" y="23"/>
                  </a:lnTo>
                  <a:lnTo>
                    <a:pt x="136" y="31"/>
                  </a:lnTo>
                  <a:lnTo>
                    <a:pt x="125" y="37"/>
                  </a:lnTo>
                  <a:lnTo>
                    <a:pt x="114" y="45"/>
                  </a:lnTo>
                  <a:lnTo>
                    <a:pt x="104" y="53"/>
                  </a:lnTo>
                  <a:lnTo>
                    <a:pt x="93" y="63"/>
                  </a:lnTo>
                  <a:lnTo>
                    <a:pt x="83" y="71"/>
                  </a:lnTo>
                  <a:lnTo>
                    <a:pt x="75" y="80"/>
                  </a:lnTo>
                  <a:lnTo>
                    <a:pt x="66" y="90"/>
                  </a:lnTo>
                  <a:lnTo>
                    <a:pt x="58" y="101"/>
                  </a:lnTo>
                  <a:lnTo>
                    <a:pt x="50" y="111"/>
                  </a:lnTo>
                  <a:lnTo>
                    <a:pt x="43" y="122"/>
                  </a:lnTo>
                  <a:lnTo>
                    <a:pt x="35" y="133"/>
                  </a:lnTo>
                  <a:lnTo>
                    <a:pt x="31" y="144"/>
                  </a:lnTo>
                  <a:lnTo>
                    <a:pt x="24" y="156"/>
                  </a:lnTo>
                  <a:lnTo>
                    <a:pt x="19" y="167"/>
                  </a:lnTo>
                  <a:lnTo>
                    <a:pt x="15" y="180"/>
                  </a:lnTo>
                  <a:lnTo>
                    <a:pt x="11" y="191"/>
                  </a:lnTo>
                  <a:lnTo>
                    <a:pt x="8" y="204"/>
                  </a:lnTo>
                  <a:lnTo>
                    <a:pt x="5" y="216"/>
                  </a:lnTo>
                  <a:lnTo>
                    <a:pt x="3" y="229"/>
                  </a:lnTo>
                  <a:lnTo>
                    <a:pt x="2" y="242"/>
                  </a:lnTo>
                  <a:lnTo>
                    <a:pt x="0" y="255"/>
                  </a:lnTo>
                  <a:lnTo>
                    <a:pt x="0" y="280"/>
                  </a:lnTo>
                  <a:lnTo>
                    <a:pt x="2" y="293"/>
                  </a:lnTo>
                  <a:lnTo>
                    <a:pt x="2" y="306"/>
                  </a:lnTo>
                  <a:lnTo>
                    <a:pt x="5" y="320"/>
                  </a:lnTo>
                  <a:lnTo>
                    <a:pt x="8" y="332"/>
                  </a:lnTo>
                  <a:lnTo>
                    <a:pt x="11" y="344"/>
                  </a:lnTo>
                  <a:lnTo>
                    <a:pt x="15" y="357"/>
                  </a:lnTo>
                  <a:lnTo>
                    <a:pt x="16" y="359"/>
                  </a:lnTo>
                  <a:lnTo>
                    <a:pt x="15" y="356"/>
                  </a:lnTo>
                  <a:lnTo>
                    <a:pt x="18" y="364"/>
                  </a:lnTo>
                  <a:lnTo>
                    <a:pt x="24" y="381"/>
                  </a:lnTo>
                  <a:lnTo>
                    <a:pt x="27" y="386"/>
                  </a:lnTo>
                  <a:lnTo>
                    <a:pt x="29" y="389"/>
                  </a:lnTo>
                  <a:lnTo>
                    <a:pt x="32" y="396"/>
                  </a:lnTo>
                  <a:lnTo>
                    <a:pt x="35" y="400"/>
                  </a:lnTo>
                  <a:lnTo>
                    <a:pt x="37" y="404"/>
                  </a:lnTo>
                  <a:lnTo>
                    <a:pt x="40" y="410"/>
                  </a:lnTo>
                  <a:lnTo>
                    <a:pt x="43" y="415"/>
                  </a:lnTo>
                  <a:lnTo>
                    <a:pt x="53" y="428"/>
                  </a:lnTo>
                  <a:lnTo>
                    <a:pt x="58" y="434"/>
                  </a:lnTo>
                  <a:lnTo>
                    <a:pt x="61" y="437"/>
                  </a:lnTo>
                  <a:lnTo>
                    <a:pt x="64" y="442"/>
                  </a:lnTo>
                  <a:lnTo>
                    <a:pt x="72" y="450"/>
                  </a:lnTo>
                  <a:lnTo>
                    <a:pt x="75" y="455"/>
                  </a:lnTo>
                  <a:lnTo>
                    <a:pt x="80" y="458"/>
                  </a:lnTo>
                  <a:lnTo>
                    <a:pt x="91" y="469"/>
                  </a:lnTo>
                  <a:lnTo>
                    <a:pt x="96" y="472"/>
                  </a:lnTo>
                  <a:lnTo>
                    <a:pt x="104" y="479"/>
                  </a:lnTo>
                  <a:lnTo>
                    <a:pt x="109" y="482"/>
                  </a:lnTo>
                  <a:lnTo>
                    <a:pt x="114" y="485"/>
                  </a:lnTo>
                  <a:lnTo>
                    <a:pt x="128" y="495"/>
                  </a:lnTo>
                  <a:lnTo>
                    <a:pt x="154" y="509"/>
                  </a:lnTo>
                  <a:lnTo>
                    <a:pt x="183" y="461"/>
                  </a:lnTo>
                  <a:lnTo>
                    <a:pt x="160" y="447"/>
                  </a:lnTo>
                  <a:lnTo>
                    <a:pt x="147" y="439"/>
                  </a:lnTo>
                  <a:lnTo>
                    <a:pt x="143" y="436"/>
                  </a:lnTo>
                  <a:lnTo>
                    <a:pt x="139" y="432"/>
                  </a:lnTo>
                  <a:lnTo>
                    <a:pt x="133" y="428"/>
                  </a:lnTo>
                  <a:lnTo>
                    <a:pt x="128" y="424"/>
                  </a:lnTo>
                  <a:lnTo>
                    <a:pt x="107" y="404"/>
                  </a:lnTo>
                  <a:lnTo>
                    <a:pt x="104" y="399"/>
                  </a:lnTo>
                  <a:lnTo>
                    <a:pt x="99" y="394"/>
                  </a:lnTo>
                  <a:lnTo>
                    <a:pt x="91" y="383"/>
                  </a:lnTo>
                  <a:lnTo>
                    <a:pt x="90" y="380"/>
                  </a:lnTo>
                  <a:lnTo>
                    <a:pt x="88" y="376"/>
                  </a:lnTo>
                  <a:lnTo>
                    <a:pt x="85" y="372"/>
                  </a:lnTo>
                  <a:lnTo>
                    <a:pt x="82" y="367"/>
                  </a:lnTo>
                  <a:lnTo>
                    <a:pt x="82" y="364"/>
                  </a:lnTo>
                  <a:lnTo>
                    <a:pt x="79" y="359"/>
                  </a:lnTo>
                  <a:lnTo>
                    <a:pt x="77" y="356"/>
                  </a:lnTo>
                  <a:lnTo>
                    <a:pt x="72" y="343"/>
                  </a:lnTo>
                  <a:lnTo>
                    <a:pt x="71" y="341"/>
                  </a:lnTo>
                  <a:lnTo>
                    <a:pt x="71" y="338"/>
                  </a:lnTo>
                  <a:lnTo>
                    <a:pt x="71" y="340"/>
                  </a:lnTo>
                  <a:lnTo>
                    <a:pt x="67" y="330"/>
                  </a:lnTo>
                  <a:lnTo>
                    <a:pt x="64" y="319"/>
                  </a:lnTo>
                  <a:lnTo>
                    <a:pt x="61" y="308"/>
                  </a:lnTo>
                  <a:lnTo>
                    <a:pt x="59" y="298"/>
                  </a:lnTo>
                  <a:lnTo>
                    <a:pt x="59" y="288"/>
                  </a:lnTo>
                  <a:lnTo>
                    <a:pt x="58" y="277"/>
                  </a:lnTo>
                  <a:lnTo>
                    <a:pt x="58" y="248"/>
                  </a:lnTo>
                  <a:lnTo>
                    <a:pt x="59" y="239"/>
                  </a:lnTo>
                  <a:lnTo>
                    <a:pt x="61" y="228"/>
                  </a:lnTo>
                  <a:lnTo>
                    <a:pt x="64" y="218"/>
                  </a:lnTo>
                  <a:lnTo>
                    <a:pt x="66" y="208"/>
                  </a:lnTo>
                  <a:lnTo>
                    <a:pt x="71" y="199"/>
                  </a:lnTo>
                  <a:lnTo>
                    <a:pt x="74" y="189"/>
                  </a:lnTo>
                  <a:lnTo>
                    <a:pt x="77" y="180"/>
                  </a:lnTo>
                  <a:lnTo>
                    <a:pt x="82" y="170"/>
                  </a:lnTo>
                  <a:lnTo>
                    <a:pt x="87" y="162"/>
                  </a:lnTo>
                  <a:lnTo>
                    <a:pt x="91" y="152"/>
                  </a:lnTo>
                  <a:lnTo>
                    <a:pt x="98" y="144"/>
                  </a:lnTo>
                  <a:lnTo>
                    <a:pt x="104" y="135"/>
                  </a:lnTo>
                  <a:lnTo>
                    <a:pt x="111" y="127"/>
                  </a:lnTo>
                  <a:lnTo>
                    <a:pt x="125" y="112"/>
                  </a:lnTo>
                  <a:lnTo>
                    <a:pt x="133" y="106"/>
                  </a:lnTo>
                  <a:lnTo>
                    <a:pt x="139" y="98"/>
                  </a:lnTo>
                  <a:lnTo>
                    <a:pt x="149" y="92"/>
                  </a:lnTo>
                  <a:lnTo>
                    <a:pt x="157" y="85"/>
                  </a:lnTo>
                  <a:lnTo>
                    <a:pt x="167" y="80"/>
                  </a:lnTo>
                  <a:lnTo>
                    <a:pt x="176" y="74"/>
                  </a:lnTo>
                  <a:lnTo>
                    <a:pt x="186" y="69"/>
                  </a:lnTo>
                  <a:lnTo>
                    <a:pt x="197" y="64"/>
                  </a:lnTo>
                  <a:lnTo>
                    <a:pt x="223" y="53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64" name="Freeform 24"/>
            <p:cNvSpPr>
              <a:spLocks/>
            </p:cNvSpPr>
            <p:nvPr/>
          </p:nvSpPr>
          <p:spPr bwMode="auto">
            <a:xfrm>
              <a:off x="2772" y="1880"/>
              <a:ext cx="238" cy="248"/>
            </a:xfrm>
            <a:custGeom>
              <a:avLst/>
              <a:gdLst>
                <a:gd name="T0" fmla="*/ 193 w 238"/>
                <a:gd name="T1" fmla="*/ 248 h 248"/>
                <a:gd name="T2" fmla="*/ 238 w 238"/>
                <a:gd name="T3" fmla="*/ 202 h 248"/>
                <a:gd name="T4" fmla="*/ 229 w 238"/>
                <a:gd name="T5" fmla="*/ 170 h 248"/>
                <a:gd name="T6" fmla="*/ 227 w 238"/>
                <a:gd name="T7" fmla="*/ 167 h 248"/>
                <a:gd name="T8" fmla="*/ 222 w 238"/>
                <a:gd name="T9" fmla="*/ 152 h 248"/>
                <a:gd name="T10" fmla="*/ 214 w 238"/>
                <a:gd name="T11" fmla="*/ 138 h 248"/>
                <a:gd name="T12" fmla="*/ 203 w 238"/>
                <a:gd name="T13" fmla="*/ 117 h 248"/>
                <a:gd name="T14" fmla="*/ 198 w 238"/>
                <a:gd name="T15" fmla="*/ 109 h 248"/>
                <a:gd name="T16" fmla="*/ 193 w 238"/>
                <a:gd name="T17" fmla="*/ 101 h 248"/>
                <a:gd name="T18" fmla="*/ 187 w 238"/>
                <a:gd name="T19" fmla="*/ 96 h 248"/>
                <a:gd name="T20" fmla="*/ 182 w 238"/>
                <a:gd name="T21" fmla="*/ 90 h 248"/>
                <a:gd name="T22" fmla="*/ 177 w 238"/>
                <a:gd name="T23" fmla="*/ 83 h 248"/>
                <a:gd name="T24" fmla="*/ 173 w 238"/>
                <a:gd name="T25" fmla="*/ 77 h 248"/>
                <a:gd name="T26" fmla="*/ 166 w 238"/>
                <a:gd name="T27" fmla="*/ 71 h 248"/>
                <a:gd name="T28" fmla="*/ 160 w 238"/>
                <a:gd name="T29" fmla="*/ 66 h 248"/>
                <a:gd name="T30" fmla="*/ 147 w 238"/>
                <a:gd name="T31" fmla="*/ 55 h 248"/>
                <a:gd name="T32" fmla="*/ 136 w 238"/>
                <a:gd name="T33" fmla="*/ 45 h 248"/>
                <a:gd name="T34" fmla="*/ 128 w 238"/>
                <a:gd name="T35" fmla="*/ 40 h 248"/>
                <a:gd name="T36" fmla="*/ 115 w 238"/>
                <a:gd name="T37" fmla="*/ 32 h 248"/>
                <a:gd name="T38" fmla="*/ 107 w 238"/>
                <a:gd name="T39" fmla="*/ 27 h 248"/>
                <a:gd name="T40" fmla="*/ 99 w 238"/>
                <a:gd name="T41" fmla="*/ 24 h 248"/>
                <a:gd name="T42" fmla="*/ 93 w 238"/>
                <a:gd name="T43" fmla="*/ 21 h 248"/>
                <a:gd name="T44" fmla="*/ 78 w 238"/>
                <a:gd name="T45" fmla="*/ 15 h 248"/>
                <a:gd name="T46" fmla="*/ 54 w 238"/>
                <a:gd name="T47" fmla="*/ 8 h 248"/>
                <a:gd name="T48" fmla="*/ 46 w 238"/>
                <a:gd name="T49" fmla="*/ 7 h 248"/>
                <a:gd name="T50" fmla="*/ 38 w 238"/>
                <a:gd name="T51" fmla="*/ 5 h 248"/>
                <a:gd name="T52" fmla="*/ 10 w 238"/>
                <a:gd name="T53" fmla="*/ 0 h 248"/>
                <a:gd name="T54" fmla="*/ 0 w 238"/>
                <a:gd name="T55" fmla="*/ 58 h 248"/>
                <a:gd name="T56" fmla="*/ 29 w 238"/>
                <a:gd name="T57" fmla="*/ 61 h 248"/>
                <a:gd name="T58" fmla="*/ 34 w 238"/>
                <a:gd name="T59" fmla="*/ 63 h 248"/>
                <a:gd name="T60" fmla="*/ 40 w 238"/>
                <a:gd name="T61" fmla="*/ 64 h 248"/>
                <a:gd name="T62" fmla="*/ 58 w 238"/>
                <a:gd name="T63" fmla="*/ 69 h 248"/>
                <a:gd name="T64" fmla="*/ 70 w 238"/>
                <a:gd name="T65" fmla="*/ 74 h 248"/>
                <a:gd name="T66" fmla="*/ 77 w 238"/>
                <a:gd name="T67" fmla="*/ 77 h 248"/>
                <a:gd name="T68" fmla="*/ 82 w 238"/>
                <a:gd name="T69" fmla="*/ 79 h 248"/>
                <a:gd name="T70" fmla="*/ 86 w 238"/>
                <a:gd name="T71" fmla="*/ 82 h 248"/>
                <a:gd name="T72" fmla="*/ 98 w 238"/>
                <a:gd name="T73" fmla="*/ 88 h 248"/>
                <a:gd name="T74" fmla="*/ 102 w 238"/>
                <a:gd name="T75" fmla="*/ 91 h 248"/>
                <a:gd name="T76" fmla="*/ 112 w 238"/>
                <a:gd name="T77" fmla="*/ 99 h 248"/>
                <a:gd name="T78" fmla="*/ 134 w 238"/>
                <a:gd name="T79" fmla="*/ 122 h 248"/>
                <a:gd name="T80" fmla="*/ 137 w 238"/>
                <a:gd name="T81" fmla="*/ 127 h 248"/>
                <a:gd name="T82" fmla="*/ 142 w 238"/>
                <a:gd name="T83" fmla="*/ 131 h 248"/>
                <a:gd name="T84" fmla="*/ 147 w 238"/>
                <a:gd name="T85" fmla="*/ 138 h 248"/>
                <a:gd name="T86" fmla="*/ 150 w 238"/>
                <a:gd name="T87" fmla="*/ 143 h 248"/>
                <a:gd name="T88" fmla="*/ 153 w 238"/>
                <a:gd name="T89" fmla="*/ 147 h 248"/>
                <a:gd name="T90" fmla="*/ 163 w 238"/>
                <a:gd name="T91" fmla="*/ 165 h 248"/>
                <a:gd name="T92" fmla="*/ 169 w 238"/>
                <a:gd name="T93" fmla="*/ 176 h 248"/>
                <a:gd name="T94" fmla="*/ 174 w 238"/>
                <a:gd name="T95" fmla="*/ 191 h 248"/>
                <a:gd name="T96" fmla="*/ 174 w 238"/>
                <a:gd name="T97" fmla="*/ 189 h 248"/>
                <a:gd name="T98" fmla="*/ 173 w 238"/>
                <a:gd name="T99" fmla="*/ 187 h 248"/>
                <a:gd name="T100" fmla="*/ 182 w 238"/>
                <a:gd name="T101" fmla="*/ 219 h 248"/>
                <a:gd name="T102" fmla="*/ 173 w 238"/>
                <a:gd name="T103" fmla="*/ 194 h 248"/>
                <a:gd name="T104" fmla="*/ 193 w 238"/>
                <a:gd name="T10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8" h="248">
                  <a:moveTo>
                    <a:pt x="193" y="248"/>
                  </a:moveTo>
                  <a:lnTo>
                    <a:pt x="238" y="202"/>
                  </a:lnTo>
                  <a:lnTo>
                    <a:pt x="229" y="170"/>
                  </a:lnTo>
                  <a:lnTo>
                    <a:pt x="227" y="167"/>
                  </a:lnTo>
                  <a:lnTo>
                    <a:pt x="222" y="152"/>
                  </a:lnTo>
                  <a:lnTo>
                    <a:pt x="214" y="138"/>
                  </a:lnTo>
                  <a:lnTo>
                    <a:pt x="203" y="117"/>
                  </a:lnTo>
                  <a:lnTo>
                    <a:pt x="198" y="109"/>
                  </a:lnTo>
                  <a:lnTo>
                    <a:pt x="193" y="101"/>
                  </a:lnTo>
                  <a:lnTo>
                    <a:pt x="187" y="96"/>
                  </a:lnTo>
                  <a:lnTo>
                    <a:pt x="182" y="90"/>
                  </a:lnTo>
                  <a:lnTo>
                    <a:pt x="177" y="83"/>
                  </a:lnTo>
                  <a:lnTo>
                    <a:pt x="173" y="77"/>
                  </a:lnTo>
                  <a:lnTo>
                    <a:pt x="166" y="71"/>
                  </a:lnTo>
                  <a:lnTo>
                    <a:pt x="160" y="66"/>
                  </a:lnTo>
                  <a:lnTo>
                    <a:pt x="147" y="55"/>
                  </a:lnTo>
                  <a:lnTo>
                    <a:pt x="136" y="45"/>
                  </a:lnTo>
                  <a:lnTo>
                    <a:pt x="128" y="40"/>
                  </a:lnTo>
                  <a:lnTo>
                    <a:pt x="115" y="32"/>
                  </a:lnTo>
                  <a:lnTo>
                    <a:pt x="107" y="27"/>
                  </a:lnTo>
                  <a:lnTo>
                    <a:pt x="99" y="24"/>
                  </a:lnTo>
                  <a:lnTo>
                    <a:pt x="93" y="21"/>
                  </a:lnTo>
                  <a:lnTo>
                    <a:pt x="78" y="15"/>
                  </a:lnTo>
                  <a:lnTo>
                    <a:pt x="54" y="8"/>
                  </a:lnTo>
                  <a:lnTo>
                    <a:pt x="46" y="7"/>
                  </a:lnTo>
                  <a:lnTo>
                    <a:pt x="38" y="5"/>
                  </a:lnTo>
                  <a:lnTo>
                    <a:pt x="10" y="0"/>
                  </a:lnTo>
                  <a:lnTo>
                    <a:pt x="0" y="58"/>
                  </a:lnTo>
                  <a:lnTo>
                    <a:pt x="29" y="61"/>
                  </a:lnTo>
                  <a:lnTo>
                    <a:pt x="34" y="63"/>
                  </a:lnTo>
                  <a:lnTo>
                    <a:pt x="40" y="64"/>
                  </a:lnTo>
                  <a:lnTo>
                    <a:pt x="58" y="69"/>
                  </a:lnTo>
                  <a:lnTo>
                    <a:pt x="70" y="74"/>
                  </a:lnTo>
                  <a:lnTo>
                    <a:pt x="77" y="77"/>
                  </a:lnTo>
                  <a:lnTo>
                    <a:pt x="82" y="79"/>
                  </a:lnTo>
                  <a:lnTo>
                    <a:pt x="86" y="82"/>
                  </a:lnTo>
                  <a:lnTo>
                    <a:pt x="98" y="88"/>
                  </a:lnTo>
                  <a:lnTo>
                    <a:pt x="102" y="91"/>
                  </a:lnTo>
                  <a:lnTo>
                    <a:pt x="112" y="99"/>
                  </a:lnTo>
                  <a:lnTo>
                    <a:pt x="134" y="122"/>
                  </a:lnTo>
                  <a:lnTo>
                    <a:pt x="137" y="127"/>
                  </a:lnTo>
                  <a:lnTo>
                    <a:pt x="142" y="131"/>
                  </a:lnTo>
                  <a:lnTo>
                    <a:pt x="147" y="138"/>
                  </a:lnTo>
                  <a:lnTo>
                    <a:pt x="150" y="143"/>
                  </a:lnTo>
                  <a:lnTo>
                    <a:pt x="153" y="147"/>
                  </a:lnTo>
                  <a:lnTo>
                    <a:pt x="163" y="165"/>
                  </a:lnTo>
                  <a:lnTo>
                    <a:pt x="169" y="176"/>
                  </a:lnTo>
                  <a:lnTo>
                    <a:pt x="174" y="191"/>
                  </a:lnTo>
                  <a:lnTo>
                    <a:pt x="174" y="189"/>
                  </a:lnTo>
                  <a:lnTo>
                    <a:pt x="173" y="187"/>
                  </a:lnTo>
                  <a:lnTo>
                    <a:pt x="182" y="219"/>
                  </a:lnTo>
                  <a:lnTo>
                    <a:pt x="173" y="194"/>
                  </a:lnTo>
                  <a:lnTo>
                    <a:pt x="193" y="24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38306" name="Group 66"/>
          <p:cNvGrpSpPr>
            <a:grpSpLocks/>
          </p:cNvGrpSpPr>
          <p:nvPr/>
        </p:nvGrpSpPr>
        <p:grpSpPr bwMode="auto">
          <a:xfrm>
            <a:off x="5562600" y="3359150"/>
            <a:ext cx="782638" cy="3194050"/>
            <a:chOff x="2544" y="2397"/>
            <a:chExt cx="493" cy="1731"/>
          </a:xfrm>
        </p:grpSpPr>
        <p:pic>
          <p:nvPicPr>
            <p:cNvPr id="138269" name="Picture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" y="2400"/>
              <a:ext cx="493" cy="1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270" name="Line 30"/>
            <p:cNvSpPr>
              <a:spLocks noChangeShapeType="1"/>
            </p:cNvSpPr>
            <p:nvPr/>
          </p:nvSpPr>
          <p:spPr bwMode="auto">
            <a:xfrm>
              <a:off x="2643" y="2400"/>
              <a:ext cx="0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1" name="Line 31"/>
            <p:cNvSpPr>
              <a:spLocks noChangeShapeType="1"/>
            </p:cNvSpPr>
            <p:nvPr/>
          </p:nvSpPr>
          <p:spPr bwMode="auto">
            <a:xfrm>
              <a:off x="2706" y="2400"/>
              <a:ext cx="0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3" name="Line 33"/>
            <p:cNvSpPr>
              <a:spLocks noChangeShapeType="1"/>
            </p:cNvSpPr>
            <p:nvPr/>
          </p:nvSpPr>
          <p:spPr bwMode="auto">
            <a:xfrm flipH="1">
              <a:off x="2763" y="2397"/>
              <a:ext cx="0" cy="17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4" name="Line 34"/>
            <p:cNvSpPr>
              <a:spLocks noChangeShapeType="1"/>
            </p:cNvSpPr>
            <p:nvPr/>
          </p:nvSpPr>
          <p:spPr bwMode="auto">
            <a:xfrm>
              <a:off x="2640" y="2577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5" name="Line 35"/>
            <p:cNvSpPr>
              <a:spLocks noChangeShapeType="1"/>
            </p:cNvSpPr>
            <p:nvPr/>
          </p:nvSpPr>
          <p:spPr bwMode="auto">
            <a:xfrm>
              <a:off x="2643" y="271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6" name="Line 36"/>
            <p:cNvSpPr>
              <a:spLocks noChangeShapeType="1"/>
            </p:cNvSpPr>
            <p:nvPr/>
          </p:nvSpPr>
          <p:spPr bwMode="auto">
            <a:xfrm>
              <a:off x="2640" y="2718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7" name="Line 37"/>
            <p:cNvSpPr>
              <a:spLocks noChangeShapeType="1"/>
            </p:cNvSpPr>
            <p:nvPr/>
          </p:nvSpPr>
          <p:spPr bwMode="auto">
            <a:xfrm>
              <a:off x="2640" y="2865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8" name="Line 38"/>
            <p:cNvSpPr>
              <a:spLocks noChangeShapeType="1"/>
            </p:cNvSpPr>
            <p:nvPr/>
          </p:nvSpPr>
          <p:spPr bwMode="auto">
            <a:xfrm>
              <a:off x="2646" y="3018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79" name="Line 39"/>
            <p:cNvSpPr>
              <a:spLocks noChangeShapeType="1"/>
            </p:cNvSpPr>
            <p:nvPr/>
          </p:nvSpPr>
          <p:spPr bwMode="auto">
            <a:xfrm>
              <a:off x="2640" y="3150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80" name="Line 40"/>
            <p:cNvSpPr>
              <a:spLocks noChangeShapeType="1"/>
            </p:cNvSpPr>
            <p:nvPr/>
          </p:nvSpPr>
          <p:spPr bwMode="auto">
            <a:xfrm>
              <a:off x="2637" y="3447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81" name="Line 41"/>
            <p:cNvSpPr>
              <a:spLocks noChangeShapeType="1"/>
            </p:cNvSpPr>
            <p:nvPr/>
          </p:nvSpPr>
          <p:spPr bwMode="auto">
            <a:xfrm>
              <a:off x="2631" y="3594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82" name="Line 42"/>
            <p:cNvSpPr>
              <a:spLocks noChangeShapeType="1"/>
            </p:cNvSpPr>
            <p:nvPr/>
          </p:nvSpPr>
          <p:spPr bwMode="auto">
            <a:xfrm>
              <a:off x="2640" y="3735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83" name="Line 43"/>
            <p:cNvSpPr>
              <a:spLocks noChangeShapeType="1"/>
            </p:cNvSpPr>
            <p:nvPr/>
          </p:nvSpPr>
          <p:spPr bwMode="auto">
            <a:xfrm>
              <a:off x="2640" y="3885"/>
              <a:ext cx="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84" name="Line 44"/>
            <p:cNvSpPr>
              <a:spLocks noChangeShapeType="1"/>
            </p:cNvSpPr>
            <p:nvPr/>
          </p:nvSpPr>
          <p:spPr bwMode="auto">
            <a:xfrm>
              <a:off x="2640" y="3300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8286" name="Line 46"/>
            <p:cNvSpPr>
              <a:spLocks noChangeShapeType="1"/>
            </p:cNvSpPr>
            <p:nvPr/>
          </p:nvSpPr>
          <p:spPr bwMode="auto">
            <a:xfrm>
              <a:off x="2646" y="4017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38287" name="Group 47"/>
          <p:cNvGrpSpPr>
            <a:grpSpLocks/>
          </p:cNvGrpSpPr>
          <p:nvPr/>
        </p:nvGrpSpPr>
        <p:grpSpPr bwMode="auto">
          <a:xfrm rot="16200000" flipH="1">
            <a:off x="3781426" y="4392613"/>
            <a:ext cx="1477962" cy="2430463"/>
            <a:chOff x="2414" y="1391"/>
            <a:chExt cx="931" cy="1531"/>
          </a:xfrm>
        </p:grpSpPr>
        <p:sp>
          <p:nvSpPr>
            <p:cNvPr id="138288" name="Freeform 48"/>
            <p:cNvSpPr>
              <a:spLocks/>
            </p:cNvSpPr>
            <p:nvPr/>
          </p:nvSpPr>
          <p:spPr bwMode="auto">
            <a:xfrm>
              <a:off x="2810" y="1402"/>
              <a:ext cx="112" cy="110"/>
            </a:xfrm>
            <a:custGeom>
              <a:avLst/>
              <a:gdLst>
                <a:gd name="T0" fmla="*/ 47 w 112"/>
                <a:gd name="T1" fmla="*/ 1 h 110"/>
                <a:gd name="T2" fmla="*/ 36 w 112"/>
                <a:gd name="T3" fmla="*/ 3 h 110"/>
                <a:gd name="T4" fmla="*/ 31 w 112"/>
                <a:gd name="T5" fmla="*/ 6 h 110"/>
                <a:gd name="T6" fmla="*/ 26 w 112"/>
                <a:gd name="T7" fmla="*/ 8 h 110"/>
                <a:gd name="T8" fmla="*/ 23 w 112"/>
                <a:gd name="T9" fmla="*/ 11 h 110"/>
                <a:gd name="T10" fmla="*/ 20 w 112"/>
                <a:gd name="T11" fmla="*/ 13 h 110"/>
                <a:gd name="T12" fmla="*/ 18 w 112"/>
                <a:gd name="T13" fmla="*/ 16 h 110"/>
                <a:gd name="T14" fmla="*/ 15 w 112"/>
                <a:gd name="T15" fmla="*/ 19 h 110"/>
                <a:gd name="T16" fmla="*/ 12 w 112"/>
                <a:gd name="T17" fmla="*/ 21 h 110"/>
                <a:gd name="T18" fmla="*/ 10 w 112"/>
                <a:gd name="T19" fmla="*/ 24 h 110"/>
                <a:gd name="T20" fmla="*/ 7 w 112"/>
                <a:gd name="T21" fmla="*/ 29 h 110"/>
                <a:gd name="T22" fmla="*/ 5 w 112"/>
                <a:gd name="T23" fmla="*/ 33 h 110"/>
                <a:gd name="T24" fmla="*/ 2 w 112"/>
                <a:gd name="T25" fmla="*/ 40 h 110"/>
                <a:gd name="T26" fmla="*/ 0 w 112"/>
                <a:gd name="T27" fmla="*/ 54 h 110"/>
                <a:gd name="T28" fmla="*/ 2 w 112"/>
                <a:gd name="T29" fmla="*/ 70 h 110"/>
                <a:gd name="T30" fmla="*/ 5 w 112"/>
                <a:gd name="T31" fmla="*/ 77 h 110"/>
                <a:gd name="T32" fmla="*/ 7 w 112"/>
                <a:gd name="T33" fmla="*/ 81 h 110"/>
                <a:gd name="T34" fmla="*/ 10 w 112"/>
                <a:gd name="T35" fmla="*/ 86 h 110"/>
                <a:gd name="T36" fmla="*/ 12 w 112"/>
                <a:gd name="T37" fmla="*/ 89 h 110"/>
                <a:gd name="T38" fmla="*/ 15 w 112"/>
                <a:gd name="T39" fmla="*/ 91 h 110"/>
                <a:gd name="T40" fmla="*/ 18 w 112"/>
                <a:gd name="T41" fmla="*/ 94 h 110"/>
                <a:gd name="T42" fmla="*/ 20 w 112"/>
                <a:gd name="T43" fmla="*/ 97 h 110"/>
                <a:gd name="T44" fmla="*/ 23 w 112"/>
                <a:gd name="T45" fmla="*/ 99 h 110"/>
                <a:gd name="T46" fmla="*/ 26 w 112"/>
                <a:gd name="T47" fmla="*/ 102 h 110"/>
                <a:gd name="T48" fmla="*/ 31 w 112"/>
                <a:gd name="T49" fmla="*/ 104 h 110"/>
                <a:gd name="T50" fmla="*/ 36 w 112"/>
                <a:gd name="T51" fmla="*/ 107 h 110"/>
                <a:gd name="T52" fmla="*/ 47 w 112"/>
                <a:gd name="T53" fmla="*/ 109 h 110"/>
                <a:gd name="T54" fmla="*/ 64 w 112"/>
                <a:gd name="T55" fmla="*/ 110 h 110"/>
                <a:gd name="T56" fmla="*/ 74 w 112"/>
                <a:gd name="T57" fmla="*/ 107 h 110"/>
                <a:gd name="T58" fmla="*/ 80 w 112"/>
                <a:gd name="T59" fmla="*/ 105 h 110"/>
                <a:gd name="T60" fmla="*/ 83 w 112"/>
                <a:gd name="T61" fmla="*/ 102 h 110"/>
                <a:gd name="T62" fmla="*/ 90 w 112"/>
                <a:gd name="T63" fmla="*/ 101 h 110"/>
                <a:gd name="T64" fmla="*/ 91 w 112"/>
                <a:gd name="T65" fmla="*/ 97 h 110"/>
                <a:gd name="T66" fmla="*/ 95 w 112"/>
                <a:gd name="T67" fmla="*/ 96 h 110"/>
                <a:gd name="T68" fmla="*/ 98 w 112"/>
                <a:gd name="T69" fmla="*/ 93 h 110"/>
                <a:gd name="T70" fmla="*/ 99 w 112"/>
                <a:gd name="T71" fmla="*/ 89 h 110"/>
                <a:gd name="T72" fmla="*/ 103 w 112"/>
                <a:gd name="T73" fmla="*/ 88 h 110"/>
                <a:gd name="T74" fmla="*/ 104 w 112"/>
                <a:gd name="T75" fmla="*/ 83 h 110"/>
                <a:gd name="T76" fmla="*/ 107 w 112"/>
                <a:gd name="T77" fmla="*/ 78 h 110"/>
                <a:gd name="T78" fmla="*/ 109 w 112"/>
                <a:gd name="T79" fmla="*/ 72 h 110"/>
                <a:gd name="T80" fmla="*/ 112 w 112"/>
                <a:gd name="T81" fmla="*/ 64 h 110"/>
                <a:gd name="T82" fmla="*/ 111 w 112"/>
                <a:gd name="T83" fmla="*/ 45 h 110"/>
                <a:gd name="T84" fmla="*/ 109 w 112"/>
                <a:gd name="T85" fmla="*/ 35 h 110"/>
                <a:gd name="T86" fmla="*/ 106 w 112"/>
                <a:gd name="T87" fmla="*/ 30 h 110"/>
                <a:gd name="T88" fmla="*/ 104 w 112"/>
                <a:gd name="T89" fmla="*/ 25 h 110"/>
                <a:gd name="T90" fmla="*/ 101 w 112"/>
                <a:gd name="T91" fmla="*/ 22 h 110"/>
                <a:gd name="T92" fmla="*/ 99 w 112"/>
                <a:gd name="T93" fmla="*/ 19 h 110"/>
                <a:gd name="T94" fmla="*/ 96 w 112"/>
                <a:gd name="T95" fmla="*/ 16 h 110"/>
                <a:gd name="T96" fmla="*/ 93 w 112"/>
                <a:gd name="T97" fmla="*/ 14 h 110"/>
                <a:gd name="T98" fmla="*/ 91 w 112"/>
                <a:gd name="T99" fmla="*/ 11 h 110"/>
                <a:gd name="T100" fmla="*/ 88 w 112"/>
                <a:gd name="T101" fmla="*/ 9 h 110"/>
                <a:gd name="T102" fmla="*/ 83 w 112"/>
                <a:gd name="T103" fmla="*/ 6 h 110"/>
                <a:gd name="T104" fmla="*/ 79 w 112"/>
                <a:gd name="T105" fmla="*/ 5 h 110"/>
                <a:gd name="T106" fmla="*/ 72 w 112"/>
                <a:gd name="T107" fmla="*/ 1 h 110"/>
                <a:gd name="T108" fmla="*/ 56 w 112"/>
                <a:gd name="T10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2" h="110">
                  <a:moveTo>
                    <a:pt x="56" y="0"/>
                  </a:moveTo>
                  <a:lnTo>
                    <a:pt x="48" y="0"/>
                  </a:lnTo>
                  <a:lnTo>
                    <a:pt x="47" y="1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6" y="3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1" y="6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6" y="8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5" y="32"/>
                  </a:lnTo>
                  <a:lnTo>
                    <a:pt x="5" y="33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2" y="40"/>
                  </a:lnTo>
                  <a:lnTo>
                    <a:pt x="2" y="45"/>
                  </a:lnTo>
                  <a:lnTo>
                    <a:pt x="0" y="46"/>
                  </a:lnTo>
                  <a:lnTo>
                    <a:pt x="0" y="54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5" y="77"/>
                  </a:lnTo>
                  <a:lnTo>
                    <a:pt x="5" y="78"/>
                  </a:lnTo>
                  <a:lnTo>
                    <a:pt x="7" y="80"/>
                  </a:lnTo>
                  <a:lnTo>
                    <a:pt x="7" y="81"/>
                  </a:lnTo>
                  <a:lnTo>
                    <a:pt x="8" y="83"/>
                  </a:lnTo>
                  <a:lnTo>
                    <a:pt x="8" y="85"/>
                  </a:lnTo>
                  <a:lnTo>
                    <a:pt x="10" y="86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2" y="89"/>
                  </a:lnTo>
                  <a:lnTo>
                    <a:pt x="13" y="89"/>
                  </a:lnTo>
                  <a:lnTo>
                    <a:pt x="13" y="91"/>
                  </a:lnTo>
                  <a:lnTo>
                    <a:pt x="15" y="91"/>
                  </a:lnTo>
                  <a:lnTo>
                    <a:pt x="15" y="93"/>
                  </a:lnTo>
                  <a:lnTo>
                    <a:pt x="16" y="94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6"/>
                  </a:lnTo>
                  <a:lnTo>
                    <a:pt x="20" y="97"/>
                  </a:lnTo>
                  <a:lnTo>
                    <a:pt x="21" y="97"/>
                  </a:lnTo>
                  <a:lnTo>
                    <a:pt x="21" y="99"/>
                  </a:lnTo>
                  <a:lnTo>
                    <a:pt x="23" y="99"/>
                  </a:lnTo>
                  <a:lnTo>
                    <a:pt x="23" y="101"/>
                  </a:lnTo>
                  <a:lnTo>
                    <a:pt x="24" y="101"/>
                  </a:lnTo>
                  <a:lnTo>
                    <a:pt x="26" y="102"/>
                  </a:lnTo>
                  <a:lnTo>
                    <a:pt x="29" y="102"/>
                  </a:lnTo>
                  <a:lnTo>
                    <a:pt x="29" y="104"/>
                  </a:lnTo>
                  <a:lnTo>
                    <a:pt x="31" y="104"/>
                  </a:lnTo>
                  <a:lnTo>
                    <a:pt x="32" y="105"/>
                  </a:lnTo>
                  <a:lnTo>
                    <a:pt x="34" y="105"/>
                  </a:lnTo>
                  <a:lnTo>
                    <a:pt x="36" y="107"/>
                  </a:lnTo>
                  <a:lnTo>
                    <a:pt x="39" y="107"/>
                  </a:lnTo>
                  <a:lnTo>
                    <a:pt x="40" y="109"/>
                  </a:lnTo>
                  <a:lnTo>
                    <a:pt x="47" y="109"/>
                  </a:lnTo>
                  <a:lnTo>
                    <a:pt x="48" y="110"/>
                  </a:lnTo>
                  <a:lnTo>
                    <a:pt x="56" y="110"/>
                  </a:lnTo>
                  <a:lnTo>
                    <a:pt x="64" y="110"/>
                  </a:lnTo>
                  <a:lnTo>
                    <a:pt x="66" y="109"/>
                  </a:lnTo>
                  <a:lnTo>
                    <a:pt x="72" y="109"/>
                  </a:lnTo>
                  <a:lnTo>
                    <a:pt x="74" y="107"/>
                  </a:lnTo>
                  <a:lnTo>
                    <a:pt x="77" y="107"/>
                  </a:lnTo>
                  <a:lnTo>
                    <a:pt x="79" y="105"/>
                  </a:lnTo>
                  <a:lnTo>
                    <a:pt x="80" y="105"/>
                  </a:lnTo>
                  <a:lnTo>
                    <a:pt x="82" y="104"/>
                  </a:lnTo>
                  <a:lnTo>
                    <a:pt x="83" y="104"/>
                  </a:lnTo>
                  <a:lnTo>
                    <a:pt x="83" y="102"/>
                  </a:lnTo>
                  <a:lnTo>
                    <a:pt x="87" y="102"/>
                  </a:lnTo>
                  <a:lnTo>
                    <a:pt x="88" y="101"/>
                  </a:lnTo>
                  <a:lnTo>
                    <a:pt x="90" y="101"/>
                  </a:lnTo>
                  <a:lnTo>
                    <a:pt x="90" y="99"/>
                  </a:lnTo>
                  <a:lnTo>
                    <a:pt x="91" y="99"/>
                  </a:lnTo>
                  <a:lnTo>
                    <a:pt x="91" y="97"/>
                  </a:lnTo>
                  <a:lnTo>
                    <a:pt x="93" y="97"/>
                  </a:lnTo>
                  <a:lnTo>
                    <a:pt x="93" y="96"/>
                  </a:lnTo>
                  <a:lnTo>
                    <a:pt x="95" y="96"/>
                  </a:lnTo>
                  <a:lnTo>
                    <a:pt x="95" y="94"/>
                  </a:lnTo>
                  <a:lnTo>
                    <a:pt x="96" y="94"/>
                  </a:lnTo>
                  <a:lnTo>
                    <a:pt x="98" y="93"/>
                  </a:lnTo>
                  <a:lnTo>
                    <a:pt x="98" y="91"/>
                  </a:lnTo>
                  <a:lnTo>
                    <a:pt x="99" y="91"/>
                  </a:lnTo>
                  <a:lnTo>
                    <a:pt x="99" y="89"/>
                  </a:lnTo>
                  <a:lnTo>
                    <a:pt x="101" y="89"/>
                  </a:lnTo>
                  <a:lnTo>
                    <a:pt x="101" y="88"/>
                  </a:lnTo>
                  <a:lnTo>
                    <a:pt x="103" y="88"/>
                  </a:lnTo>
                  <a:lnTo>
                    <a:pt x="103" y="86"/>
                  </a:lnTo>
                  <a:lnTo>
                    <a:pt x="104" y="85"/>
                  </a:lnTo>
                  <a:lnTo>
                    <a:pt x="104" y="83"/>
                  </a:lnTo>
                  <a:lnTo>
                    <a:pt x="106" y="81"/>
                  </a:lnTo>
                  <a:lnTo>
                    <a:pt x="106" y="80"/>
                  </a:lnTo>
                  <a:lnTo>
                    <a:pt x="107" y="78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09" y="72"/>
                  </a:lnTo>
                  <a:lnTo>
                    <a:pt x="111" y="70"/>
                  </a:lnTo>
                  <a:lnTo>
                    <a:pt x="111" y="65"/>
                  </a:lnTo>
                  <a:lnTo>
                    <a:pt x="112" y="64"/>
                  </a:lnTo>
                  <a:lnTo>
                    <a:pt x="112" y="56"/>
                  </a:lnTo>
                  <a:lnTo>
                    <a:pt x="112" y="46"/>
                  </a:lnTo>
                  <a:lnTo>
                    <a:pt x="111" y="45"/>
                  </a:lnTo>
                  <a:lnTo>
                    <a:pt x="111" y="40"/>
                  </a:lnTo>
                  <a:lnTo>
                    <a:pt x="109" y="38"/>
                  </a:lnTo>
                  <a:lnTo>
                    <a:pt x="109" y="35"/>
                  </a:lnTo>
                  <a:lnTo>
                    <a:pt x="107" y="33"/>
                  </a:lnTo>
                  <a:lnTo>
                    <a:pt x="107" y="32"/>
                  </a:lnTo>
                  <a:lnTo>
                    <a:pt x="106" y="30"/>
                  </a:lnTo>
                  <a:lnTo>
                    <a:pt x="106" y="29"/>
                  </a:lnTo>
                  <a:lnTo>
                    <a:pt x="104" y="27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2"/>
                  </a:lnTo>
                  <a:lnTo>
                    <a:pt x="101" y="22"/>
                  </a:lnTo>
                  <a:lnTo>
                    <a:pt x="101" y="21"/>
                  </a:lnTo>
                  <a:lnTo>
                    <a:pt x="99" y="21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17"/>
                  </a:lnTo>
                  <a:lnTo>
                    <a:pt x="96" y="16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3" y="14"/>
                  </a:lnTo>
                  <a:lnTo>
                    <a:pt x="93" y="13"/>
                  </a:lnTo>
                  <a:lnTo>
                    <a:pt x="91" y="13"/>
                  </a:lnTo>
                  <a:lnTo>
                    <a:pt x="91" y="11"/>
                  </a:lnTo>
                  <a:lnTo>
                    <a:pt x="90" y="11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7" y="8"/>
                  </a:lnTo>
                  <a:lnTo>
                    <a:pt x="83" y="8"/>
                  </a:lnTo>
                  <a:lnTo>
                    <a:pt x="83" y="6"/>
                  </a:lnTo>
                  <a:lnTo>
                    <a:pt x="82" y="6"/>
                  </a:lnTo>
                  <a:lnTo>
                    <a:pt x="80" y="5"/>
                  </a:lnTo>
                  <a:lnTo>
                    <a:pt x="79" y="5"/>
                  </a:lnTo>
                  <a:lnTo>
                    <a:pt x="77" y="3"/>
                  </a:lnTo>
                  <a:lnTo>
                    <a:pt x="74" y="3"/>
                  </a:lnTo>
                  <a:lnTo>
                    <a:pt x="72" y="1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89" name="Freeform 49"/>
            <p:cNvSpPr>
              <a:spLocks/>
            </p:cNvSpPr>
            <p:nvPr/>
          </p:nvSpPr>
          <p:spPr bwMode="auto">
            <a:xfrm>
              <a:off x="2799" y="1391"/>
              <a:ext cx="134" cy="132"/>
            </a:xfrm>
            <a:custGeom>
              <a:avLst/>
              <a:gdLst>
                <a:gd name="T0" fmla="*/ 2 w 134"/>
                <a:gd name="T1" fmla="*/ 80 h 132"/>
                <a:gd name="T2" fmla="*/ 10 w 134"/>
                <a:gd name="T3" fmla="*/ 100 h 132"/>
                <a:gd name="T4" fmla="*/ 15 w 134"/>
                <a:gd name="T5" fmla="*/ 108 h 132"/>
                <a:gd name="T6" fmla="*/ 21 w 134"/>
                <a:gd name="T7" fmla="*/ 115 h 132"/>
                <a:gd name="T8" fmla="*/ 29 w 134"/>
                <a:gd name="T9" fmla="*/ 121 h 132"/>
                <a:gd name="T10" fmla="*/ 40 w 134"/>
                <a:gd name="T11" fmla="*/ 126 h 132"/>
                <a:gd name="T12" fmla="*/ 50 w 134"/>
                <a:gd name="T13" fmla="*/ 129 h 132"/>
                <a:gd name="T14" fmla="*/ 71 w 134"/>
                <a:gd name="T15" fmla="*/ 132 h 132"/>
                <a:gd name="T16" fmla="*/ 86 w 134"/>
                <a:gd name="T17" fmla="*/ 129 h 132"/>
                <a:gd name="T18" fmla="*/ 99 w 134"/>
                <a:gd name="T19" fmla="*/ 123 h 132"/>
                <a:gd name="T20" fmla="*/ 109 w 134"/>
                <a:gd name="T21" fmla="*/ 116 h 132"/>
                <a:gd name="T22" fmla="*/ 120 w 134"/>
                <a:gd name="T23" fmla="*/ 105 h 132"/>
                <a:gd name="T24" fmla="*/ 125 w 134"/>
                <a:gd name="T25" fmla="*/ 97 h 132"/>
                <a:gd name="T26" fmla="*/ 133 w 134"/>
                <a:gd name="T27" fmla="*/ 80 h 132"/>
                <a:gd name="T28" fmla="*/ 134 w 134"/>
                <a:gd name="T29" fmla="*/ 62 h 132"/>
                <a:gd name="T30" fmla="*/ 131 w 134"/>
                <a:gd name="T31" fmla="*/ 46 h 132"/>
                <a:gd name="T32" fmla="*/ 125 w 134"/>
                <a:gd name="T33" fmla="*/ 35 h 132"/>
                <a:gd name="T34" fmla="*/ 118 w 134"/>
                <a:gd name="T35" fmla="*/ 24 h 132"/>
                <a:gd name="T36" fmla="*/ 107 w 134"/>
                <a:gd name="T37" fmla="*/ 12 h 132"/>
                <a:gd name="T38" fmla="*/ 93 w 134"/>
                <a:gd name="T39" fmla="*/ 4 h 132"/>
                <a:gd name="T40" fmla="*/ 80 w 134"/>
                <a:gd name="T41" fmla="*/ 1 h 132"/>
                <a:gd name="T42" fmla="*/ 53 w 134"/>
                <a:gd name="T43" fmla="*/ 1 h 132"/>
                <a:gd name="T44" fmla="*/ 32 w 134"/>
                <a:gd name="T45" fmla="*/ 9 h 132"/>
                <a:gd name="T46" fmla="*/ 24 w 134"/>
                <a:gd name="T47" fmla="*/ 14 h 132"/>
                <a:gd name="T48" fmla="*/ 11 w 134"/>
                <a:gd name="T49" fmla="*/ 28 h 132"/>
                <a:gd name="T50" fmla="*/ 2 w 134"/>
                <a:gd name="T51" fmla="*/ 46 h 132"/>
                <a:gd name="T52" fmla="*/ 0 w 134"/>
                <a:gd name="T53" fmla="*/ 67 h 132"/>
                <a:gd name="T54" fmla="*/ 23 w 134"/>
                <a:gd name="T55" fmla="*/ 67 h 132"/>
                <a:gd name="T56" fmla="*/ 24 w 134"/>
                <a:gd name="T57" fmla="*/ 51 h 132"/>
                <a:gd name="T58" fmla="*/ 42 w 134"/>
                <a:gd name="T59" fmla="*/ 28 h 132"/>
                <a:gd name="T60" fmla="*/ 53 w 134"/>
                <a:gd name="T61" fmla="*/ 24 h 132"/>
                <a:gd name="T62" fmla="*/ 80 w 134"/>
                <a:gd name="T63" fmla="*/ 24 h 132"/>
                <a:gd name="T64" fmla="*/ 90 w 134"/>
                <a:gd name="T65" fmla="*/ 28 h 132"/>
                <a:gd name="T66" fmla="*/ 102 w 134"/>
                <a:gd name="T67" fmla="*/ 41 h 132"/>
                <a:gd name="T68" fmla="*/ 109 w 134"/>
                <a:gd name="T69" fmla="*/ 51 h 132"/>
                <a:gd name="T70" fmla="*/ 110 w 134"/>
                <a:gd name="T71" fmla="*/ 57 h 132"/>
                <a:gd name="T72" fmla="*/ 110 w 134"/>
                <a:gd name="T73" fmla="*/ 73 h 132"/>
                <a:gd name="T74" fmla="*/ 106 w 134"/>
                <a:gd name="T75" fmla="*/ 86 h 132"/>
                <a:gd name="T76" fmla="*/ 102 w 134"/>
                <a:gd name="T77" fmla="*/ 92 h 132"/>
                <a:gd name="T78" fmla="*/ 90 w 134"/>
                <a:gd name="T79" fmla="*/ 102 h 132"/>
                <a:gd name="T80" fmla="*/ 82 w 134"/>
                <a:gd name="T81" fmla="*/ 107 h 132"/>
                <a:gd name="T82" fmla="*/ 75 w 134"/>
                <a:gd name="T83" fmla="*/ 108 h 132"/>
                <a:gd name="T84" fmla="*/ 58 w 134"/>
                <a:gd name="T85" fmla="*/ 108 h 132"/>
                <a:gd name="T86" fmla="*/ 51 w 134"/>
                <a:gd name="T87" fmla="*/ 107 h 132"/>
                <a:gd name="T88" fmla="*/ 43 w 134"/>
                <a:gd name="T89" fmla="*/ 102 h 132"/>
                <a:gd name="T90" fmla="*/ 29 w 134"/>
                <a:gd name="T91" fmla="*/ 88 h 132"/>
                <a:gd name="T92" fmla="*/ 23 w 134"/>
                <a:gd name="T93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132">
                  <a:moveTo>
                    <a:pt x="0" y="67"/>
                  </a:moveTo>
                  <a:lnTo>
                    <a:pt x="0" y="76"/>
                  </a:lnTo>
                  <a:lnTo>
                    <a:pt x="2" y="80"/>
                  </a:lnTo>
                  <a:lnTo>
                    <a:pt x="2" y="81"/>
                  </a:lnTo>
                  <a:lnTo>
                    <a:pt x="3" y="89"/>
                  </a:lnTo>
                  <a:lnTo>
                    <a:pt x="10" y="100"/>
                  </a:lnTo>
                  <a:lnTo>
                    <a:pt x="11" y="102"/>
                  </a:lnTo>
                  <a:lnTo>
                    <a:pt x="13" y="105"/>
                  </a:lnTo>
                  <a:lnTo>
                    <a:pt x="15" y="108"/>
                  </a:lnTo>
                  <a:lnTo>
                    <a:pt x="18" y="110"/>
                  </a:lnTo>
                  <a:lnTo>
                    <a:pt x="19" y="112"/>
                  </a:lnTo>
                  <a:lnTo>
                    <a:pt x="21" y="115"/>
                  </a:lnTo>
                  <a:lnTo>
                    <a:pt x="24" y="116"/>
                  </a:lnTo>
                  <a:lnTo>
                    <a:pt x="27" y="118"/>
                  </a:lnTo>
                  <a:lnTo>
                    <a:pt x="29" y="121"/>
                  </a:lnTo>
                  <a:lnTo>
                    <a:pt x="32" y="121"/>
                  </a:lnTo>
                  <a:lnTo>
                    <a:pt x="35" y="123"/>
                  </a:lnTo>
                  <a:lnTo>
                    <a:pt x="40" y="126"/>
                  </a:lnTo>
                  <a:lnTo>
                    <a:pt x="45" y="128"/>
                  </a:lnTo>
                  <a:lnTo>
                    <a:pt x="47" y="129"/>
                  </a:lnTo>
                  <a:lnTo>
                    <a:pt x="50" y="129"/>
                  </a:lnTo>
                  <a:lnTo>
                    <a:pt x="53" y="131"/>
                  </a:lnTo>
                  <a:lnTo>
                    <a:pt x="63" y="132"/>
                  </a:lnTo>
                  <a:lnTo>
                    <a:pt x="71" y="132"/>
                  </a:lnTo>
                  <a:lnTo>
                    <a:pt x="80" y="131"/>
                  </a:lnTo>
                  <a:lnTo>
                    <a:pt x="83" y="129"/>
                  </a:lnTo>
                  <a:lnTo>
                    <a:pt x="86" y="129"/>
                  </a:lnTo>
                  <a:lnTo>
                    <a:pt x="88" y="128"/>
                  </a:lnTo>
                  <a:lnTo>
                    <a:pt x="93" y="126"/>
                  </a:lnTo>
                  <a:lnTo>
                    <a:pt x="99" y="123"/>
                  </a:lnTo>
                  <a:lnTo>
                    <a:pt x="101" y="121"/>
                  </a:lnTo>
                  <a:lnTo>
                    <a:pt x="104" y="121"/>
                  </a:lnTo>
                  <a:lnTo>
                    <a:pt x="109" y="116"/>
                  </a:lnTo>
                  <a:lnTo>
                    <a:pt x="112" y="115"/>
                  </a:lnTo>
                  <a:lnTo>
                    <a:pt x="118" y="108"/>
                  </a:lnTo>
                  <a:lnTo>
                    <a:pt x="120" y="105"/>
                  </a:lnTo>
                  <a:lnTo>
                    <a:pt x="122" y="102"/>
                  </a:lnTo>
                  <a:lnTo>
                    <a:pt x="123" y="100"/>
                  </a:lnTo>
                  <a:lnTo>
                    <a:pt x="125" y="97"/>
                  </a:lnTo>
                  <a:lnTo>
                    <a:pt x="128" y="91"/>
                  </a:lnTo>
                  <a:lnTo>
                    <a:pt x="131" y="83"/>
                  </a:lnTo>
                  <a:lnTo>
                    <a:pt x="133" y="80"/>
                  </a:lnTo>
                  <a:lnTo>
                    <a:pt x="133" y="76"/>
                  </a:lnTo>
                  <a:lnTo>
                    <a:pt x="134" y="70"/>
                  </a:lnTo>
                  <a:lnTo>
                    <a:pt x="134" y="62"/>
                  </a:lnTo>
                  <a:lnTo>
                    <a:pt x="133" y="52"/>
                  </a:lnTo>
                  <a:lnTo>
                    <a:pt x="131" y="49"/>
                  </a:lnTo>
                  <a:lnTo>
                    <a:pt x="131" y="46"/>
                  </a:lnTo>
                  <a:lnTo>
                    <a:pt x="130" y="44"/>
                  </a:lnTo>
                  <a:lnTo>
                    <a:pt x="128" y="40"/>
                  </a:lnTo>
                  <a:lnTo>
                    <a:pt x="125" y="35"/>
                  </a:lnTo>
                  <a:lnTo>
                    <a:pt x="122" y="28"/>
                  </a:lnTo>
                  <a:lnTo>
                    <a:pt x="120" y="27"/>
                  </a:lnTo>
                  <a:lnTo>
                    <a:pt x="118" y="24"/>
                  </a:lnTo>
                  <a:lnTo>
                    <a:pt x="117" y="20"/>
                  </a:lnTo>
                  <a:lnTo>
                    <a:pt x="114" y="19"/>
                  </a:lnTo>
                  <a:lnTo>
                    <a:pt x="107" y="12"/>
                  </a:lnTo>
                  <a:lnTo>
                    <a:pt x="104" y="11"/>
                  </a:lnTo>
                  <a:lnTo>
                    <a:pt x="101" y="9"/>
                  </a:lnTo>
                  <a:lnTo>
                    <a:pt x="93" y="4"/>
                  </a:lnTo>
                  <a:lnTo>
                    <a:pt x="90" y="3"/>
                  </a:lnTo>
                  <a:lnTo>
                    <a:pt x="86" y="1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47" y="1"/>
                  </a:lnTo>
                  <a:lnTo>
                    <a:pt x="43" y="3"/>
                  </a:lnTo>
                  <a:lnTo>
                    <a:pt x="32" y="9"/>
                  </a:lnTo>
                  <a:lnTo>
                    <a:pt x="29" y="11"/>
                  </a:lnTo>
                  <a:lnTo>
                    <a:pt x="27" y="12"/>
                  </a:lnTo>
                  <a:lnTo>
                    <a:pt x="24" y="14"/>
                  </a:lnTo>
                  <a:lnTo>
                    <a:pt x="15" y="24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32"/>
                  </a:lnTo>
                  <a:lnTo>
                    <a:pt x="3" y="43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0" y="56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23" y="67"/>
                  </a:lnTo>
                  <a:lnTo>
                    <a:pt x="23" y="67"/>
                  </a:lnTo>
                  <a:lnTo>
                    <a:pt x="23" y="54"/>
                  </a:lnTo>
                  <a:lnTo>
                    <a:pt x="24" y="52"/>
                  </a:lnTo>
                  <a:lnTo>
                    <a:pt x="24" y="51"/>
                  </a:lnTo>
                  <a:lnTo>
                    <a:pt x="29" y="43"/>
                  </a:lnTo>
                  <a:lnTo>
                    <a:pt x="29" y="41"/>
                  </a:lnTo>
                  <a:lnTo>
                    <a:pt x="42" y="28"/>
                  </a:lnTo>
                  <a:lnTo>
                    <a:pt x="43" y="28"/>
                  </a:lnTo>
                  <a:lnTo>
                    <a:pt x="51" y="24"/>
                  </a:lnTo>
                  <a:lnTo>
                    <a:pt x="53" y="24"/>
                  </a:lnTo>
                  <a:lnTo>
                    <a:pt x="55" y="22"/>
                  </a:lnTo>
                  <a:lnTo>
                    <a:pt x="79" y="22"/>
                  </a:lnTo>
                  <a:lnTo>
                    <a:pt x="80" y="24"/>
                  </a:lnTo>
                  <a:lnTo>
                    <a:pt x="82" y="24"/>
                  </a:lnTo>
                  <a:lnTo>
                    <a:pt x="83" y="25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102" y="40"/>
                  </a:lnTo>
                  <a:lnTo>
                    <a:pt x="102" y="41"/>
                  </a:lnTo>
                  <a:lnTo>
                    <a:pt x="106" y="46"/>
                  </a:lnTo>
                  <a:lnTo>
                    <a:pt x="107" y="49"/>
                  </a:lnTo>
                  <a:lnTo>
                    <a:pt x="109" y="51"/>
                  </a:lnTo>
                  <a:lnTo>
                    <a:pt x="109" y="52"/>
                  </a:lnTo>
                  <a:lnTo>
                    <a:pt x="110" y="56"/>
                  </a:lnTo>
                  <a:lnTo>
                    <a:pt x="110" y="57"/>
                  </a:lnTo>
                  <a:lnTo>
                    <a:pt x="112" y="64"/>
                  </a:lnTo>
                  <a:lnTo>
                    <a:pt x="112" y="68"/>
                  </a:lnTo>
                  <a:lnTo>
                    <a:pt x="110" y="73"/>
                  </a:lnTo>
                  <a:lnTo>
                    <a:pt x="110" y="76"/>
                  </a:lnTo>
                  <a:lnTo>
                    <a:pt x="107" y="83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2" y="89"/>
                  </a:lnTo>
                  <a:lnTo>
                    <a:pt x="102" y="92"/>
                  </a:lnTo>
                  <a:lnTo>
                    <a:pt x="101" y="92"/>
                  </a:lnTo>
                  <a:lnTo>
                    <a:pt x="91" y="102"/>
                  </a:lnTo>
                  <a:lnTo>
                    <a:pt x="90" y="102"/>
                  </a:lnTo>
                  <a:lnTo>
                    <a:pt x="88" y="104"/>
                  </a:lnTo>
                  <a:lnTo>
                    <a:pt x="85" y="105"/>
                  </a:lnTo>
                  <a:lnTo>
                    <a:pt x="82" y="107"/>
                  </a:lnTo>
                  <a:lnTo>
                    <a:pt x="80" y="107"/>
                  </a:lnTo>
                  <a:lnTo>
                    <a:pt x="77" y="108"/>
                  </a:lnTo>
                  <a:lnTo>
                    <a:pt x="75" y="108"/>
                  </a:lnTo>
                  <a:lnTo>
                    <a:pt x="69" y="110"/>
                  </a:lnTo>
                  <a:lnTo>
                    <a:pt x="64" y="110"/>
                  </a:lnTo>
                  <a:lnTo>
                    <a:pt x="58" y="108"/>
                  </a:lnTo>
                  <a:lnTo>
                    <a:pt x="56" y="108"/>
                  </a:lnTo>
                  <a:lnTo>
                    <a:pt x="53" y="107"/>
                  </a:lnTo>
                  <a:lnTo>
                    <a:pt x="51" y="107"/>
                  </a:lnTo>
                  <a:lnTo>
                    <a:pt x="50" y="105"/>
                  </a:lnTo>
                  <a:lnTo>
                    <a:pt x="47" y="104"/>
                  </a:lnTo>
                  <a:lnTo>
                    <a:pt x="43" y="102"/>
                  </a:lnTo>
                  <a:lnTo>
                    <a:pt x="42" y="102"/>
                  </a:lnTo>
                  <a:lnTo>
                    <a:pt x="29" y="89"/>
                  </a:lnTo>
                  <a:lnTo>
                    <a:pt x="29" y="88"/>
                  </a:lnTo>
                  <a:lnTo>
                    <a:pt x="24" y="80"/>
                  </a:lnTo>
                  <a:lnTo>
                    <a:pt x="23" y="76"/>
                  </a:lnTo>
                  <a:lnTo>
                    <a:pt x="23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0" name="Oval 50"/>
            <p:cNvSpPr>
              <a:spLocks noChangeArrowheads="1"/>
            </p:cNvSpPr>
            <p:nvPr/>
          </p:nvSpPr>
          <p:spPr bwMode="auto">
            <a:xfrm>
              <a:off x="2849" y="1435"/>
              <a:ext cx="29" cy="2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8291" name="Freeform 51"/>
            <p:cNvSpPr>
              <a:spLocks/>
            </p:cNvSpPr>
            <p:nvPr/>
          </p:nvSpPr>
          <p:spPr bwMode="auto">
            <a:xfrm>
              <a:off x="2686" y="1877"/>
              <a:ext cx="249" cy="237"/>
            </a:xfrm>
            <a:custGeom>
              <a:avLst/>
              <a:gdLst>
                <a:gd name="T0" fmla="*/ 0 w 249"/>
                <a:gd name="T1" fmla="*/ 237 h 237"/>
                <a:gd name="T2" fmla="*/ 65 w 249"/>
                <a:gd name="T3" fmla="*/ 227 h 237"/>
                <a:gd name="T4" fmla="*/ 73 w 249"/>
                <a:gd name="T5" fmla="*/ 194 h 237"/>
                <a:gd name="T6" fmla="*/ 73 w 249"/>
                <a:gd name="T7" fmla="*/ 197 h 237"/>
                <a:gd name="T8" fmla="*/ 72 w 249"/>
                <a:gd name="T9" fmla="*/ 198 h 237"/>
                <a:gd name="T10" fmla="*/ 78 w 249"/>
                <a:gd name="T11" fmla="*/ 184 h 237"/>
                <a:gd name="T12" fmla="*/ 80 w 249"/>
                <a:gd name="T13" fmla="*/ 178 h 237"/>
                <a:gd name="T14" fmla="*/ 91 w 249"/>
                <a:gd name="T15" fmla="*/ 160 h 237"/>
                <a:gd name="T16" fmla="*/ 97 w 249"/>
                <a:gd name="T17" fmla="*/ 147 h 237"/>
                <a:gd name="T18" fmla="*/ 105 w 249"/>
                <a:gd name="T19" fmla="*/ 138 h 237"/>
                <a:gd name="T20" fmla="*/ 108 w 249"/>
                <a:gd name="T21" fmla="*/ 133 h 237"/>
                <a:gd name="T22" fmla="*/ 118 w 249"/>
                <a:gd name="T23" fmla="*/ 122 h 237"/>
                <a:gd name="T24" fmla="*/ 131 w 249"/>
                <a:gd name="T25" fmla="*/ 109 h 237"/>
                <a:gd name="T26" fmla="*/ 136 w 249"/>
                <a:gd name="T27" fmla="*/ 106 h 237"/>
                <a:gd name="T28" fmla="*/ 147 w 249"/>
                <a:gd name="T29" fmla="*/ 96 h 237"/>
                <a:gd name="T30" fmla="*/ 152 w 249"/>
                <a:gd name="T31" fmla="*/ 93 h 237"/>
                <a:gd name="T32" fmla="*/ 156 w 249"/>
                <a:gd name="T33" fmla="*/ 90 h 237"/>
                <a:gd name="T34" fmla="*/ 161 w 249"/>
                <a:gd name="T35" fmla="*/ 86 h 237"/>
                <a:gd name="T36" fmla="*/ 174 w 249"/>
                <a:gd name="T37" fmla="*/ 80 h 237"/>
                <a:gd name="T38" fmla="*/ 179 w 249"/>
                <a:gd name="T39" fmla="*/ 77 h 237"/>
                <a:gd name="T40" fmla="*/ 184 w 249"/>
                <a:gd name="T41" fmla="*/ 75 h 237"/>
                <a:gd name="T42" fmla="*/ 190 w 249"/>
                <a:gd name="T43" fmla="*/ 72 h 237"/>
                <a:gd name="T44" fmla="*/ 196 w 249"/>
                <a:gd name="T45" fmla="*/ 70 h 237"/>
                <a:gd name="T46" fmla="*/ 204 w 249"/>
                <a:gd name="T47" fmla="*/ 67 h 237"/>
                <a:gd name="T48" fmla="*/ 209 w 249"/>
                <a:gd name="T49" fmla="*/ 66 h 237"/>
                <a:gd name="T50" fmla="*/ 220 w 249"/>
                <a:gd name="T51" fmla="*/ 62 h 237"/>
                <a:gd name="T52" fmla="*/ 249 w 249"/>
                <a:gd name="T53" fmla="*/ 58 h 237"/>
                <a:gd name="T54" fmla="*/ 238 w 249"/>
                <a:gd name="T55" fmla="*/ 0 h 237"/>
                <a:gd name="T56" fmla="*/ 209 w 249"/>
                <a:gd name="T57" fmla="*/ 6 h 237"/>
                <a:gd name="T58" fmla="*/ 192 w 249"/>
                <a:gd name="T59" fmla="*/ 10 h 237"/>
                <a:gd name="T60" fmla="*/ 184 w 249"/>
                <a:gd name="T61" fmla="*/ 13 h 237"/>
                <a:gd name="T62" fmla="*/ 177 w 249"/>
                <a:gd name="T63" fmla="*/ 16 h 237"/>
                <a:gd name="T64" fmla="*/ 169 w 249"/>
                <a:gd name="T65" fmla="*/ 18 h 237"/>
                <a:gd name="T66" fmla="*/ 161 w 249"/>
                <a:gd name="T67" fmla="*/ 21 h 237"/>
                <a:gd name="T68" fmla="*/ 155 w 249"/>
                <a:gd name="T69" fmla="*/ 24 h 237"/>
                <a:gd name="T70" fmla="*/ 147 w 249"/>
                <a:gd name="T71" fmla="*/ 29 h 237"/>
                <a:gd name="T72" fmla="*/ 132 w 249"/>
                <a:gd name="T73" fmla="*/ 37 h 237"/>
                <a:gd name="T74" fmla="*/ 126 w 249"/>
                <a:gd name="T75" fmla="*/ 40 h 237"/>
                <a:gd name="T76" fmla="*/ 118 w 249"/>
                <a:gd name="T77" fmla="*/ 45 h 237"/>
                <a:gd name="T78" fmla="*/ 112 w 249"/>
                <a:gd name="T79" fmla="*/ 50 h 237"/>
                <a:gd name="T80" fmla="*/ 100 w 249"/>
                <a:gd name="T81" fmla="*/ 59 h 237"/>
                <a:gd name="T82" fmla="*/ 88 w 249"/>
                <a:gd name="T83" fmla="*/ 72 h 237"/>
                <a:gd name="T84" fmla="*/ 75 w 249"/>
                <a:gd name="T85" fmla="*/ 83 h 237"/>
                <a:gd name="T86" fmla="*/ 64 w 249"/>
                <a:gd name="T87" fmla="*/ 94 h 237"/>
                <a:gd name="T88" fmla="*/ 59 w 249"/>
                <a:gd name="T89" fmla="*/ 102 h 237"/>
                <a:gd name="T90" fmla="*/ 49 w 249"/>
                <a:gd name="T91" fmla="*/ 115 h 237"/>
                <a:gd name="T92" fmla="*/ 40 w 249"/>
                <a:gd name="T93" fmla="*/ 130 h 237"/>
                <a:gd name="T94" fmla="*/ 28 w 249"/>
                <a:gd name="T95" fmla="*/ 152 h 237"/>
                <a:gd name="T96" fmla="*/ 25 w 249"/>
                <a:gd name="T97" fmla="*/ 160 h 237"/>
                <a:gd name="T98" fmla="*/ 19 w 249"/>
                <a:gd name="T99" fmla="*/ 174 h 237"/>
                <a:gd name="T100" fmla="*/ 19 w 249"/>
                <a:gd name="T101" fmla="*/ 176 h 237"/>
                <a:gd name="T102" fmla="*/ 17 w 249"/>
                <a:gd name="T103" fmla="*/ 179 h 237"/>
                <a:gd name="T104" fmla="*/ 9 w 249"/>
                <a:gd name="T105" fmla="*/ 213 h 237"/>
                <a:gd name="T106" fmla="*/ 20 w 249"/>
                <a:gd name="T107" fmla="*/ 182 h 237"/>
                <a:gd name="T108" fmla="*/ 0 w 249"/>
                <a:gd name="T10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9" h="237">
                  <a:moveTo>
                    <a:pt x="0" y="237"/>
                  </a:moveTo>
                  <a:lnTo>
                    <a:pt x="65" y="227"/>
                  </a:lnTo>
                  <a:lnTo>
                    <a:pt x="73" y="194"/>
                  </a:lnTo>
                  <a:lnTo>
                    <a:pt x="73" y="197"/>
                  </a:lnTo>
                  <a:lnTo>
                    <a:pt x="72" y="198"/>
                  </a:lnTo>
                  <a:lnTo>
                    <a:pt x="78" y="184"/>
                  </a:lnTo>
                  <a:lnTo>
                    <a:pt x="80" y="178"/>
                  </a:lnTo>
                  <a:lnTo>
                    <a:pt x="91" y="160"/>
                  </a:lnTo>
                  <a:lnTo>
                    <a:pt x="97" y="147"/>
                  </a:lnTo>
                  <a:lnTo>
                    <a:pt x="105" y="138"/>
                  </a:lnTo>
                  <a:lnTo>
                    <a:pt x="108" y="133"/>
                  </a:lnTo>
                  <a:lnTo>
                    <a:pt x="118" y="122"/>
                  </a:lnTo>
                  <a:lnTo>
                    <a:pt x="131" y="109"/>
                  </a:lnTo>
                  <a:lnTo>
                    <a:pt x="136" y="106"/>
                  </a:lnTo>
                  <a:lnTo>
                    <a:pt x="147" y="96"/>
                  </a:lnTo>
                  <a:lnTo>
                    <a:pt x="152" y="93"/>
                  </a:lnTo>
                  <a:lnTo>
                    <a:pt x="156" y="90"/>
                  </a:lnTo>
                  <a:lnTo>
                    <a:pt x="161" y="86"/>
                  </a:lnTo>
                  <a:lnTo>
                    <a:pt x="174" y="80"/>
                  </a:lnTo>
                  <a:lnTo>
                    <a:pt x="179" y="77"/>
                  </a:lnTo>
                  <a:lnTo>
                    <a:pt x="184" y="75"/>
                  </a:lnTo>
                  <a:lnTo>
                    <a:pt x="190" y="72"/>
                  </a:lnTo>
                  <a:lnTo>
                    <a:pt x="196" y="70"/>
                  </a:lnTo>
                  <a:lnTo>
                    <a:pt x="204" y="67"/>
                  </a:lnTo>
                  <a:lnTo>
                    <a:pt x="209" y="66"/>
                  </a:lnTo>
                  <a:lnTo>
                    <a:pt x="220" y="62"/>
                  </a:lnTo>
                  <a:lnTo>
                    <a:pt x="249" y="58"/>
                  </a:lnTo>
                  <a:lnTo>
                    <a:pt x="238" y="0"/>
                  </a:lnTo>
                  <a:lnTo>
                    <a:pt x="209" y="6"/>
                  </a:lnTo>
                  <a:lnTo>
                    <a:pt x="192" y="10"/>
                  </a:lnTo>
                  <a:lnTo>
                    <a:pt x="184" y="13"/>
                  </a:lnTo>
                  <a:lnTo>
                    <a:pt x="177" y="16"/>
                  </a:lnTo>
                  <a:lnTo>
                    <a:pt x="169" y="18"/>
                  </a:lnTo>
                  <a:lnTo>
                    <a:pt x="161" y="21"/>
                  </a:lnTo>
                  <a:lnTo>
                    <a:pt x="155" y="24"/>
                  </a:lnTo>
                  <a:lnTo>
                    <a:pt x="147" y="29"/>
                  </a:lnTo>
                  <a:lnTo>
                    <a:pt x="132" y="37"/>
                  </a:lnTo>
                  <a:lnTo>
                    <a:pt x="126" y="40"/>
                  </a:lnTo>
                  <a:lnTo>
                    <a:pt x="118" y="45"/>
                  </a:lnTo>
                  <a:lnTo>
                    <a:pt x="112" y="50"/>
                  </a:lnTo>
                  <a:lnTo>
                    <a:pt x="100" y="59"/>
                  </a:lnTo>
                  <a:lnTo>
                    <a:pt x="88" y="72"/>
                  </a:lnTo>
                  <a:lnTo>
                    <a:pt x="75" y="83"/>
                  </a:lnTo>
                  <a:lnTo>
                    <a:pt x="64" y="94"/>
                  </a:lnTo>
                  <a:lnTo>
                    <a:pt x="59" y="102"/>
                  </a:lnTo>
                  <a:lnTo>
                    <a:pt x="49" y="115"/>
                  </a:lnTo>
                  <a:lnTo>
                    <a:pt x="40" y="130"/>
                  </a:lnTo>
                  <a:lnTo>
                    <a:pt x="28" y="152"/>
                  </a:lnTo>
                  <a:lnTo>
                    <a:pt x="25" y="160"/>
                  </a:lnTo>
                  <a:lnTo>
                    <a:pt x="19" y="174"/>
                  </a:lnTo>
                  <a:lnTo>
                    <a:pt x="19" y="176"/>
                  </a:lnTo>
                  <a:lnTo>
                    <a:pt x="17" y="179"/>
                  </a:lnTo>
                  <a:lnTo>
                    <a:pt x="9" y="213"/>
                  </a:lnTo>
                  <a:lnTo>
                    <a:pt x="20" y="182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2" name="Rectangle 52"/>
            <p:cNvSpPr>
              <a:spLocks noChangeArrowheads="1"/>
            </p:cNvSpPr>
            <p:nvPr/>
          </p:nvSpPr>
          <p:spPr bwMode="auto">
            <a:xfrm>
              <a:off x="2698" y="2082"/>
              <a:ext cx="2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3" name="Rectangle 53"/>
            <p:cNvSpPr>
              <a:spLocks noChangeArrowheads="1"/>
            </p:cNvSpPr>
            <p:nvPr/>
          </p:nvSpPr>
          <p:spPr bwMode="auto">
            <a:xfrm>
              <a:off x="2758" y="2082"/>
              <a:ext cx="1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4" name="Freeform 54"/>
            <p:cNvSpPr>
              <a:spLocks/>
            </p:cNvSpPr>
            <p:nvPr/>
          </p:nvSpPr>
          <p:spPr bwMode="auto">
            <a:xfrm>
              <a:off x="2423" y="2083"/>
              <a:ext cx="335" cy="784"/>
            </a:xfrm>
            <a:custGeom>
              <a:avLst/>
              <a:gdLst>
                <a:gd name="T0" fmla="*/ 271 w 335"/>
                <a:gd name="T1" fmla="*/ 13 h 784"/>
                <a:gd name="T2" fmla="*/ 261 w 335"/>
                <a:gd name="T3" fmla="*/ 45 h 784"/>
                <a:gd name="T4" fmla="*/ 250 w 335"/>
                <a:gd name="T5" fmla="*/ 72 h 784"/>
                <a:gd name="T6" fmla="*/ 240 w 335"/>
                <a:gd name="T7" fmla="*/ 104 h 784"/>
                <a:gd name="T8" fmla="*/ 229 w 335"/>
                <a:gd name="T9" fmla="*/ 131 h 784"/>
                <a:gd name="T10" fmla="*/ 219 w 335"/>
                <a:gd name="T11" fmla="*/ 162 h 784"/>
                <a:gd name="T12" fmla="*/ 208 w 335"/>
                <a:gd name="T13" fmla="*/ 191 h 784"/>
                <a:gd name="T14" fmla="*/ 199 w 335"/>
                <a:gd name="T15" fmla="*/ 221 h 784"/>
                <a:gd name="T16" fmla="*/ 187 w 335"/>
                <a:gd name="T17" fmla="*/ 248 h 784"/>
                <a:gd name="T18" fmla="*/ 178 w 335"/>
                <a:gd name="T19" fmla="*/ 280 h 784"/>
                <a:gd name="T20" fmla="*/ 167 w 335"/>
                <a:gd name="T21" fmla="*/ 307 h 784"/>
                <a:gd name="T22" fmla="*/ 157 w 335"/>
                <a:gd name="T23" fmla="*/ 339 h 784"/>
                <a:gd name="T24" fmla="*/ 146 w 335"/>
                <a:gd name="T25" fmla="*/ 367 h 784"/>
                <a:gd name="T26" fmla="*/ 136 w 335"/>
                <a:gd name="T27" fmla="*/ 399 h 784"/>
                <a:gd name="T28" fmla="*/ 125 w 335"/>
                <a:gd name="T29" fmla="*/ 426 h 784"/>
                <a:gd name="T30" fmla="*/ 115 w 335"/>
                <a:gd name="T31" fmla="*/ 458 h 784"/>
                <a:gd name="T32" fmla="*/ 104 w 335"/>
                <a:gd name="T33" fmla="*/ 485 h 784"/>
                <a:gd name="T34" fmla="*/ 95 w 335"/>
                <a:gd name="T35" fmla="*/ 517 h 784"/>
                <a:gd name="T36" fmla="*/ 83 w 335"/>
                <a:gd name="T37" fmla="*/ 544 h 784"/>
                <a:gd name="T38" fmla="*/ 74 w 335"/>
                <a:gd name="T39" fmla="*/ 575 h 784"/>
                <a:gd name="T40" fmla="*/ 63 w 335"/>
                <a:gd name="T41" fmla="*/ 603 h 784"/>
                <a:gd name="T42" fmla="*/ 53 w 335"/>
                <a:gd name="T43" fmla="*/ 634 h 784"/>
                <a:gd name="T44" fmla="*/ 42 w 335"/>
                <a:gd name="T45" fmla="*/ 661 h 784"/>
                <a:gd name="T46" fmla="*/ 32 w 335"/>
                <a:gd name="T47" fmla="*/ 693 h 784"/>
                <a:gd name="T48" fmla="*/ 21 w 335"/>
                <a:gd name="T49" fmla="*/ 720 h 784"/>
                <a:gd name="T50" fmla="*/ 11 w 335"/>
                <a:gd name="T51" fmla="*/ 752 h 784"/>
                <a:gd name="T52" fmla="*/ 0 w 335"/>
                <a:gd name="T53" fmla="*/ 779 h 784"/>
                <a:gd name="T54" fmla="*/ 10 w 335"/>
                <a:gd name="T55" fmla="*/ 762 h 784"/>
                <a:gd name="T56" fmla="*/ 21 w 335"/>
                <a:gd name="T57" fmla="*/ 739 h 784"/>
                <a:gd name="T58" fmla="*/ 31 w 335"/>
                <a:gd name="T59" fmla="*/ 714 h 784"/>
                <a:gd name="T60" fmla="*/ 42 w 335"/>
                <a:gd name="T61" fmla="*/ 690 h 784"/>
                <a:gd name="T62" fmla="*/ 51 w 335"/>
                <a:gd name="T63" fmla="*/ 664 h 784"/>
                <a:gd name="T64" fmla="*/ 63 w 335"/>
                <a:gd name="T65" fmla="*/ 642 h 784"/>
                <a:gd name="T66" fmla="*/ 72 w 335"/>
                <a:gd name="T67" fmla="*/ 615 h 784"/>
                <a:gd name="T68" fmla="*/ 83 w 335"/>
                <a:gd name="T69" fmla="*/ 592 h 784"/>
                <a:gd name="T70" fmla="*/ 93 w 335"/>
                <a:gd name="T71" fmla="*/ 567 h 784"/>
                <a:gd name="T72" fmla="*/ 104 w 335"/>
                <a:gd name="T73" fmla="*/ 544 h 784"/>
                <a:gd name="T74" fmla="*/ 114 w 335"/>
                <a:gd name="T75" fmla="*/ 517 h 784"/>
                <a:gd name="T76" fmla="*/ 125 w 335"/>
                <a:gd name="T77" fmla="*/ 495 h 784"/>
                <a:gd name="T78" fmla="*/ 135 w 335"/>
                <a:gd name="T79" fmla="*/ 469 h 784"/>
                <a:gd name="T80" fmla="*/ 146 w 335"/>
                <a:gd name="T81" fmla="*/ 447 h 784"/>
                <a:gd name="T82" fmla="*/ 155 w 335"/>
                <a:gd name="T83" fmla="*/ 419 h 784"/>
                <a:gd name="T84" fmla="*/ 167 w 335"/>
                <a:gd name="T85" fmla="*/ 397 h 784"/>
                <a:gd name="T86" fmla="*/ 176 w 335"/>
                <a:gd name="T87" fmla="*/ 371 h 784"/>
                <a:gd name="T88" fmla="*/ 187 w 335"/>
                <a:gd name="T89" fmla="*/ 347 h 784"/>
                <a:gd name="T90" fmla="*/ 197 w 335"/>
                <a:gd name="T91" fmla="*/ 322 h 784"/>
                <a:gd name="T92" fmla="*/ 208 w 335"/>
                <a:gd name="T93" fmla="*/ 299 h 784"/>
                <a:gd name="T94" fmla="*/ 218 w 335"/>
                <a:gd name="T95" fmla="*/ 272 h 784"/>
                <a:gd name="T96" fmla="*/ 229 w 335"/>
                <a:gd name="T97" fmla="*/ 250 h 784"/>
                <a:gd name="T98" fmla="*/ 239 w 335"/>
                <a:gd name="T99" fmla="*/ 224 h 784"/>
                <a:gd name="T100" fmla="*/ 250 w 335"/>
                <a:gd name="T101" fmla="*/ 202 h 784"/>
                <a:gd name="T102" fmla="*/ 259 w 335"/>
                <a:gd name="T103" fmla="*/ 175 h 784"/>
                <a:gd name="T104" fmla="*/ 271 w 335"/>
                <a:gd name="T105" fmla="*/ 152 h 784"/>
                <a:gd name="T106" fmla="*/ 280 w 335"/>
                <a:gd name="T107" fmla="*/ 127 h 784"/>
                <a:gd name="T108" fmla="*/ 291 w 335"/>
                <a:gd name="T109" fmla="*/ 104 h 784"/>
                <a:gd name="T110" fmla="*/ 301 w 335"/>
                <a:gd name="T111" fmla="*/ 77 h 784"/>
                <a:gd name="T112" fmla="*/ 312 w 335"/>
                <a:gd name="T113" fmla="*/ 55 h 784"/>
                <a:gd name="T114" fmla="*/ 322 w 335"/>
                <a:gd name="T115" fmla="*/ 28 h 784"/>
                <a:gd name="T116" fmla="*/ 333 w 335"/>
                <a:gd name="T117" fmla="*/ 5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5" h="784">
                  <a:moveTo>
                    <a:pt x="323" y="0"/>
                  </a:moveTo>
                  <a:lnTo>
                    <a:pt x="323" y="2"/>
                  </a:lnTo>
                  <a:lnTo>
                    <a:pt x="311" y="2"/>
                  </a:lnTo>
                  <a:lnTo>
                    <a:pt x="311" y="4"/>
                  </a:lnTo>
                  <a:lnTo>
                    <a:pt x="299" y="4"/>
                  </a:lnTo>
                  <a:lnTo>
                    <a:pt x="299" y="5"/>
                  </a:lnTo>
                  <a:lnTo>
                    <a:pt x="287" y="5"/>
                  </a:lnTo>
                  <a:lnTo>
                    <a:pt x="287" y="7"/>
                  </a:lnTo>
                  <a:lnTo>
                    <a:pt x="274" y="7"/>
                  </a:lnTo>
                  <a:lnTo>
                    <a:pt x="274" y="8"/>
                  </a:lnTo>
                  <a:lnTo>
                    <a:pt x="272" y="8"/>
                  </a:lnTo>
                  <a:lnTo>
                    <a:pt x="272" y="13"/>
                  </a:lnTo>
                  <a:lnTo>
                    <a:pt x="271" y="13"/>
                  </a:lnTo>
                  <a:lnTo>
                    <a:pt x="271" y="18"/>
                  </a:lnTo>
                  <a:lnTo>
                    <a:pt x="269" y="18"/>
                  </a:lnTo>
                  <a:lnTo>
                    <a:pt x="269" y="23"/>
                  </a:lnTo>
                  <a:lnTo>
                    <a:pt x="267" y="23"/>
                  </a:lnTo>
                  <a:lnTo>
                    <a:pt x="267" y="26"/>
                  </a:lnTo>
                  <a:lnTo>
                    <a:pt x="266" y="26"/>
                  </a:lnTo>
                  <a:lnTo>
                    <a:pt x="266" y="31"/>
                  </a:lnTo>
                  <a:lnTo>
                    <a:pt x="264" y="31"/>
                  </a:lnTo>
                  <a:lnTo>
                    <a:pt x="264" y="36"/>
                  </a:lnTo>
                  <a:lnTo>
                    <a:pt x="263" y="36"/>
                  </a:lnTo>
                  <a:lnTo>
                    <a:pt x="263" y="40"/>
                  </a:lnTo>
                  <a:lnTo>
                    <a:pt x="261" y="40"/>
                  </a:lnTo>
                  <a:lnTo>
                    <a:pt x="261" y="45"/>
                  </a:lnTo>
                  <a:lnTo>
                    <a:pt x="259" y="45"/>
                  </a:lnTo>
                  <a:lnTo>
                    <a:pt x="259" y="50"/>
                  </a:lnTo>
                  <a:lnTo>
                    <a:pt x="258" y="50"/>
                  </a:lnTo>
                  <a:lnTo>
                    <a:pt x="258" y="53"/>
                  </a:lnTo>
                  <a:lnTo>
                    <a:pt x="256" y="53"/>
                  </a:lnTo>
                  <a:lnTo>
                    <a:pt x="256" y="58"/>
                  </a:lnTo>
                  <a:lnTo>
                    <a:pt x="255" y="58"/>
                  </a:lnTo>
                  <a:lnTo>
                    <a:pt x="255" y="63"/>
                  </a:lnTo>
                  <a:lnTo>
                    <a:pt x="253" y="63"/>
                  </a:lnTo>
                  <a:lnTo>
                    <a:pt x="253" y="68"/>
                  </a:lnTo>
                  <a:lnTo>
                    <a:pt x="251" y="68"/>
                  </a:lnTo>
                  <a:lnTo>
                    <a:pt x="251" y="72"/>
                  </a:lnTo>
                  <a:lnTo>
                    <a:pt x="250" y="72"/>
                  </a:lnTo>
                  <a:lnTo>
                    <a:pt x="250" y="77"/>
                  </a:lnTo>
                  <a:lnTo>
                    <a:pt x="248" y="77"/>
                  </a:lnTo>
                  <a:lnTo>
                    <a:pt x="248" y="80"/>
                  </a:lnTo>
                  <a:lnTo>
                    <a:pt x="247" y="80"/>
                  </a:lnTo>
                  <a:lnTo>
                    <a:pt x="247" y="85"/>
                  </a:lnTo>
                  <a:lnTo>
                    <a:pt x="245" y="85"/>
                  </a:lnTo>
                  <a:lnTo>
                    <a:pt x="245" y="90"/>
                  </a:lnTo>
                  <a:lnTo>
                    <a:pt x="243" y="90"/>
                  </a:lnTo>
                  <a:lnTo>
                    <a:pt x="243" y="95"/>
                  </a:lnTo>
                  <a:lnTo>
                    <a:pt x="242" y="95"/>
                  </a:lnTo>
                  <a:lnTo>
                    <a:pt x="242" y="99"/>
                  </a:lnTo>
                  <a:lnTo>
                    <a:pt x="240" y="99"/>
                  </a:lnTo>
                  <a:lnTo>
                    <a:pt x="240" y="104"/>
                  </a:lnTo>
                  <a:lnTo>
                    <a:pt x="239" y="104"/>
                  </a:lnTo>
                  <a:lnTo>
                    <a:pt x="239" y="107"/>
                  </a:lnTo>
                  <a:lnTo>
                    <a:pt x="237" y="107"/>
                  </a:lnTo>
                  <a:lnTo>
                    <a:pt x="237" y="112"/>
                  </a:lnTo>
                  <a:lnTo>
                    <a:pt x="235" y="112"/>
                  </a:lnTo>
                  <a:lnTo>
                    <a:pt x="235" y="117"/>
                  </a:lnTo>
                  <a:lnTo>
                    <a:pt x="234" y="117"/>
                  </a:lnTo>
                  <a:lnTo>
                    <a:pt x="234" y="122"/>
                  </a:lnTo>
                  <a:lnTo>
                    <a:pt x="232" y="122"/>
                  </a:lnTo>
                  <a:lnTo>
                    <a:pt x="232" y="127"/>
                  </a:lnTo>
                  <a:lnTo>
                    <a:pt x="231" y="127"/>
                  </a:lnTo>
                  <a:lnTo>
                    <a:pt x="231" y="131"/>
                  </a:lnTo>
                  <a:lnTo>
                    <a:pt x="229" y="131"/>
                  </a:lnTo>
                  <a:lnTo>
                    <a:pt x="229" y="135"/>
                  </a:lnTo>
                  <a:lnTo>
                    <a:pt x="227" y="135"/>
                  </a:lnTo>
                  <a:lnTo>
                    <a:pt x="227" y="139"/>
                  </a:lnTo>
                  <a:lnTo>
                    <a:pt x="226" y="139"/>
                  </a:lnTo>
                  <a:lnTo>
                    <a:pt x="226" y="144"/>
                  </a:lnTo>
                  <a:lnTo>
                    <a:pt x="224" y="144"/>
                  </a:lnTo>
                  <a:lnTo>
                    <a:pt x="224" y="149"/>
                  </a:lnTo>
                  <a:lnTo>
                    <a:pt x="223" y="149"/>
                  </a:lnTo>
                  <a:lnTo>
                    <a:pt x="223" y="154"/>
                  </a:lnTo>
                  <a:lnTo>
                    <a:pt x="221" y="154"/>
                  </a:lnTo>
                  <a:lnTo>
                    <a:pt x="221" y="159"/>
                  </a:lnTo>
                  <a:lnTo>
                    <a:pt x="219" y="159"/>
                  </a:lnTo>
                  <a:lnTo>
                    <a:pt x="219" y="162"/>
                  </a:lnTo>
                  <a:lnTo>
                    <a:pt x="218" y="162"/>
                  </a:lnTo>
                  <a:lnTo>
                    <a:pt x="218" y="167"/>
                  </a:lnTo>
                  <a:lnTo>
                    <a:pt x="216" y="167"/>
                  </a:lnTo>
                  <a:lnTo>
                    <a:pt x="216" y="171"/>
                  </a:lnTo>
                  <a:lnTo>
                    <a:pt x="215" y="171"/>
                  </a:lnTo>
                  <a:lnTo>
                    <a:pt x="215" y="176"/>
                  </a:lnTo>
                  <a:lnTo>
                    <a:pt x="213" y="176"/>
                  </a:lnTo>
                  <a:lnTo>
                    <a:pt x="213" y="181"/>
                  </a:lnTo>
                  <a:lnTo>
                    <a:pt x="211" y="181"/>
                  </a:lnTo>
                  <a:lnTo>
                    <a:pt x="211" y="186"/>
                  </a:lnTo>
                  <a:lnTo>
                    <a:pt x="210" y="186"/>
                  </a:lnTo>
                  <a:lnTo>
                    <a:pt x="210" y="191"/>
                  </a:lnTo>
                  <a:lnTo>
                    <a:pt x="208" y="191"/>
                  </a:lnTo>
                  <a:lnTo>
                    <a:pt x="208" y="194"/>
                  </a:lnTo>
                  <a:lnTo>
                    <a:pt x="207" y="194"/>
                  </a:lnTo>
                  <a:lnTo>
                    <a:pt x="207" y="199"/>
                  </a:lnTo>
                  <a:lnTo>
                    <a:pt x="205" y="199"/>
                  </a:lnTo>
                  <a:lnTo>
                    <a:pt x="205" y="203"/>
                  </a:lnTo>
                  <a:lnTo>
                    <a:pt x="203" y="203"/>
                  </a:lnTo>
                  <a:lnTo>
                    <a:pt x="203" y="208"/>
                  </a:lnTo>
                  <a:lnTo>
                    <a:pt x="202" y="208"/>
                  </a:lnTo>
                  <a:lnTo>
                    <a:pt x="202" y="213"/>
                  </a:lnTo>
                  <a:lnTo>
                    <a:pt x="200" y="213"/>
                  </a:lnTo>
                  <a:lnTo>
                    <a:pt x="200" y="218"/>
                  </a:lnTo>
                  <a:lnTo>
                    <a:pt x="199" y="218"/>
                  </a:lnTo>
                  <a:lnTo>
                    <a:pt x="199" y="221"/>
                  </a:lnTo>
                  <a:lnTo>
                    <a:pt x="197" y="221"/>
                  </a:lnTo>
                  <a:lnTo>
                    <a:pt x="197" y="226"/>
                  </a:lnTo>
                  <a:lnTo>
                    <a:pt x="195" y="226"/>
                  </a:lnTo>
                  <a:lnTo>
                    <a:pt x="195" y="231"/>
                  </a:lnTo>
                  <a:lnTo>
                    <a:pt x="194" y="231"/>
                  </a:lnTo>
                  <a:lnTo>
                    <a:pt x="194" y="235"/>
                  </a:lnTo>
                  <a:lnTo>
                    <a:pt x="192" y="235"/>
                  </a:lnTo>
                  <a:lnTo>
                    <a:pt x="192" y="240"/>
                  </a:lnTo>
                  <a:lnTo>
                    <a:pt x="191" y="240"/>
                  </a:lnTo>
                  <a:lnTo>
                    <a:pt x="191" y="245"/>
                  </a:lnTo>
                  <a:lnTo>
                    <a:pt x="189" y="245"/>
                  </a:lnTo>
                  <a:lnTo>
                    <a:pt x="189" y="248"/>
                  </a:lnTo>
                  <a:lnTo>
                    <a:pt x="187" y="248"/>
                  </a:lnTo>
                  <a:lnTo>
                    <a:pt x="187" y="253"/>
                  </a:lnTo>
                  <a:lnTo>
                    <a:pt x="186" y="253"/>
                  </a:lnTo>
                  <a:lnTo>
                    <a:pt x="186" y="258"/>
                  </a:lnTo>
                  <a:lnTo>
                    <a:pt x="184" y="258"/>
                  </a:lnTo>
                  <a:lnTo>
                    <a:pt x="184" y="263"/>
                  </a:lnTo>
                  <a:lnTo>
                    <a:pt x="183" y="263"/>
                  </a:lnTo>
                  <a:lnTo>
                    <a:pt x="183" y="267"/>
                  </a:lnTo>
                  <a:lnTo>
                    <a:pt x="181" y="267"/>
                  </a:lnTo>
                  <a:lnTo>
                    <a:pt x="181" y="272"/>
                  </a:lnTo>
                  <a:lnTo>
                    <a:pt x="179" y="272"/>
                  </a:lnTo>
                  <a:lnTo>
                    <a:pt x="179" y="275"/>
                  </a:lnTo>
                  <a:lnTo>
                    <a:pt x="178" y="275"/>
                  </a:lnTo>
                  <a:lnTo>
                    <a:pt x="178" y="280"/>
                  </a:lnTo>
                  <a:lnTo>
                    <a:pt x="176" y="280"/>
                  </a:lnTo>
                  <a:lnTo>
                    <a:pt x="176" y="285"/>
                  </a:lnTo>
                  <a:lnTo>
                    <a:pt x="175" y="285"/>
                  </a:lnTo>
                  <a:lnTo>
                    <a:pt x="175" y="290"/>
                  </a:lnTo>
                  <a:lnTo>
                    <a:pt x="173" y="290"/>
                  </a:lnTo>
                  <a:lnTo>
                    <a:pt x="173" y="295"/>
                  </a:lnTo>
                  <a:lnTo>
                    <a:pt x="171" y="295"/>
                  </a:lnTo>
                  <a:lnTo>
                    <a:pt x="171" y="299"/>
                  </a:lnTo>
                  <a:lnTo>
                    <a:pt x="170" y="299"/>
                  </a:lnTo>
                  <a:lnTo>
                    <a:pt x="170" y="303"/>
                  </a:lnTo>
                  <a:lnTo>
                    <a:pt x="168" y="303"/>
                  </a:lnTo>
                  <a:lnTo>
                    <a:pt x="168" y="307"/>
                  </a:lnTo>
                  <a:lnTo>
                    <a:pt x="167" y="307"/>
                  </a:lnTo>
                  <a:lnTo>
                    <a:pt x="167" y="312"/>
                  </a:lnTo>
                  <a:lnTo>
                    <a:pt x="165" y="312"/>
                  </a:lnTo>
                  <a:lnTo>
                    <a:pt x="165" y="317"/>
                  </a:lnTo>
                  <a:lnTo>
                    <a:pt x="163" y="317"/>
                  </a:lnTo>
                  <a:lnTo>
                    <a:pt x="163" y="322"/>
                  </a:lnTo>
                  <a:lnTo>
                    <a:pt x="162" y="322"/>
                  </a:lnTo>
                  <a:lnTo>
                    <a:pt x="162" y="327"/>
                  </a:lnTo>
                  <a:lnTo>
                    <a:pt x="160" y="327"/>
                  </a:lnTo>
                  <a:lnTo>
                    <a:pt x="160" y="330"/>
                  </a:lnTo>
                  <a:lnTo>
                    <a:pt x="159" y="330"/>
                  </a:lnTo>
                  <a:lnTo>
                    <a:pt x="159" y="335"/>
                  </a:lnTo>
                  <a:lnTo>
                    <a:pt x="157" y="335"/>
                  </a:lnTo>
                  <a:lnTo>
                    <a:pt x="157" y="339"/>
                  </a:lnTo>
                  <a:lnTo>
                    <a:pt x="155" y="339"/>
                  </a:lnTo>
                  <a:lnTo>
                    <a:pt x="155" y="344"/>
                  </a:lnTo>
                  <a:lnTo>
                    <a:pt x="154" y="344"/>
                  </a:lnTo>
                  <a:lnTo>
                    <a:pt x="154" y="349"/>
                  </a:lnTo>
                  <a:lnTo>
                    <a:pt x="152" y="349"/>
                  </a:lnTo>
                  <a:lnTo>
                    <a:pt x="152" y="354"/>
                  </a:lnTo>
                  <a:lnTo>
                    <a:pt x="151" y="354"/>
                  </a:lnTo>
                  <a:lnTo>
                    <a:pt x="151" y="357"/>
                  </a:lnTo>
                  <a:lnTo>
                    <a:pt x="149" y="357"/>
                  </a:lnTo>
                  <a:lnTo>
                    <a:pt x="149" y="362"/>
                  </a:lnTo>
                  <a:lnTo>
                    <a:pt x="147" y="362"/>
                  </a:lnTo>
                  <a:lnTo>
                    <a:pt x="147" y="367"/>
                  </a:lnTo>
                  <a:lnTo>
                    <a:pt x="146" y="367"/>
                  </a:lnTo>
                  <a:lnTo>
                    <a:pt x="146" y="371"/>
                  </a:lnTo>
                  <a:lnTo>
                    <a:pt x="144" y="371"/>
                  </a:lnTo>
                  <a:lnTo>
                    <a:pt x="144" y="376"/>
                  </a:lnTo>
                  <a:lnTo>
                    <a:pt x="143" y="376"/>
                  </a:lnTo>
                  <a:lnTo>
                    <a:pt x="143" y="381"/>
                  </a:lnTo>
                  <a:lnTo>
                    <a:pt x="141" y="381"/>
                  </a:lnTo>
                  <a:lnTo>
                    <a:pt x="141" y="384"/>
                  </a:lnTo>
                  <a:lnTo>
                    <a:pt x="139" y="384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8" y="394"/>
                  </a:lnTo>
                  <a:lnTo>
                    <a:pt x="136" y="394"/>
                  </a:lnTo>
                  <a:lnTo>
                    <a:pt x="136" y="399"/>
                  </a:lnTo>
                  <a:lnTo>
                    <a:pt x="135" y="399"/>
                  </a:lnTo>
                  <a:lnTo>
                    <a:pt x="135" y="403"/>
                  </a:lnTo>
                  <a:lnTo>
                    <a:pt x="133" y="403"/>
                  </a:lnTo>
                  <a:lnTo>
                    <a:pt x="133" y="408"/>
                  </a:lnTo>
                  <a:lnTo>
                    <a:pt x="131" y="408"/>
                  </a:lnTo>
                  <a:lnTo>
                    <a:pt x="131" y="411"/>
                  </a:lnTo>
                  <a:lnTo>
                    <a:pt x="130" y="411"/>
                  </a:lnTo>
                  <a:lnTo>
                    <a:pt x="130" y="416"/>
                  </a:lnTo>
                  <a:lnTo>
                    <a:pt x="128" y="416"/>
                  </a:lnTo>
                  <a:lnTo>
                    <a:pt x="128" y="421"/>
                  </a:lnTo>
                  <a:lnTo>
                    <a:pt x="127" y="421"/>
                  </a:lnTo>
                  <a:lnTo>
                    <a:pt x="127" y="426"/>
                  </a:lnTo>
                  <a:lnTo>
                    <a:pt x="125" y="426"/>
                  </a:lnTo>
                  <a:lnTo>
                    <a:pt x="125" y="431"/>
                  </a:lnTo>
                  <a:lnTo>
                    <a:pt x="123" y="431"/>
                  </a:lnTo>
                  <a:lnTo>
                    <a:pt x="123" y="435"/>
                  </a:lnTo>
                  <a:lnTo>
                    <a:pt x="122" y="435"/>
                  </a:lnTo>
                  <a:lnTo>
                    <a:pt x="122" y="439"/>
                  </a:lnTo>
                  <a:lnTo>
                    <a:pt x="120" y="439"/>
                  </a:lnTo>
                  <a:lnTo>
                    <a:pt x="120" y="443"/>
                  </a:lnTo>
                  <a:lnTo>
                    <a:pt x="119" y="443"/>
                  </a:lnTo>
                  <a:lnTo>
                    <a:pt x="119" y="448"/>
                  </a:lnTo>
                  <a:lnTo>
                    <a:pt x="117" y="448"/>
                  </a:lnTo>
                  <a:lnTo>
                    <a:pt x="117" y="453"/>
                  </a:lnTo>
                  <a:lnTo>
                    <a:pt x="115" y="453"/>
                  </a:lnTo>
                  <a:lnTo>
                    <a:pt x="115" y="458"/>
                  </a:lnTo>
                  <a:lnTo>
                    <a:pt x="114" y="458"/>
                  </a:lnTo>
                  <a:lnTo>
                    <a:pt x="114" y="463"/>
                  </a:lnTo>
                  <a:lnTo>
                    <a:pt x="112" y="463"/>
                  </a:lnTo>
                  <a:lnTo>
                    <a:pt x="112" y="466"/>
                  </a:lnTo>
                  <a:lnTo>
                    <a:pt x="111" y="466"/>
                  </a:lnTo>
                  <a:lnTo>
                    <a:pt x="111" y="471"/>
                  </a:lnTo>
                  <a:lnTo>
                    <a:pt x="109" y="471"/>
                  </a:lnTo>
                  <a:lnTo>
                    <a:pt x="109" y="475"/>
                  </a:lnTo>
                  <a:lnTo>
                    <a:pt x="107" y="475"/>
                  </a:lnTo>
                  <a:lnTo>
                    <a:pt x="107" y="480"/>
                  </a:lnTo>
                  <a:lnTo>
                    <a:pt x="106" y="480"/>
                  </a:lnTo>
                  <a:lnTo>
                    <a:pt x="106" y="485"/>
                  </a:lnTo>
                  <a:lnTo>
                    <a:pt x="104" y="485"/>
                  </a:lnTo>
                  <a:lnTo>
                    <a:pt x="104" y="490"/>
                  </a:lnTo>
                  <a:lnTo>
                    <a:pt x="103" y="490"/>
                  </a:lnTo>
                  <a:lnTo>
                    <a:pt x="103" y="493"/>
                  </a:lnTo>
                  <a:lnTo>
                    <a:pt x="101" y="493"/>
                  </a:lnTo>
                  <a:lnTo>
                    <a:pt x="101" y="498"/>
                  </a:lnTo>
                  <a:lnTo>
                    <a:pt x="99" y="498"/>
                  </a:lnTo>
                  <a:lnTo>
                    <a:pt x="99" y="503"/>
                  </a:lnTo>
                  <a:lnTo>
                    <a:pt x="98" y="503"/>
                  </a:lnTo>
                  <a:lnTo>
                    <a:pt x="98" y="507"/>
                  </a:lnTo>
                  <a:lnTo>
                    <a:pt x="96" y="507"/>
                  </a:lnTo>
                  <a:lnTo>
                    <a:pt x="96" y="512"/>
                  </a:lnTo>
                  <a:lnTo>
                    <a:pt x="95" y="512"/>
                  </a:lnTo>
                  <a:lnTo>
                    <a:pt x="95" y="517"/>
                  </a:lnTo>
                  <a:lnTo>
                    <a:pt x="93" y="517"/>
                  </a:lnTo>
                  <a:lnTo>
                    <a:pt x="93" y="520"/>
                  </a:lnTo>
                  <a:lnTo>
                    <a:pt x="91" y="520"/>
                  </a:lnTo>
                  <a:lnTo>
                    <a:pt x="91" y="525"/>
                  </a:lnTo>
                  <a:lnTo>
                    <a:pt x="90" y="525"/>
                  </a:lnTo>
                  <a:lnTo>
                    <a:pt x="90" y="530"/>
                  </a:lnTo>
                  <a:lnTo>
                    <a:pt x="88" y="530"/>
                  </a:lnTo>
                  <a:lnTo>
                    <a:pt x="88" y="535"/>
                  </a:lnTo>
                  <a:lnTo>
                    <a:pt x="87" y="535"/>
                  </a:lnTo>
                  <a:lnTo>
                    <a:pt x="87" y="539"/>
                  </a:lnTo>
                  <a:lnTo>
                    <a:pt x="85" y="539"/>
                  </a:lnTo>
                  <a:lnTo>
                    <a:pt x="85" y="544"/>
                  </a:lnTo>
                  <a:lnTo>
                    <a:pt x="83" y="544"/>
                  </a:lnTo>
                  <a:lnTo>
                    <a:pt x="83" y="547"/>
                  </a:lnTo>
                  <a:lnTo>
                    <a:pt x="82" y="547"/>
                  </a:lnTo>
                  <a:lnTo>
                    <a:pt x="82" y="552"/>
                  </a:lnTo>
                  <a:lnTo>
                    <a:pt x="80" y="552"/>
                  </a:lnTo>
                  <a:lnTo>
                    <a:pt x="80" y="557"/>
                  </a:lnTo>
                  <a:lnTo>
                    <a:pt x="79" y="557"/>
                  </a:lnTo>
                  <a:lnTo>
                    <a:pt x="79" y="562"/>
                  </a:lnTo>
                  <a:lnTo>
                    <a:pt x="77" y="562"/>
                  </a:lnTo>
                  <a:lnTo>
                    <a:pt x="77" y="567"/>
                  </a:lnTo>
                  <a:lnTo>
                    <a:pt x="75" y="567"/>
                  </a:lnTo>
                  <a:lnTo>
                    <a:pt x="75" y="571"/>
                  </a:lnTo>
                  <a:lnTo>
                    <a:pt x="74" y="571"/>
                  </a:lnTo>
                  <a:lnTo>
                    <a:pt x="74" y="575"/>
                  </a:lnTo>
                  <a:lnTo>
                    <a:pt x="72" y="575"/>
                  </a:lnTo>
                  <a:lnTo>
                    <a:pt x="72" y="579"/>
                  </a:lnTo>
                  <a:lnTo>
                    <a:pt x="71" y="579"/>
                  </a:lnTo>
                  <a:lnTo>
                    <a:pt x="71" y="584"/>
                  </a:lnTo>
                  <a:lnTo>
                    <a:pt x="69" y="584"/>
                  </a:lnTo>
                  <a:lnTo>
                    <a:pt x="69" y="589"/>
                  </a:lnTo>
                  <a:lnTo>
                    <a:pt x="67" y="589"/>
                  </a:lnTo>
                  <a:lnTo>
                    <a:pt x="67" y="594"/>
                  </a:lnTo>
                  <a:lnTo>
                    <a:pt x="66" y="594"/>
                  </a:lnTo>
                  <a:lnTo>
                    <a:pt x="66" y="599"/>
                  </a:lnTo>
                  <a:lnTo>
                    <a:pt x="64" y="599"/>
                  </a:lnTo>
                  <a:lnTo>
                    <a:pt x="64" y="603"/>
                  </a:lnTo>
                  <a:lnTo>
                    <a:pt x="63" y="603"/>
                  </a:lnTo>
                  <a:lnTo>
                    <a:pt x="63" y="607"/>
                  </a:lnTo>
                  <a:lnTo>
                    <a:pt x="61" y="607"/>
                  </a:lnTo>
                  <a:lnTo>
                    <a:pt x="61" y="611"/>
                  </a:lnTo>
                  <a:lnTo>
                    <a:pt x="59" y="611"/>
                  </a:lnTo>
                  <a:lnTo>
                    <a:pt x="59" y="616"/>
                  </a:lnTo>
                  <a:lnTo>
                    <a:pt x="58" y="616"/>
                  </a:lnTo>
                  <a:lnTo>
                    <a:pt x="58" y="621"/>
                  </a:lnTo>
                  <a:lnTo>
                    <a:pt x="56" y="621"/>
                  </a:lnTo>
                  <a:lnTo>
                    <a:pt x="56" y="626"/>
                  </a:lnTo>
                  <a:lnTo>
                    <a:pt x="55" y="626"/>
                  </a:lnTo>
                  <a:lnTo>
                    <a:pt x="55" y="631"/>
                  </a:lnTo>
                  <a:lnTo>
                    <a:pt x="53" y="631"/>
                  </a:lnTo>
                  <a:lnTo>
                    <a:pt x="53" y="634"/>
                  </a:lnTo>
                  <a:lnTo>
                    <a:pt x="51" y="634"/>
                  </a:lnTo>
                  <a:lnTo>
                    <a:pt x="51" y="639"/>
                  </a:lnTo>
                  <a:lnTo>
                    <a:pt x="50" y="639"/>
                  </a:lnTo>
                  <a:lnTo>
                    <a:pt x="50" y="643"/>
                  </a:lnTo>
                  <a:lnTo>
                    <a:pt x="48" y="643"/>
                  </a:lnTo>
                  <a:lnTo>
                    <a:pt x="48" y="648"/>
                  </a:lnTo>
                  <a:lnTo>
                    <a:pt x="47" y="648"/>
                  </a:lnTo>
                  <a:lnTo>
                    <a:pt x="47" y="653"/>
                  </a:lnTo>
                  <a:lnTo>
                    <a:pt x="45" y="653"/>
                  </a:lnTo>
                  <a:lnTo>
                    <a:pt x="45" y="658"/>
                  </a:lnTo>
                  <a:lnTo>
                    <a:pt x="43" y="658"/>
                  </a:lnTo>
                  <a:lnTo>
                    <a:pt x="43" y="661"/>
                  </a:lnTo>
                  <a:lnTo>
                    <a:pt x="42" y="661"/>
                  </a:lnTo>
                  <a:lnTo>
                    <a:pt x="42" y="666"/>
                  </a:lnTo>
                  <a:lnTo>
                    <a:pt x="40" y="666"/>
                  </a:lnTo>
                  <a:lnTo>
                    <a:pt x="40" y="671"/>
                  </a:lnTo>
                  <a:lnTo>
                    <a:pt x="39" y="671"/>
                  </a:lnTo>
                  <a:lnTo>
                    <a:pt x="39" y="675"/>
                  </a:lnTo>
                  <a:lnTo>
                    <a:pt x="37" y="675"/>
                  </a:lnTo>
                  <a:lnTo>
                    <a:pt x="37" y="680"/>
                  </a:lnTo>
                  <a:lnTo>
                    <a:pt x="35" y="680"/>
                  </a:lnTo>
                  <a:lnTo>
                    <a:pt x="35" y="685"/>
                  </a:lnTo>
                  <a:lnTo>
                    <a:pt x="34" y="685"/>
                  </a:lnTo>
                  <a:lnTo>
                    <a:pt x="34" y="688"/>
                  </a:lnTo>
                  <a:lnTo>
                    <a:pt x="32" y="688"/>
                  </a:lnTo>
                  <a:lnTo>
                    <a:pt x="32" y="693"/>
                  </a:lnTo>
                  <a:lnTo>
                    <a:pt x="31" y="693"/>
                  </a:lnTo>
                  <a:lnTo>
                    <a:pt x="31" y="698"/>
                  </a:lnTo>
                  <a:lnTo>
                    <a:pt x="29" y="698"/>
                  </a:lnTo>
                  <a:lnTo>
                    <a:pt x="29" y="703"/>
                  </a:lnTo>
                  <a:lnTo>
                    <a:pt x="27" y="703"/>
                  </a:lnTo>
                  <a:lnTo>
                    <a:pt x="27" y="707"/>
                  </a:lnTo>
                  <a:lnTo>
                    <a:pt x="26" y="707"/>
                  </a:lnTo>
                  <a:lnTo>
                    <a:pt x="26" y="712"/>
                  </a:lnTo>
                  <a:lnTo>
                    <a:pt x="24" y="712"/>
                  </a:lnTo>
                  <a:lnTo>
                    <a:pt x="24" y="715"/>
                  </a:lnTo>
                  <a:lnTo>
                    <a:pt x="23" y="715"/>
                  </a:lnTo>
                  <a:lnTo>
                    <a:pt x="23" y="720"/>
                  </a:lnTo>
                  <a:lnTo>
                    <a:pt x="21" y="720"/>
                  </a:lnTo>
                  <a:lnTo>
                    <a:pt x="21" y="725"/>
                  </a:lnTo>
                  <a:lnTo>
                    <a:pt x="19" y="725"/>
                  </a:lnTo>
                  <a:lnTo>
                    <a:pt x="19" y="730"/>
                  </a:lnTo>
                  <a:lnTo>
                    <a:pt x="18" y="730"/>
                  </a:lnTo>
                  <a:lnTo>
                    <a:pt x="18" y="735"/>
                  </a:lnTo>
                  <a:lnTo>
                    <a:pt x="16" y="735"/>
                  </a:lnTo>
                  <a:lnTo>
                    <a:pt x="16" y="739"/>
                  </a:lnTo>
                  <a:lnTo>
                    <a:pt x="15" y="739"/>
                  </a:lnTo>
                  <a:lnTo>
                    <a:pt x="15" y="743"/>
                  </a:lnTo>
                  <a:lnTo>
                    <a:pt x="13" y="743"/>
                  </a:lnTo>
                  <a:lnTo>
                    <a:pt x="13" y="747"/>
                  </a:lnTo>
                  <a:lnTo>
                    <a:pt x="11" y="747"/>
                  </a:lnTo>
                  <a:lnTo>
                    <a:pt x="11" y="752"/>
                  </a:lnTo>
                  <a:lnTo>
                    <a:pt x="10" y="752"/>
                  </a:lnTo>
                  <a:lnTo>
                    <a:pt x="10" y="757"/>
                  </a:lnTo>
                  <a:lnTo>
                    <a:pt x="8" y="757"/>
                  </a:lnTo>
                  <a:lnTo>
                    <a:pt x="8" y="762"/>
                  </a:lnTo>
                  <a:lnTo>
                    <a:pt x="7" y="762"/>
                  </a:lnTo>
                  <a:lnTo>
                    <a:pt x="7" y="767"/>
                  </a:lnTo>
                  <a:lnTo>
                    <a:pt x="5" y="767"/>
                  </a:lnTo>
                  <a:lnTo>
                    <a:pt x="5" y="770"/>
                  </a:lnTo>
                  <a:lnTo>
                    <a:pt x="3" y="770"/>
                  </a:lnTo>
                  <a:lnTo>
                    <a:pt x="3" y="775"/>
                  </a:lnTo>
                  <a:lnTo>
                    <a:pt x="2" y="775"/>
                  </a:lnTo>
                  <a:lnTo>
                    <a:pt x="2" y="779"/>
                  </a:lnTo>
                  <a:lnTo>
                    <a:pt x="0" y="779"/>
                  </a:lnTo>
                  <a:lnTo>
                    <a:pt x="0" y="784"/>
                  </a:lnTo>
                  <a:lnTo>
                    <a:pt x="2" y="784"/>
                  </a:lnTo>
                  <a:lnTo>
                    <a:pt x="2" y="781"/>
                  </a:lnTo>
                  <a:lnTo>
                    <a:pt x="3" y="781"/>
                  </a:lnTo>
                  <a:lnTo>
                    <a:pt x="3" y="778"/>
                  </a:lnTo>
                  <a:lnTo>
                    <a:pt x="5" y="778"/>
                  </a:lnTo>
                  <a:lnTo>
                    <a:pt x="5" y="773"/>
                  </a:lnTo>
                  <a:lnTo>
                    <a:pt x="7" y="773"/>
                  </a:lnTo>
                  <a:lnTo>
                    <a:pt x="7" y="770"/>
                  </a:lnTo>
                  <a:lnTo>
                    <a:pt x="8" y="770"/>
                  </a:lnTo>
                  <a:lnTo>
                    <a:pt x="8" y="765"/>
                  </a:lnTo>
                  <a:lnTo>
                    <a:pt x="10" y="765"/>
                  </a:lnTo>
                  <a:lnTo>
                    <a:pt x="10" y="762"/>
                  </a:lnTo>
                  <a:lnTo>
                    <a:pt x="11" y="762"/>
                  </a:lnTo>
                  <a:lnTo>
                    <a:pt x="11" y="759"/>
                  </a:lnTo>
                  <a:lnTo>
                    <a:pt x="13" y="759"/>
                  </a:lnTo>
                  <a:lnTo>
                    <a:pt x="13" y="754"/>
                  </a:lnTo>
                  <a:lnTo>
                    <a:pt x="15" y="754"/>
                  </a:lnTo>
                  <a:lnTo>
                    <a:pt x="15" y="751"/>
                  </a:lnTo>
                  <a:lnTo>
                    <a:pt x="16" y="751"/>
                  </a:lnTo>
                  <a:lnTo>
                    <a:pt x="16" y="747"/>
                  </a:lnTo>
                  <a:lnTo>
                    <a:pt x="18" y="747"/>
                  </a:lnTo>
                  <a:lnTo>
                    <a:pt x="18" y="743"/>
                  </a:lnTo>
                  <a:lnTo>
                    <a:pt x="19" y="743"/>
                  </a:lnTo>
                  <a:lnTo>
                    <a:pt x="19" y="739"/>
                  </a:lnTo>
                  <a:lnTo>
                    <a:pt x="21" y="739"/>
                  </a:lnTo>
                  <a:lnTo>
                    <a:pt x="21" y="736"/>
                  </a:lnTo>
                  <a:lnTo>
                    <a:pt x="23" y="736"/>
                  </a:lnTo>
                  <a:lnTo>
                    <a:pt x="23" y="731"/>
                  </a:lnTo>
                  <a:lnTo>
                    <a:pt x="24" y="731"/>
                  </a:lnTo>
                  <a:lnTo>
                    <a:pt x="24" y="728"/>
                  </a:lnTo>
                  <a:lnTo>
                    <a:pt x="26" y="728"/>
                  </a:lnTo>
                  <a:lnTo>
                    <a:pt x="26" y="725"/>
                  </a:lnTo>
                  <a:lnTo>
                    <a:pt x="27" y="725"/>
                  </a:lnTo>
                  <a:lnTo>
                    <a:pt x="27" y="720"/>
                  </a:lnTo>
                  <a:lnTo>
                    <a:pt x="29" y="720"/>
                  </a:lnTo>
                  <a:lnTo>
                    <a:pt x="29" y="717"/>
                  </a:lnTo>
                  <a:lnTo>
                    <a:pt x="31" y="717"/>
                  </a:lnTo>
                  <a:lnTo>
                    <a:pt x="31" y="714"/>
                  </a:lnTo>
                  <a:lnTo>
                    <a:pt x="32" y="714"/>
                  </a:lnTo>
                  <a:lnTo>
                    <a:pt x="32" y="709"/>
                  </a:lnTo>
                  <a:lnTo>
                    <a:pt x="34" y="709"/>
                  </a:lnTo>
                  <a:lnTo>
                    <a:pt x="34" y="706"/>
                  </a:lnTo>
                  <a:lnTo>
                    <a:pt x="35" y="706"/>
                  </a:lnTo>
                  <a:lnTo>
                    <a:pt x="35" y="701"/>
                  </a:lnTo>
                  <a:lnTo>
                    <a:pt x="37" y="701"/>
                  </a:lnTo>
                  <a:lnTo>
                    <a:pt x="37" y="698"/>
                  </a:lnTo>
                  <a:lnTo>
                    <a:pt x="39" y="698"/>
                  </a:lnTo>
                  <a:lnTo>
                    <a:pt x="39" y="695"/>
                  </a:lnTo>
                  <a:lnTo>
                    <a:pt x="40" y="695"/>
                  </a:lnTo>
                  <a:lnTo>
                    <a:pt x="40" y="690"/>
                  </a:lnTo>
                  <a:lnTo>
                    <a:pt x="42" y="690"/>
                  </a:lnTo>
                  <a:lnTo>
                    <a:pt x="42" y="687"/>
                  </a:lnTo>
                  <a:lnTo>
                    <a:pt x="43" y="687"/>
                  </a:lnTo>
                  <a:lnTo>
                    <a:pt x="43" y="683"/>
                  </a:lnTo>
                  <a:lnTo>
                    <a:pt x="45" y="683"/>
                  </a:lnTo>
                  <a:lnTo>
                    <a:pt x="45" y="679"/>
                  </a:lnTo>
                  <a:lnTo>
                    <a:pt x="47" y="679"/>
                  </a:lnTo>
                  <a:lnTo>
                    <a:pt x="47" y="675"/>
                  </a:lnTo>
                  <a:lnTo>
                    <a:pt x="48" y="675"/>
                  </a:lnTo>
                  <a:lnTo>
                    <a:pt x="48" y="672"/>
                  </a:lnTo>
                  <a:lnTo>
                    <a:pt x="50" y="672"/>
                  </a:lnTo>
                  <a:lnTo>
                    <a:pt x="50" y="667"/>
                  </a:lnTo>
                  <a:lnTo>
                    <a:pt x="51" y="667"/>
                  </a:lnTo>
                  <a:lnTo>
                    <a:pt x="51" y="664"/>
                  </a:lnTo>
                  <a:lnTo>
                    <a:pt x="53" y="664"/>
                  </a:lnTo>
                  <a:lnTo>
                    <a:pt x="53" y="661"/>
                  </a:lnTo>
                  <a:lnTo>
                    <a:pt x="55" y="661"/>
                  </a:lnTo>
                  <a:lnTo>
                    <a:pt x="55" y="656"/>
                  </a:lnTo>
                  <a:lnTo>
                    <a:pt x="56" y="656"/>
                  </a:lnTo>
                  <a:lnTo>
                    <a:pt x="56" y="653"/>
                  </a:lnTo>
                  <a:lnTo>
                    <a:pt x="58" y="653"/>
                  </a:lnTo>
                  <a:lnTo>
                    <a:pt x="58" y="650"/>
                  </a:lnTo>
                  <a:lnTo>
                    <a:pt x="59" y="650"/>
                  </a:lnTo>
                  <a:lnTo>
                    <a:pt x="59" y="645"/>
                  </a:lnTo>
                  <a:lnTo>
                    <a:pt x="61" y="645"/>
                  </a:lnTo>
                  <a:lnTo>
                    <a:pt x="61" y="642"/>
                  </a:lnTo>
                  <a:lnTo>
                    <a:pt x="63" y="642"/>
                  </a:lnTo>
                  <a:lnTo>
                    <a:pt x="63" y="637"/>
                  </a:lnTo>
                  <a:lnTo>
                    <a:pt x="64" y="637"/>
                  </a:lnTo>
                  <a:lnTo>
                    <a:pt x="64" y="634"/>
                  </a:lnTo>
                  <a:lnTo>
                    <a:pt x="66" y="634"/>
                  </a:lnTo>
                  <a:lnTo>
                    <a:pt x="66" y="631"/>
                  </a:lnTo>
                  <a:lnTo>
                    <a:pt x="67" y="631"/>
                  </a:lnTo>
                  <a:lnTo>
                    <a:pt x="67" y="626"/>
                  </a:lnTo>
                  <a:lnTo>
                    <a:pt x="69" y="626"/>
                  </a:lnTo>
                  <a:lnTo>
                    <a:pt x="69" y="623"/>
                  </a:lnTo>
                  <a:lnTo>
                    <a:pt x="71" y="623"/>
                  </a:lnTo>
                  <a:lnTo>
                    <a:pt x="71" y="619"/>
                  </a:lnTo>
                  <a:lnTo>
                    <a:pt x="72" y="619"/>
                  </a:lnTo>
                  <a:lnTo>
                    <a:pt x="72" y="615"/>
                  </a:lnTo>
                  <a:lnTo>
                    <a:pt x="74" y="615"/>
                  </a:lnTo>
                  <a:lnTo>
                    <a:pt x="74" y="611"/>
                  </a:lnTo>
                  <a:lnTo>
                    <a:pt x="75" y="611"/>
                  </a:lnTo>
                  <a:lnTo>
                    <a:pt x="75" y="608"/>
                  </a:lnTo>
                  <a:lnTo>
                    <a:pt x="77" y="608"/>
                  </a:lnTo>
                  <a:lnTo>
                    <a:pt x="77" y="603"/>
                  </a:lnTo>
                  <a:lnTo>
                    <a:pt x="79" y="603"/>
                  </a:lnTo>
                  <a:lnTo>
                    <a:pt x="79" y="600"/>
                  </a:lnTo>
                  <a:lnTo>
                    <a:pt x="80" y="600"/>
                  </a:lnTo>
                  <a:lnTo>
                    <a:pt x="80" y="597"/>
                  </a:lnTo>
                  <a:lnTo>
                    <a:pt x="82" y="597"/>
                  </a:lnTo>
                  <a:lnTo>
                    <a:pt x="82" y="592"/>
                  </a:lnTo>
                  <a:lnTo>
                    <a:pt x="83" y="592"/>
                  </a:lnTo>
                  <a:lnTo>
                    <a:pt x="83" y="589"/>
                  </a:lnTo>
                  <a:lnTo>
                    <a:pt x="85" y="589"/>
                  </a:lnTo>
                  <a:lnTo>
                    <a:pt x="85" y="586"/>
                  </a:lnTo>
                  <a:lnTo>
                    <a:pt x="87" y="586"/>
                  </a:lnTo>
                  <a:lnTo>
                    <a:pt x="87" y="581"/>
                  </a:lnTo>
                  <a:lnTo>
                    <a:pt x="88" y="581"/>
                  </a:lnTo>
                  <a:lnTo>
                    <a:pt x="88" y="578"/>
                  </a:lnTo>
                  <a:lnTo>
                    <a:pt x="90" y="578"/>
                  </a:lnTo>
                  <a:lnTo>
                    <a:pt x="90" y="575"/>
                  </a:lnTo>
                  <a:lnTo>
                    <a:pt x="91" y="575"/>
                  </a:lnTo>
                  <a:lnTo>
                    <a:pt x="91" y="570"/>
                  </a:lnTo>
                  <a:lnTo>
                    <a:pt x="93" y="570"/>
                  </a:lnTo>
                  <a:lnTo>
                    <a:pt x="93" y="567"/>
                  </a:lnTo>
                  <a:lnTo>
                    <a:pt x="95" y="567"/>
                  </a:lnTo>
                  <a:lnTo>
                    <a:pt x="95" y="562"/>
                  </a:lnTo>
                  <a:lnTo>
                    <a:pt x="96" y="562"/>
                  </a:lnTo>
                  <a:lnTo>
                    <a:pt x="96" y="559"/>
                  </a:lnTo>
                  <a:lnTo>
                    <a:pt x="98" y="559"/>
                  </a:lnTo>
                  <a:lnTo>
                    <a:pt x="98" y="555"/>
                  </a:lnTo>
                  <a:lnTo>
                    <a:pt x="99" y="555"/>
                  </a:lnTo>
                  <a:lnTo>
                    <a:pt x="99" y="551"/>
                  </a:lnTo>
                  <a:lnTo>
                    <a:pt x="101" y="551"/>
                  </a:lnTo>
                  <a:lnTo>
                    <a:pt x="101" y="547"/>
                  </a:lnTo>
                  <a:lnTo>
                    <a:pt x="103" y="547"/>
                  </a:lnTo>
                  <a:lnTo>
                    <a:pt x="103" y="544"/>
                  </a:lnTo>
                  <a:lnTo>
                    <a:pt x="104" y="544"/>
                  </a:lnTo>
                  <a:lnTo>
                    <a:pt x="104" y="539"/>
                  </a:lnTo>
                  <a:lnTo>
                    <a:pt x="106" y="539"/>
                  </a:lnTo>
                  <a:lnTo>
                    <a:pt x="106" y="536"/>
                  </a:lnTo>
                  <a:lnTo>
                    <a:pt x="107" y="536"/>
                  </a:lnTo>
                  <a:lnTo>
                    <a:pt x="107" y="533"/>
                  </a:lnTo>
                  <a:lnTo>
                    <a:pt x="109" y="533"/>
                  </a:lnTo>
                  <a:lnTo>
                    <a:pt x="109" y="528"/>
                  </a:lnTo>
                  <a:lnTo>
                    <a:pt x="111" y="528"/>
                  </a:lnTo>
                  <a:lnTo>
                    <a:pt x="111" y="525"/>
                  </a:lnTo>
                  <a:lnTo>
                    <a:pt x="112" y="525"/>
                  </a:lnTo>
                  <a:lnTo>
                    <a:pt x="112" y="522"/>
                  </a:lnTo>
                  <a:lnTo>
                    <a:pt x="114" y="522"/>
                  </a:lnTo>
                  <a:lnTo>
                    <a:pt x="114" y="517"/>
                  </a:lnTo>
                  <a:lnTo>
                    <a:pt x="115" y="517"/>
                  </a:lnTo>
                  <a:lnTo>
                    <a:pt x="115" y="514"/>
                  </a:lnTo>
                  <a:lnTo>
                    <a:pt x="117" y="514"/>
                  </a:lnTo>
                  <a:lnTo>
                    <a:pt x="117" y="511"/>
                  </a:lnTo>
                  <a:lnTo>
                    <a:pt x="119" y="511"/>
                  </a:lnTo>
                  <a:lnTo>
                    <a:pt x="119" y="506"/>
                  </a:lnTo>
                  <a:lnTo>
                    <a:pt x="120" y="506"/>
                  </a:lnTo>
                  <a:lnTo>
                    <a:pt x="120" y="503"/>
                  </a:lnTo>
                  <a:lnTo>
                    <a:pt x="122" y="503"/>
                  </a:lnTo>
                  <a:lnTo>
                    <a:pt x="122" y="498"/>
                  </a:lnTo>
                  <a:lnTo>
                    <a:pt x="123" y="498"/>
                  </a:lnTo>
                  <a:lnTo>
                    <a:pt x="123" y="495"/>
                  </a:lnTo>
                  <a:lnTo>
                    <a:pt x="125" y="495"/>
                  </a:lnTo>
                  <a:lnTo>
                    <a:pt x="125" y="491"/>
                  </a:lnTo>
                  <a:lnTo>
                    <a:pt x="127" y="491"/>
                  </a:lnTo>
                  <a:lnTo>
                    <a:pt x="127" y="487"/>
                  </a:lnTo>
                  <a:lnTo>
                    <a:pt x="128" y="487"/>
                  </a:lnTo>
                  <a:lnTo>
                    <a:pt x="128" y="483"/>
                  </a:lnTo>
                  <a:lnTo>
                    <a:pt x="130" y="483"/>
                  </a:lnTo>
                  <a:lnTo>
                    <a:pt x="130" y="480"/>
                  </a:lnTo>
                  <a:lnTo>
                    <a:pt x="131" y="480"/>
                  </a:lnTo>
                  <a:lnTo>
                    <a:pt x="131" y="475"/>
                  </a:lnTo>
                  <a:lnTo>
                    <a:pt x="133" y="475"/>
                  </a:lnTo>
                  <a:lnTo>
                    <a:pt x="133" y="472"/>
                  </a:lnTo>
                  <a:lnTo>
                    <a:pt x="135" y="472"/>
                  </a:lnTo>
                  <a:lnTo>
                    <a:pt x="135" y="469"/>
                  </a:lnTo>
                  <a:lnTo>
                    <a:pt x="136" y="469"/>
                  </a:lnTo>
                  <a:lnTo>
                    <a:pt x="136" y="464"/>
                  </a:lnTo>
                  <a:lnTo>
                    <a:pt x="138" y="464"/>
                  </a:lnTo>
                  <a:lnTo>
                    <a:pt x="138" y="461"/>
                  </a:lnTo>
                  <a:lnTo>
                    <a:pt x="139" y="461"/>
                  </a:lnTo>
                  <a:lnTo>
                    <a:pt x="139" y="458"/>
                  </a:lnTo>
                  <a:lnTo>
                    <a:pt x="141" y="458"/>
                  </a:lnTo>
                  <a:lnTo>
                    <a:pt x="141" y="453"/>
                  </a:lnTo>
                  <a:lnTo>
                    <a:pt x="143" y="453"/>
                  </a:lnTo>
                  <a:lnTo>
                    <a:pt x="143" y="450"/>
                  </a:lnTo>
                  <a:lnTo>
                    <a:pt x="144" y="450"/>
                  </a:lnTo>
                  <a:lnTo>
                    <a:pt x="144" y="447"/>
                  </a:lnTo>
                  <a:lnTo>
                    <a:pt x="146" y="447"/>
                  </a:lnTo>
                  <a:lnTo>
                    <a:pt x="146" y="442"/>
                  </a:lnTo>
                  <a:lnTo>
                    <a:pt x="147" y="442"/>
                  </a:lnTo>
                  <a:lnTo>
                    <a:pt x="147" y="439"/>
                  </a:lnTo>
                  <a:lnTo>
                    <a:pt x="149" y="439"/>
                  </a:lnTo>
                  <a:lnTo>
                    <a:pt x="149" y="434"/>
                  </a:lnTo>
                  <a:lnTo>
                    <a:pt x="151" y="434"/>
                  </a:lnTo>
                  <a:lnTo>
                    <a:pt x="151" y="431"/>
                  </a:lnTo>
                  <a:lnTo>
                    <a:pt x="152" y="431"/>
                  </a:lnTo>
                  <a:lnTo>
                    <a:pt x="152" y="427"/>
                  </a:lnTo>
                  <a:lnTo>
                    <a:pt x="154" y="427"/>
                  </a:lnTo>
                  <a:lnTo>
                    <a:pt x="154" y="423"/>
                  </a:lnTo>
                  <a:lnTo>
                    <a:pt x="155" y="423"/>
                  </a:lnTo>
                  <a:lnTo>
                    <a:pt x="155" y="419"/>
                  </a:lnTo>
                  <a:lnTo>
                    <a:pt x="157" y="419"/>
                  </a:lnTo>
                  <a:lnTo>
                    <a:pt x="157" y="416"/>
                  </a:lnTo>
                  <a:lnTo>
                    <a:pt x="159" y="416"/>
                  </a:lnTo>
                  <a:lnTo>
                    <a:pt x="159" y="411"/>
                  </a:lnTo>
                  <a:lnTo>
                    <a:pt x="160" y="411"/>
                  </a:lnTo>
                  <a:lnTo>
                    <a:pt x="160" y="408"/>
                  </a:lnTo>
                  <a:lnTo>
                    <a:pt x="162" y="408"/>
                  </a:lnTo>
                  <a:lnTo>
                    <a:pt x="162" y="405"/>
                  </a:lnTo>
                  <a:lnTo>
                    <a:pt x="163" y="405"/>
                  </a:lnTo>
                  <a:lnTo>
                    <a:pt x="163" y="400"/>
                  </a:lnTo>
                  <a:lnTo>
                    <a:pt x="165" y="400"/>
                  </a:lnTo>
                  <a:lnTo>
                    <a:pt x="165" y="397"/>
                  </a:lnTo>
                  <a:lnTo>
                    <a:pt x="167" y="397"/>
                  </a:lnTo>
                  <a:lnTo>
                    <a:pt x="167" y="394"/>
                  </a:lnTo>
                  <a:lnTo>
                    <a:pt x="168" y="394"/>
                  </a:lnTo>
                  <a:lnTo>
                    <a:pt x="168" y="389"/>
                  </a:lnTo>
                  <a:lnTo>
                    <a:pt x="170" y="389"/>
                  </a:lnTo>
                  <a:lnTo>
                    <a:pt x="170" y="386"/>
                  </a:lnTo>
                  <a:lnTo>
                    <a:pt x="171" y="386"/>
                  </a:lnTo>
                  <a:lnTo>
                    <a:pt x="171" y="383"/>
                  </a:lnTo>
                  <a:lnTo>
                    <a:pt x="173" y="383"/>
                  </a:lnTo>
                  <a:lnTo>
                    <a:pt x="173" y="378"/>
                  </a:lnTo>
                  <a:lnTo>
                    <a:pt x="175" y="378"/>
                  </a:lnTo>
                  <a:lnTo>
                    <a:pt x="175" y="375"/>
                  </a:lnTo>
                  <a:lnTo>
                    <a:pt x="176" y="375"/>
                  </a:lnTo>
                  <a:lnTo>
                    <a:pt x="176" y="371"/>
                  </a:lnTo>
                  <a:lnTo>
                    <a:pt x="178" y="371"/>
                  </a:lnTo>
                  <a:lnTo>
                    <a:pt x="178" y="367"/>
                  </a:lnTo>
                  <a:lnTo>
                    <a:pt x="179" y="367"/>
                  </a:lnTo>
                  <a:lnTo>
                    <a:pt x="179" y="363"/>
                  </a:lnTo>
                  <a:lnTo>
                    <a:pt x="181" y="363"/>
                  </a:lnTo>
                  <a:lnTo>
                    <a:pt x="181" y="359"/>
                  </a:lnTo>
                  <a:lnTo>
                    <a:pt x="183" y="359"/>
                  </a:lnTo>
                  <a:lnTo>
                    <a:pt x="183" y="355"/>
                  </a:lnTo>
                  <a:lnTo>
                    <a:pt x="184" y="355"/>
                  </a:lnTo>
                  <a:lnTo>
                    <a:pt x="184" y="352"/>
                  </a:lnTo>
                  <a:lnTo>
                    <a:pt x="186" y="352"/>
                  </a:lnTo>
                  <a:lnTo>
                    <a:pt x="186" y="347"/>
                  </a:lnTo>
                  <a:lnTo>
                    <a:pt x="187" y="347"/>
                  </a:lnTo>
                  <a:lnTo>
                    <a:pt x="187" y="344"/>
                  </a:lnTo>
                  <a:lnTo>
                    <a:pt x="189" y="344"/>
                  </a:lnTo>
                  <a:lnTo>
                    <a:pt x="189" y="341"/>
                  </a:lnTo>
                  <a:lnTo>
                    <a:pt x="191" y="341"/>
                  </a:lnTo>
                  <a:lnTo>
                    <a:pt x="191" y="336"/>
                  </a:lnTo>
                  <a:lnTo>
                    <a:pt x="192" y="336"/>
                  </a:lnTo>
                  <a:lnTo>
                    <a:pt x="192" y="333"/>
                  </a:lnTo>
                  <a:lnTo>
                    <a:pt x="194" y="333"/>
                  </a:lnTo>
                  <a:lnTo>
                    <a:pt x="194" y="330"/>
                  </a:lnTo>
                  <a:lnTo>
                    <a:pt x="195" y="330"/>
                  </a:lnTo>
                  <a:lnTo>
                    <a:pt x="195" y="325"/>
                  </a:lnTo>
                  <a:lnTo>
                    <a:pt x="197" y="325"/>
                  </a:lnTo>
                  <a:lnTo>
                    <a:pt x="197" y="322"/>
                  </a:lnTo>
                  <a:lnTo>
                    <a:pt x="199" y="322"/>
                  </a:lnTo>
                  <a:lnTo>
                    <a:pt x="199" y="319"/>
                  </a:lnTo>
                  <a:lnTo>
                    <a:pt x="200" y="319"/>
                  </a:lnTo>
                  <a:lnTo>
                    <a:pt x="200" y="314"/>
                  </a:lnTo>
                  <a:lnTo>
                    <a:pt x="202" y="314"/>
                  </a:lnTo>
                  <a:lnTo>
                    <a:pt x="202" y="311"/>
                  </a:lnTo>
                  <a:lnTo>
                    <a:pt x="203" y="311"/>
                  </a:lnTo>
                  <a:lnTo>
                    <a:pt x="203" y="307"/>
                  </a:lnTo>
                  <a:lnTo>
                    <a:pt x="205" y="307"/>
                  </a:lnTo>
                  <a:lnTo>
                    <a:pt x="205" y="303"/>
                  </a:lnTo>
                  <a:lnTo>
                    <a:pt x="207" y="303"/>
                  </a:lnTo>
                  <a:lnTo>
                    <a:pt x="207" y="299"/>
                  </a:lnTo>
                  <a:lnTo>
                    <a:pt x="208" y="299"/>
                  </a:lnTo>
                  <a:lnTo>
                    <a:pt x="208" y="295"/>
                  </a:lnTo>
                  <a:lnTo>
                    <a:pt x="210" y="295"/>
                  </a:lnTo>
                  <a:lnTo>
                    <a:pt x="210" y="291"/>
                  </a:lnTo>
                  <a:lnTo>
                    <a:pt x="211" y="291"/>
                  </a:lnTo>
                  <a:lnTo>
                    <a:pt x="211" y="288"/>
                  </a:lnTo>
                  <a:lnTo>
                    <a:pt x="213" y="288"/>
                  </a:lnTo>
                  <a:lnTo>
                    <a:pt x="213" y="283"/>
                  </a:lnTo>
                  <a:lnTo>
                    <a:pt x="215" y="283"/>
                  </a:lnTo>
                  <a:lnTo>
                    <a:pt x="215" y="280"/>
                  </a:lnTo>
                  <a:lnTo>
                    <a:pt x="216" y="280"/>
                  </a:lnTo>
                  <a:lnTo>
                    <a:pt x="216" y="277"/>
                  </a:lnTo>
                  <a:lnTo>
                    <a:pt x="218" y="277"/>
                  </a:lnTo>
                  <a:lnTo>
                    <a:pt x="218" y="272"/>
                  </a:lnTo>
                  <a:lnTo>
                    <a:pt x="219" y="272"/>
                  </a:lnTo>
                  <a:lnTo>
                    <a:pt x="219" y="269"/>
                  </a:lnTo>
                  <a:lnTo>
                    <a:pt x="221" y="269"/>
                  </a:lnTo>
                  <a:lnTo>
                    <a:pt x="221" y="266"/>
                  </a:lnTo>
                  <a:lnTo>
                    <a:pt x="223" y="266"/>
                  </a:lnTo>
                  <a:lnTo>
                    <a:pt x="223" y="261"/>
                  </a:lnTo>
                  <a:lnTo>
                    <a:pt x="224" y="261"/>
                  </a:lnTo>
                  <a:lnTo>
                    <a:pt x="224" y="258"/>
                  </a:lnTo>
                  <a:lnTo>
                    <a:pt x="226" y="258"/>
                  </a:lnTo>
                  <a:lnTo>
                    <a:pt x="226" y="255"/>
                  </a:lnTo>
                  <a:lnTo>
                    <a:pt x="227" y="255"/>
                  </a:lnTo>
                  <a:lnTo>
                    <a:pt x="227" y="250"/>
                  </a:lnTo>
                  <a:lnTo>
                    <a:pt x="229" y="250"/>
                  </a:lnTo>
                  <a:lnTo>
                    <a:pt x="229" y="247"/>
                  </a:lnTo>
                  <a:lnTo>
                    <a:pt x="231" y="247"/>
                  </a:lnTo>
                  <a:lnTo>
                    <a:pt x="231" y="243"/>
                  </a:lnTo>
                  <a:lnTo>
                    <a:pt x="232" y="243"/>
                  </a:lnTo>
                  <a:lnTo>
                    <a:pt x="232" y="239"/>
                  </a:lnTo>
                  <a:lnTo>
                    <a:pt x="234" y="239"/>
                  </a:lnTo>
                  <a:lnTo>
                    <a:pt x="234" y="235"/>
                  </a:lnTo>
                  <a:lnTo>
                    <a:pt x="235" y="235"/>
                  </a:lnTo>
                  <a:lnTo>
                    <a:pt x="235" y="231"/>
                  </a:lnTo>
                  <a:lnTo>
                    <a:pt x="237" y="231"/>
                  </a:lnTo>
                  <a:lnTo>
                    <a:pt x="237" y="227"/>
                  </a:lnTo>
                  <a:lnTo>
                    <a:pt x="239" y="227"/>
                  </a:lnTo>
                  <a:lnTo>
                    <a:pt x="239" y="224"/>
                  </a:lnTo>
                  <a:lnTo>
                    <a:pt x="240" y="224"/>
                  </a:lnTo>
                  <a:lnTo>
                    <a:pt x="240" y="219"/>
                  </a:lnTo>
                  <a:lnTo>
                    <a:pt x="242" y="219"/>
                  </a:lnTo>
                  <a:lnTo>
                    <a:pt x="242" y="216"/>
                  </a:lnTo>
                  <a:lnTo>
                    <a:pt x="243" y="216"/>
                  </a:lnTo>
                  <a:lnTo>
                    <a:pt x="243" y="213"/>
                  </a:lnTo>
                  <a:lnTo>
                    <a:pt x="245" y="213"/>
                  </a:lnTo>
                  <a:lnTo>
                    <a:pt x="245" y="208"/>
                  </a:lnTo>
                  <a:lnTo>
                    <a:pt x="247" y="208"/>
                  </a:lnTo>
                  <a:lnTo>
                    <a:pt x="247" y="205"/>
                  </a:lnTo>
                  <a:lnTo>
                    <a:pt x="248" y="205"/>
                  </a:lnTo>
                  <a:lnTo>
                    <a:pt x="248" y="202"/>
                  </a:lnTo>
                  <a:lnTo>
                    <a:pt x="250" y="202"/>
                  </a:lnTo>
                  <a:lnTo>
                    <a:pt x="250" y="197"/>
                  </a:lnTo>
                  <a:lnTo>
                    <a:pt x="251" y="197"/>
                  </a:lnTo>
                  <a:lnTo>
                    <a:pt x="251" y="194"/>
                  </a:lnTo>
                  <a:lnTo>
                    <a:pt x="253" y="194"/>
                  </a:lnTo>
                  <a:lnTo>
                    <a:pt x="253" y="191"/>
                  </a:lnTo>
                  <a:lnTo>
                    <a:pt x="255" y="191"/>
                  </a:lnTo>
                  <a:lnTo>
                    <a:pt x="255" y="186"/>
                  </a:lnTo>
                  <a:lnTo>
                    <a:pt x="256" y="186"/>
                  </a:lnTo>
                  <a:lnTo>
                    <a:pt x="256" y="183"/>
                  </a:lnTo>
                  <a:lnTo>
                    <a:pt x="258" y="183"/>
                  </a:lnTo>
                  <a:lnTo>
                    <a:pt x="258" y="179"/>
                  </a:lnTo>
                  <a:lnTo>
                    <a:pt x="259" y="179"/>
                  </a:lnTo>
                  <a:lnTo>
                    <a:pt x="259" y="175"/>
                  </a:lnTo>
                  <a:lnTo>
                    <a:pt x="261" y="175"/>
                  </a:lnTo>
                  <a:lnTo>
                    <a:pt x="261" y="171"/>
                  </a:lnTo>
                  <a:lnTo>
                    <a:pt x="263" y="171"/>
                  </a:lnTo>
                  <a:lnTo>
                    <a:pt x="263" y="168"/>
                  </a:lnTo>
                  <a:lnTo>
                    <a:pt x="264" y="168"/>
                  </a:lnTo>
                  <a:lnTo>
                    <a:pt x="264" y="163"/>
                  </a:lnTo>
                  <a:lnTo>
                    <a:pt x="266" y="163"/>
                  </a:lnTo>
                  <a:lnTo>
                    <a:pt x="266" y="160"/>
                  </a:lnTo>
                  <a:lnTo>
                    <a:pt x="267" y="160"/>
                  </a:lnTo>
                  <a:lnTo>
                    <a:pt x="267" y="155"/>
                  </a:lnTo>
                  <a:lnTo>
                    <a:pt x="269" y="155"/>
                  </a:lnTo>
                  <a:lnTo>
                    <a:pt x="269" y="152"/>
                  </a:lnTo>
                  <a:lnTo>
                    <a:pt x="271" y="152"/>
                  </a:lnTo>
                  <a:lnTo>
                    <a:pt x="271" y="149"/>
                  </a:lnTo>
                  <a:lnTo>
                    <a:pt x="272" y="149"/>
                  </a:lnTo>
                  <a:lnTo>
                    <a:pt x="272" y="144"/>
                  </a:lnTo>
                  <a:lnTo>
                    <a:pt x="274" y="144"/>
                  </a:lnTo>
                  <a:lnTo>
                    <a:pt x="274" y="141"/>
                  </a:lnTo>
                  <a:lnTo>
                    <a:pt x="275" y="141"/>
                  </a:lnTo>
                  <a:lnTo>
                    <a:pt x="275" y="138"/>
                  </a:lnTo>
                  <a:lnTo>
                    <a:pt x="277" y="138"/>
                  </a:lnTo>
                  <a:lnTo>
                    <a:pt x="277" y="133"/>
                  </a:lnTo>
                  <a:lnTo>
                    <a:pt x="279" y="133"/>
                  </a:lnTo>
                  <a:lnTo>
                    <a:pt x="279" y="130"/>
                  </a:lnTo>
                  <a:lnTo>
                    <a:pt x="280" y="130"/>
                  </a:lnTo>
                  <a:lnTo>
                    <a:pt x="280" y="127"/>
                  </a:lnTo>
                  <a:lnTo>
                    <a:pt x="282" y="127"/>
                  </a:lnTo>
                  <a:lnTo>
                    <a:pt x="282" y="122"/>
                  </a:lnTo>
                  <a:lnTo>
                    <a:pt x="283" y="122"/>
                  </a:lnTo>
                  <a:lnTo>
                    <a:pt x="283" y="119"/>
                  </a:lnTo>
                  <a:lnTo>
                    <a:pt x="285" y="119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1"/>
                  </a:lnTo>
                  <a:lnTo>
                    <a:pt x="288" y="111"/>
                  </a:lnTo>
                  <a:lnTo>
                    <a:pt x="288" y="107"/>
                  </a:lnTo>
                  <a:lnTo>
                    <a:pt x="290" y="107"/>
                  </a:lnTo>
                  <a:lnTo>
                    <a:pt x="290" y="104"/>
                  </a:lnTo>
                  <a:lnTo>
                    <a:pt x="291" y="104"/>
                  </a:lnTo>
                  <a:lnTo>
                    <a:pt x="291" y="99"/>
                  </a:lnTo>
                  <a:lnTo>
                    <a:pt x="293" y="99"/>
                  </a:lnTo>
                  <a:lnTo>
                    <a:pt x="293" y="96"/>
                  </a:lnTo>
                  <a:lnTo>
                    <a:pt x="295" y="96"/>
                  </a:lnTo>
                  <a:lnTo>
                    <a:pt x="295" y="91"/>
                  </a:lnTo>
                  <a:lnTo>
                    <a:pt x="296" y="91"/>
                  </a:lnTo>
                  <a:lnTo>
                    <a:pt x="296" y="88"/>
                  </a:lnTo>
                  <a:lnTo>
                    <a:pt x="298" y="88"/>
                  </a:lnTo>
                  <a:lnTo>
                    <a:pt x="298" y="85"/>
                  </a:lnTo>
                  <a:lnTo>
                    <a:pt x="299" y="85"/>
                  </a:lnTo>
                  <a:lnTo>
                    <a:pt x="299" y="80"/>
                  </a:lnTo>
                  <a:lnTo>
                    <a:pt x="301" y="80"/>
                  </a:lnTo>
                  <a:lnTo>
                    <a:pt x="301" y="77"/>
                  </a:lnTo>
                  <a:lnTo>
                    <a:pt x="303" y="77"/>
                  </a:lnTo>
                  <a:lnTo>
                    <a:pt x="303" y="74"/>
                  </a:lnTo>
                  <a:lnTo>
                    <a:pt x="304" y="74"/>
                  </a:lnTo>
                  <a:lnTo>
                    <a:pt x="304" y="69"/>
                  </a:lnTo>
                  <a:lnTo>
                    <a:pt x="306" y="69"/>
                  </a:lnTo>
                  <a:lnTo>
                    <a:pt x="306" y="66"/>
                  </a:lnTo>
                  <a:lnTo>
                    <a:pt x="307" y="66"/>
                  </a:lnTo>
                  <a:lnTo>
                    <a:pt x="307" y="63"/>
                  </a:lnTo>
                  <a:lnTo>
                    <a:pt x="309" y="63"/>
                  </a:lnTo>
                  <a:lnTo>
                    <a:pt x="309" y="58"/>
                  </a:lnTo>
                  <a:lnTo>
                    <a:pt x="311" y="58"/>
                  </a:lnTo>
                  <a:lnTo>
                    <a:pt x="311" y="55"/>
                  </a:lnTo>
                  <a:lnTo>
                    <a:pt x="312" y="55"/>
                  </a:lnTo>
                  <a:lnTo>
                    <a:pt x="312" y="52"/>
                  </a:lnTo>
                  <a:lnTo>
                    <a:pt x="314" y="52"/>
                  </a:lnTo>
                  <a:lnTo>
                    <a:pt x="314" y="47"/>
                  </a:lnTo>
                  <a:lnTo>
                    <a:pt x="315" y="47"/>
                  </a:lnTo>
                  <a:lnTo>
                    <a:pt x="315" y="44"/>
                  </a:lnTo>
                  <a:lnTo>
                    <a:pt x="317" y="44"/>
                  </a:lnTo>
                  <a:lnTo>
                    <a:pt x="317" y="40"/>
                  </a:lnTo>
                  <a:lnTo>
                    <a:pt x="319" y="40"/>
                  </a:lnTo>
                  <a:lnTo>
                    <a:pt x="319" y="36"/>
                  </a:lnTo>
                  <a:lnTo>
                    <a:pt x="320" y="36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2" y="28"/>
                  </a:lnTo>
                  <a:lnTo>
                    <a:pt x="323" y="28"/>
                  </a:lnTo>
                  <a:lnTo>
                    <a:pt x="323" y="24"/>
                  </a:lnTo>
                  <a:lnTo>
                    <a:pt x="325" y="24"/>
                  </a:lnTo>
                  <a:lnTo>
                    <a:pt x="325" y="21"/>
                  </a:lnTo>
                  <a:lnTo>
                    <a:pt x="327" y="21"/>
                  </a:lnTo>
                  <a:lnTo>
                    <a:pt x="327" y="16"/>
                  </a:lnTo>
                  <a:lnTo>
                    <a:pt x="328" y="16"/>
                  </a:lnTo>
                  <a:lnTo>
                    <a:pt x="328" y="13"/>
                  </a:lnTo>
                  <a:lnTo>
                    <a:pt x="330" y="13"/>
                  </a:lnTo>
                  <a:lnTo>
                    <a:pt x="330" y="10"/>
                  </a:lnTo>
                  <a:lnTo>
                    <a:pt x="331" y="10"/>
                  </a:lnTo>
                  <a:lnTo>
                    <a:pt x="331" y="5"/>
                  </a:lnTo>
                  <a:lnTo>
                    <a:pt x="333" y="5"/>
                  </a:lnTo>
                  <a:lnTo>
                    <a:pt x="333" y="2"/>
                  </a:lnTo>
                  <a:lnTo>
                    <a:pt x="335" y="2"/>
                  </a:lnTo>
                  <a:lnTo>
                    <a:pt x="335" y="0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5" name="Rectangle 55"/>
            <p:cNvSpPr>
              <a:spLocks noChangeArrowheads="1"/>
            </p:cNvSpPr>
            <p:nvPr/>
          </p:nvSpPr>
          <p:spPr bwMode="auto">
            <a:xfrm>
              <a:off x="2697" y="2087"/>
              <a:ext cx="1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6" name="Rectangle 56"/>
            <p:cNvSpPr>
              <a:spLocks noChangeArrowheads="1"/>
            </p:cNvSpPr>
            <p:nvPr/>
          </p:nvSpPr>
          <p:spPr bwMode="auto">
            <a:xfrm>
              <a:off x="2415" y="2885"/>
              <a:ext cx="2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7" name="Rectangle 57"/>
            <p:cNvSpPr>
              <a:spLocks noChangeArrowheads="1"/>
            </p:cNvSpPr>
            <p:nvPr/>
          </p:nvSpPr>
          <p:spPr bwMode="auto">
            <a:xfrm>
              <a:off x="2417" y="2880"/>
              <a:ext cx="1" cy="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8" name="Rectangle 58"/>
            <p:cNvSpPr>
              <a:spLocks noChangeArrowheads="1"/>
            </p:cNvSpPr>
            <p:nvPr/>
          </p:nvSpPr>
          <p:spPr bwMode="auto">
            <a:xfrm>
              <a:off x="2418" y="2877"/>
              <a:ext cx="2" cy="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299" name="Rectangle 59"/>
            <p:cNvSpPr>
              <a:spLocks noChangeArrowheads="1"/>
            </p:cNvSpPr>
            <p:nvPr/>
          </p:nvSpPr>
          <p:spPr bwMode="auto">
            <a:xfrm>
              <a:off x="2420" y="2872"/>
              <a:ext cx="2" cy="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300" name="Rectangle 60"/>
            <p:cNvSpPr>
              <a:spLocks noChangeArrowheads="1"/>
            </p:cNvSpPr>
            <p:nvPr/>
          </p:nvSpPr>
          <p:spPr bwMode="auto">
            <a:xfrm>
              <a:off x="2422" y="2867"/>
              <a:ext cx="1" cy="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301" name="Freeform 61"/>
            <p:cNvSpPr>
              <a:spLocks/>
            </p:cNvSpPr>
            <p:nvPr/>
          </p:nvSpPr>
          <p:spPr bwMode="auto">
            <a:xfrm>
              <a:off x="2414" y="2066"/>
              <a:ext cx="345" cy="825"/>
            </a:xfrm>
            <a:custGeom>
              <a:avLst/>
              <a:gdLst>
                <a:gd name="T0" fmla="*/ 283 w 345"/>
                <a:gd name="T1" fmla="*/ 24 h 825"/>
                <a:gd name="T2" fmla="*/ 345 w 345"/>
                <a:gd name="T3" fmla="*/ 16 h 825"/>
                <a:gd name="T4" fmla="*/ 345 w 345"/>
                <a:gd name="T5" fmla="*/ 13 h 825"/>
                <a:gd name="T6" fmla="*/ 0 w 345"/>
                <a:gd name="T7" fmla="*/ 825 h 825"/>
                <a:gd name="T8" fmla="*/ 291 w 345"/>
                <a:gd name="T9" fmla="*/ 0 h 825"/>
                <a:gd name="T10" fmla="*/ 283 w 345"/>
                <a:gd name="T11" fmla="*/ 24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825">
                  <a:moveTo>
                    <a:pt x="283" y="24"/>
                  </a:moveTo>
                  <a:lnTo>
                    <a:pt x="345" y="16"/>
                  </a:lnTo>
                  <a:lnTo>
                    <a:pt x="345" y="13"/>
                  </a:lnTo>
                  <a:lnTo>
                    <a:pt x="0" y="825"/>
                  </a:lnTo>
                  <a:lnTo>
                    <a:pt x="291" y="0"/>
                  </a:lnTo>
                  <a:lnTo>
                    <a:pt x="283" y="24"/>
                  </a:lnTo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302" name="Freeform 62"/>
            <p:cNvSpPr>
              <a:spLocks/>
            </p:cNvSpPr>
            <p:nvPr/>
          </p:nvSpPr>
          <p:spPr bwMode="auto">
            <a:xfrm>
              <a:off x="2865" y="1426"/>
              <a:ext cx="219" cy="517"/>
            </a:xfrm>
            <a:custGeom>
              <a:avLst/>
              <a:gdLst>
                <a:gd name="T0" fmla="*/ 25 w 219"/>
                <a:gd name="T1" fmla="*/ 64 h 517"/>
                <a:gd name="T2" fmla="*/ 46 w 219"/>
                <a:gd name="T3" fmla="*/ 73 h 517"/>
                <a:gd name="T4" fmla="*/ 64 w 219"/>
                <a:gd name="T5" fmla="*/ 85 h 517"/>
                <a:gd name="T6" fmla="*/ 81 w 219"/>
                <a:gd name="T7" fmla="*/ 99 h 517"/>
                <a:gd name="T8" fmla="*/ 104 w 219"/>
                <a:gd name="T9" fmla="*/ 120 h 517"/>
                <a:gd name="T10" fmla="*/ 123 w 219"/>
                <a:gd name="T11" fmla="*/ 145 h 517"/>
                <a:gd name="T12" fmla="*/ 134 w 219"/>
                <a:gd name="T13" fmla="*/ 163 h 517"/>
                <a:gd name="T14" fmla="*/ 144 w 219"/>
                <a:gd name="T15" fmla="*/ 181 h 517"/>
                <a:gd name="T16" fmla="*/ 153 w 219"/>
                <a:gd name="T17" fmla="*/ 209 h 517"/>
                <a:gd name="T18" fmla="*/ 158 w 219"/>
                <a:gd name="T19" fmla="*/ 230 h 517"/>
                <a:gd name="T20" fmla="*/ 161 w 219"/>
                <a:gd name="T21" fmla="*/ 281 h 517"/>
                <a:gd name="T22" fmla="*/ 160 w 219"/>
                <a:gd name="T23" fmla="*/ 301 h 517"/>
                <a:gd name="T24" fmla="*/ 153 w 219"/>
                <a:gd name="T25" fmla="*/ 323 h 517"/>
                <a:gd name="T26" fmla="*/ 147 w 219"/>
                <a:gd name="T27" fmla="*/ 344 h 517"/>
                <a:gd name="T28" fmla="*/ 148 w 219"/>
                <a:gd name="T29" fmla="*/ 341 h 517"/>
                <a:gd name="T30" fmla="*/ 139 w 219"/>
                <a:gd name="T31" fmla="*/ 363 h 517"/>
                <a:gd name="T32" fmla="*/ 136 w 219"/>
                <a:gd name="T33" fmla="*/ 373 h 517"/>
                <a:gd name="T34" fmla="*/ 131 w 219"/>
                <a:gd name="T35" fmla="*/ 379 h 517"/>
                <a:gd name="T36" fmla="*/ 126 w 219"/>
                <a:gd name="T37" fmla="*/ 387 h 517"/>
                <a:gd name="T38" fmla="*/ 113 w 219"/>
                <a:gd name="T39" fmla="*/ 405 h 517"/>
                <a:gd name="T40" fmla="*/ 102 w 219"/>
                <a:gd name="T41" fmla="*/ 417 h 517"/>
                <a:gd name="T42" fmla="*/ 97 w 219"/>
                <a:gd name="T43" fmla="*/ 424 h 517"/>
                <a:gd name="T44" fmla="*/ 91 w 219"/>
                <a:gd name="T45" fmla="*/ 429 h 517"/>
                <a:gd name="T46" fmla="*/ 76 w 219"/>
                <a:gd name="T47" fmla="*/ 441 h 517"/>
                <a:gd name="T48" fmla="*/ 68 w 219"/>
                <a:gd name="T49" fmla="*/ 446 h 517"/>
                <a:gd name="T50" fmla="*/ 60 w 219"/>
                <a:gd name="T51" fmla="*/ 453 h 517"/>
                <a:gd name="T52" fmla="*/ 67 w 219"/>
                <a:gd name="T53" fmla="*/ 517 h 517"/>
                <a:gd name="T54" fmla="*/ 97 w 219"/>
                <a:gd name="T55" fmla="*/ 497 h 517"/>
                <a:gd name="T56" fmla="*/ 110 w 219"/>
                <a:gd name="T57" fmla="*/ 486 h 517"/>
                <a:gd name="T58" fmla="*/ 128 w 219"/>
                <a:gd name="T59" fmla="*/ 473 h 517"/>
                <a:gd name="T60" fmla="*/ 144 w 219"/>
                <a:gd name="T61" fmla="*/ 459 h 517"/>
                <a:gd name="T62" fmla="*/ 155 w 219"/>
                <a:gd name="T63" fmla="*/ 446 h 517"/>
                <a:gd name="T64" fmla="*/ 163 w 219"/>
                <a:gd name="T65" fmla="*/ 437 h 517"/>
                <a:gd name="T66" fmla="*/ 176 w 219"/>
                <a:gd name="T67" fmla="*/ 417 h 517"/>
                <a:gd name="T68" fmla="*/ 180 w 219"/>
                <a:gd name="T69" fmla="*/ 409 h 517"/>
                <a:gd name="T70" fmla="*/ 187 w 219"/>
                <a:gd name="T71" fmla="*/ 398 h 517"/>
                <a:gd name="T72" fmla="*/ 192 w 219"/>
                <a:gd name="T73" fmla="*/ 389 h 517"/>
                <a:gd name="T74" fmla="*/ 201 w 219"/>
                <a:gd name="T75" fmla="*/ 365 h 517"/>
                <a:gd name="T76" fmla="*/ 203 w 219"/>
                <a:gd name="T77" fmla="*/ 361 h 517"/>
                <a:gd name="T78" fmla="*/ 211 w 219"/>
                <a:gd name="T79" fmla="*/ 336 h 517"/>
                <a:gd name="T80" fmla="*/ 216 w 219"/>
                <a:gd name="T81" fmla="*/ 310 h 517"/>
                <a:gd name="T82" fmla="*/ 219 w 219"/>
                <a:gd name="T83" fmla="*/ 285 h 517"/>
                <a:gd name="T84" fmla="*/ 216 w 219"/>
                <a:gd name="T85" fmla="*/ 219 h 517"/>
                <a:gd name="T86" fmla="*/ 209 w 219"/>
                <a:gd name="T87" fmla="*/ 193 h 517"/>
                <a:gd name="T88" fmla="*/ 196 w 219"/>
                <a:gd name="T89" fmla="*/ 158 h 517"/>
                <a:gd name="T90" fmla="*/ 185 w 219"/>
                <a:gd name="T91" fmla="*/ 134 h 517"/>
                <a:gd name="T92" fmla="*/ 171 w 219"/>
                <a:gd name="T93" fmla="*/ 113 h 517"/>
                <a:gd name="T94" fmla="*/ 147 w 219"/>
                <a:gd name="T95" fmla="*/ 81 h 517"/>
                <a:gd name="T96" fmla="*/ 118 w 219"/>
                <a:gd name="T97" fmla="*/ 54 h 517"/>
                <a:gd name="T98" fmla="*/ 97 w 219"/>
                <a:gd name="T99" fmla="*/ 38 h 517"/>
                <a:gd name="T100" fmla="*/ 75 w 219"/>
                <a:gd name="T101" fmla="*/ 24 h 517"/>
                <a:gd name="T102" fmla="*/ 49 w 219"/>
                <a:gd name="T103" fmla="*/ 11 h 517"/>
                <a:gd name="T104" fmla="*/ 0 w 219"/>
                <a:gd name="T105" fmla="*/ 53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9" h="517">
                  <a:moveTo>
                    <a:pt x="0" y="53"/>
                  </a:moveTo>
                  <a:lnTo>
                    <a:pt x="25" y="64"/>
                  </a:lnTo>
                  <a:lnTo>
                    <a:pt x="35" y="69"/>
                  </a:lnTo>
                  <a:lnTo>
                    <a:pt x="46" y="73"/>
                  </a:lnTo>
                  <a:lnTo>
                    <a:pt x="56" y="80"/>
                  </a:lnTo>
                  <a:lnTo>
                    <a:pt x="64" y="85"/>
                  </a:lnTo>
                  <a:lnTo>
                    <a:pt x="73" y="91"/>
                  </a:lnTo>
                  <a:lnTo>
                    <a:pt x="81" y="99"/>
                  </a:lnTo>
                  <a:lnTo>
                    <a:pt x="89" y="105"/>
                  </a:lnTo>
                  <a:lnTo>
                    <a:pt x="104" y="120"/>
                  </a:lnTo>
                  <a:lnTo>
                    <a:pt x="118" y="137"/>
                  </a:lnTo>
                  <a:lnTo>
                    <a:pt x="123" y="145"/>
                  </a:lnTo>
                  <a:lnTo>
                    <a:pt x="129" y="153"/>
                  </a:lnTo>
                  <a:lnTo>
                    <a:pt x="134" y="163"/>
                  </a:lnTo>
                  <a:lnTo>
                    <a:pt x="139" y="171"/>
                  </a:lnTo>
                  <a:lnTo>
                    <a:pt x="144" y="181"/>
                  </a:lnTo>
                  <a:lnTo>
                    <a:pt x="147" y="190"/>
                  </a:lnTo>
                  <a:lnTo>
                    <a:pt x="153" y="209"/>
                  </a:lnTo>
                  <a:lnTo>
                    <a:pt x="156" y="219"/>
                  </a:lnTo>
                  <a:lnTo>
                    <a:pt x="158" y="230"/>
                  </a:lnTo>
                  <a:lnTo>
                    <a:pt x="161" y="251"/>
                  </a:lnTo>
                  <a:lnTo>
                    <a:pt x="161" y="281"/>
                  </a:lnTo>
                  <a:lnTo>
                    <a:pt x="160" y="291"/>
                  </a:lnTo>
                  <a:lnTo>
                    <a:pt x="160" y="301"/>
                  </a:lnTo>
                  <a:lnTo>
                    <a:pt x="156" y="312"/>
                  </a:lnTo>
                  <a:lnTo>
                    <a:pt x="153" y="323"/>
                  </a:lnTo>
                  <a:lnTo>
                    <a:pt x="152" y="333"/>
                  </a:lnTo>
                  <a:lnTo>
                    <a:pt x="147" y="344"/>
                  </a:lnTo>
                  <a:lnTo>
                    <a:pt x="148" y="342"/>
                  </a:lnTo>
                  <a:lnTo>
                    <a:pt x="148" y="341"/>
                  </a:lnTo>
                  <a:lnTo>
                    <a:pt x="140" y="360"/>
                  </a:lnTo>
                  <a:lnTo>
                    <a:pt x="139" y="363"/>
                  </a:lnTo>
                  <a:lnTo>
                    <a:pt x="137" y="368"/>
                  </a:lnTo>
                  <a:lnTo>
                    <a:pt x="136" y="373"/>
                  </a:lnTo>
                  <a:lnTo>
                    <a:pt x="134" y="374"/>
                  </a:lnTo>
                  <a:lnTo>
                    <a:pt x="131" y="379"/>
                  </a:lnTo>
                  <a:lnTo>
                    <a:pt x="128" y="384"/>
                  </a:lnTo>
                  <a:lnTo>
                    <a:pt x="126" y="387"/>
                  </a:lnTo>
                  <a:lnTo>
                    <a:pt x="120" y="398"/>
                  </a:lnTo>
                  <a:lnTo>
                    <a:pt x="113" y="405"/>
                  </a:lnTo>
                  <a:lnTo>
                    <a:pt x="112" y="408"/>
                  </a:lnTo>
                  <a:lnTo>
                    <a:pt x="102" y="417"/>
                  </a:lnTo>
                  <a:lnTo>
                    <a:pt x="100" y="421"/>
                  </a:lnTo>
                  <a:lnTo>
                    <a:pt x="97" y="424"/>
                  </a:lnTo>
                  <a:lnTo>
                    <a:pt x="94" y="425"/>
                  </a:lnTo>
                  <a:lnTo>
                    <a:pt x="91" y="429"/>
                  </a:lnTo>
                  <a:lnTo>
                    <a:pt x="86" y="432"/>
                  </a:lnTo>
                  <a:lnTo>
                    <a:pt x="76" y="441"/>
                  </a:lnTo>
                  <a:lnTo>
                    <a:pt x="72" y="443"/>
                  </a:lnTo>
                  <a:lnTo>
                    <a:pt x="68" y="446"/>
                  </a:lnTo>
                  <a:lnTo>
                    <a:pt x="64" y="449"/>
                  </a:lnTo>
                  <a:lnTo>
                    <a:pt x="60" y="453"/>
                  </a:lnTo>
                  <a:lnTo>
                    <a:pt x="36" y="467"/>
                  </a:lnTo>
                  <a:lnTo>
                    <a:pt x="67" y="517"/>
                  </a:lnTo>
                  <a:lnTo>
                    <a:pt x="92" y="501"/>
                  </a:lnTo>
                  <a:lnTo>
                    <a:pt x="97" y="497"/>
                  </a:lnTo>
                  <a:lnTo>
                    <a:pt x="102" y="494"/>
                  </a:lnTo>
                  <a:lnTo>
                    <a:pt x="110" y="486"/>
                  </a:lnTo>
                  <a:lnTo>
                    <a:pt x="123" y="477"/>
                  </a:lnTo>
                  <a:lnTo>
                    <a:pt x="128" y="473"/>
                  </a:lnTo>
                  <a:lnTo>
                    <a:pt x="139" y="462"/>
                  </a:lnTo>
                  <a:lnTo>
                    <a:pt x="144" y="459"/>
                  </a:lnTo>
                  <a:lnTo>
                    <a:pt x="147" y="454"/>
                  </a:lnTo>
                  <a:lnTo>
                    <a:pt x="155" y="446"/>
                  </a:lnTo>
                  <a:lnTo>
                    <a:pt x="158" y="441"/>
                  </a:lnTo>
                  <a:lnTo>
                    <a:pt x="163" y="437"/>
                  </a:lnTo>
                  <a:lnTo>
                    <a:pt x="166" y="432"/>
                  </a:lnTo>
                  <a:lnTo>
                    <a:pt x="176" y="417"/>
                  </a:lnTo>
                  <a:lnTo>
                    <a:pt x="179" y="413"/>
                  </a:lnTo>
                  <a:lnTo>
                    <a:pt x="180" y="409"/>
                  </a:lnTo>
                  <a:lnTo>
                    <a:pt x="184" y="405"/>
                  </a:lnTo>
                  <a:lnTo>
                    <a:pt x="187" y="398"/>
                  </a:lnTo>
                  <a:lnTo>
                    <a:pt x="188" y="393"/>
                  </a:lnTo>
                  <a:lnTo>
                    <a:pt x="192" y="389"/>
                  </a:lnTo>
                  <a:lnTo>
                    <a:pt x="193" y="384"/>
                  </a:lnTo>
                  <a:lnTo>
                    <a:pt x="201" y="365"/>
                  </a:lnTo>
                  <a:lnTo>
                    <a:pt x="203" y="363"/>
                  </a:lnTo>
                  <a:lnTo>
                    <a:pt x="203" y="361"/>
                  </a:lnTo>
                  <a:lnTo>
                    <a:pt x="208" y="349"/>
                  </a:lnTo>
                  <a:lnTo>
                    <a:pt x="211" y="336"/>
                  </a:lnTo>
                  <a:lnTo>
                    <a:pt x="214" y="323"/>
                  </a:lnTo>
                  <a:lnTo>
                    <a:pt x="216" y="310"/>
                  </a:lnTo>
                  <a:lnTo>
                    <a:pt x="217" y="297"/>
                  </a:lnTo>
                  <a:lnTo>
                    <a:pt x="219" y="285"/>
                  </a:lnTo>
                  <a:lnTo>
                    <a:pt x="219" y="245"/>
                  </a:lnTo>
                  <a:lnTo>
                    <a:pt x="216" y="219"/>
                  </a:lnTo>
                  <a:lnTo>
                    <a:pt x="212" y="208"/>
                  </a:lnTo>
                  <a:lnTo>
                    <a:pt x="209" y="193"/>
                  </a:lnTo>
                  <a:lnTo>
                    <a:pt x="201" y="169"/>
                  </a:lnTo>
                  <a:lnTo>
                    <a:pt x="196" y="158"/>
                  </a:lnTo>
                  <a:lnTo>
                    <a:pt x="192" y="147"/>
                  </a:lnTo>
                  <a:lnTo>
                    <a:pt x="185" y="134"/>
                  </a:lnTo>
                  <a:lnTo>
                    <a:pt x="179" y="123"/>
                  </a:lnTo>
                  <a:lnTo>
                    <a:pt x="171" y="113"/>
                  </a:lnTo>
                  <a:lnTo>
                    <a:pt x="164" y="102"/>
                  </a:lnTo>
                  <a:lnTo>
                    <a:pt x="147" y="81"/>
                  </a:lnTo>
                  <a:lnTo>
                    <a:pt x="128" y="62"/>
                  </a:lnTo>
                  <a:lnTo>
                    <a:pt x="118" y="54"/>
                  </a:lnTo>
                  <a:lnTo>
                    <a:pt x="108" y="46"/>
                  </a:lnTo>
                  <a:lnTo>
                    <a:pt x="97" y="38"/>
                  </a:lnTo>
                  <a:lnTo>
                    <a:pt x="86" y="30"/>
                  </a:lnTo>
                  <a:lnTo>
                    <a:pt x="75" y="24"/>
                  </a:lnTo>
                  <a:lnTo>
                    <a:pt x="62" y="17"/>
                  </a:lnTo>
                  <a:lnTo>
                    <a:pt x="49" y="11"/>
                  </a:lnTo>
                  <a:lnTo>
                    <a:pt x="22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303" name="Freeform 63"/>
            <p:cNvSpPr>
              <a:spLocks/>
            </p:cNvSpPr>
            <p:nvPr/>
          </p:nvSpPr>
          <p:spPr bwMode="auto">
            <a:xfrm>
              <a:off x="2956" y="2043"/>
              <a:ext cx="389" cy="879"/>
            </a:xfrm>
            <a:custGeom>
              <a:avLst/>
              <a:gdLst>
                <a:gd name="T0" fmla="*/ 0 w 389"/>
                <a:gd name="T1" fmla="*/ 64 h 879"/>
                <a:gd name="T2" fmla="*/ 389 w 389"/>
                <a:gd name="T3" fmla="*/ 879 h 879"/>
                <a:gd name="T4" fmla="*/ 35 w 389"/>
                <a:gd name="T5" fmla="*/ 0 h 879"/>
                <a:gd name="T6" fmla="*/ 6 w 389"/>
                <a:gd name="T7" fmla="*/ 58 h 879"/>
                <a:gd name="T8" fmla="*/ 0 w 389"/>
                <a:gd name="T9" fmla="*/ 64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" h="879">
                  <a:moveTo>
                    <a:pt x="0" y="64"/>
                  </a:moveTo>
                  <a:lnTo>
                    <a:pt x="389" y="879"/>
                  </a:lnTo>
                  <a:lnTo>
                    <a:pt x="35" y="0"/>
                  </a:lnTo>
                  <a:lnTo>
                    <a:pt x="6" y="58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8304" name="Freeform 64"/>
            <p:cNvSpPr>
              <a:spLocks/>
            </p:cNvSpPr>
            <p:nvPr/>
          </p:nvSpPr>
          <p:spPr bwMode="auto">
            <a:xfrm>
              <a:off x="2623" y="1427"/>
              <a:ext cx="223" cy="509"/>
            </a:xfrm>
            <a:custGeom>
              <a:avLst/>
              <a:gdLst>
                <a:gd name="T0" fmla="*/ 173 w 223"/>
                <a:gd name="T1" fmla="*/ 12 h 509"/>
                <a:gd name="T2" fmla="*/ 149 w 223"/>
                <a:gd name="T3" fmla="*/ 23 h 509"/>
                <a:gd name="T4" fmla="*/ 125 w 223"/>
                <a:gd name="T5" fmla="*/ 37 h 509"/>
                <a:gd name="T6" fmla="*/ 104 w 223"/>
                <a:gd name="T7" fmla="*/ 53 h 509"/>
                <a:gd name="T8" fmla="*/ 83 w 223"/>
                <a:gd name="T9" fmla="*/ 71 h 509"/>
                <a:gd name="T10" fmla="*/ 66 w 223"/>
                <a:gd name="T11" fmla="*/ 90 h 509"/>
                <a:gd name="T12" fmla="*/ 50 w 223"/>
                <a:gd name="T13" fmla="*/ 111 h 509"/>
                <a:gd name="T14" fmla="*/ 35 w 223"/>
                <a:gd name="T15" fmla="*/ 133 h 509"/>
                <a:gd name="T16" fmla="*/ 24 w 223"/>
                <a:gd name="T17" fmla="*/ 156 h 509"/>
                <a:gd name="T18" fmla="*/ 15 w 223"/>
                <a:gd name="T19" fmla="*/ 180 h 509"/>
                <a:gd name="T20" fmla="*/ 8 w 223"/>
                <a:gd name="T21" fmla="*/ 204 h 509"/>
                <a:gd name="T22" fmla="*/ 3 w 223"/>
                <a:gd name="T23" fmla="*/ 229 h 509"/>
                <a:gd name="T24" fmla="*/ 0 w 223"/>
                <a:gd name="T25" fmla="*/ 255 h 509"/>
                <a:gd name="T26" fmla="*/ 2 w 223"/>
                <a:gd name="T27" fmla="*/ 293 h 509"/>
                <a:gd name="T28" fmla="*/ 5 w 223"/>
                <a:gd name="T29" fmla="*/ 320 h 509"/>
                <a:gd name="T30" fmla="*/ 11 w 223"/>
                <a:gd name="T31" fmla="*/ 344 h 509"/>
                <a:gd name="T32" fmla="*/ 16 w 223"/>
                <a:gd name="T33" fmla="*/ 359 h 509"/>
                <a:gd name="T34" fmla="*/ 18 w 223"/>
                <a:gd name="T35" fmla="*/ 364 h 509"/>
                <a:gd name="T36" fmla="*/ 27 w 223"/>
                <a:gd name="T37" fmla="*/ 386 h 509"/>
                <a:gd name="T38" fmla="*/ 32 w 223"/>
                <a:gd name="T39" fmla="*/ 396 h 509"/>
                <a:gd name="T40" fmla="*/ 37 w 223"/>
                <a:gd name="T41" fmla="*/ 404 h 509"/>
                <a:gd name="T42" fmla="*/ 43 w 223"/>
                <a:gd name="T43" fmla="*/ 415 h 509"/>
                <a:gd name="T44" fmla="*/ 58 w 223"/>
                <a:gd name="T45" fmla="*/ 434 h 509"/>
                <a:gd name="T46" fmla="*/ 64 w 223"/>
                <a:gd name="T47" fmla="*/ 442 h 509"/>
                <a:gd name="T48" fmla="*/ 75 w 223"/>
                <a:gd name="T49" fmla="*/ 455 h 509"/>
                <a:gd name="T50" fmla="*/ 91 w 223"/>
                <a:gd name="T51" fmla="*/ 469 h 509"/>
                <a:gd name="T52" fmla="*/ 104 w 223"/>
                <a:gd name="T53" fmla="*/ 479 h 509"/>
                <a:gd name="T54" fmla="*/ 114 w 223"/>
                <a:gd name="T55" fmla="*/ 485 h 509"/>
                <a:gd name="T56" fmla="*/ 154 w 223"/>
                <a:gd name="T57" fmla="*/ 509 h 509"/>
                <a:gd name="T58" fmla="*/ 160 w 223"/>
                <a:gd name="T59" fmla="*/ 447 h 509"/>
                <a:gd name="T60" fmla="*/ 143 w 223"/>
                <a:gd name="T61" fmla="*/ 436 h 509"/>
                <a:gd name="T62" fmla="*/ 133 w 223"/>
                <a:gd name="T63" fmla="*/ 428 h 509"/>
                <a:gd name="T64" fmla="*/ 107 w 223"/>
                <a:gd name="T65" fmla="*/ 404 h 509"/>
                <a:gd name="T66" fmla="*/ 99 w 223"/>
                <a:gd name="T67" fmla="*/ 394 h 509"/>
                <a:gd name="T68" fmla="*/ 90 w 223"/>
                <a:gd name="T69" fmla="*/ 380 h 509"/>
                <a:gd name="T70" fmla="*/ 85 w 223"/>
                <a:gd name="T71" fmla="*/ 372 h 509"/>
                <a:gd name="T72" fmla="*/ 82 w 223"/>
                <a:gd name="T73" fmla="*/ 364 h 509"/>
                <a:gd name="T74" fmla="*/ 77 w 223"/>
                <a:gd name="T75" fmla="*/ 356 h 509"/>
                <a:gd name="T76" fmla="*/ 71 w 223"/>
                <a:gd name="T77" fmla="*/ 341 h 509"/>
                <a:gd name="T78" fmla="*/ 71 w 223"/>
                <a:gd name="T79" fmla="*/ 340 h 509"/>
                <a:gd name="T80" fmla="*/ 64 w 223"/>
                <a:gd name="T81" fmla="*/ 319 h 509"/>
                <a:gd name="T82" fmla="*/ 59 w 223"/>
                <a:gd name="T83" fmla="*/ 298 h 509"/>
                <a:gd name="T84" fmla="*/ 58 w 223"/>
                <a:gd name="T85" fmla="*/ 277 h 509"/>
                <a:gd name="T86" fmla="*/ 59 w 223"/>
                <a:gd name="T87" fmla="*/ 239 h 509"/>
                <a:gd name="T88" fmla="*/ 64 w 223"/>
                <a:gd name="T89" fmla="*/ 218 h 509"/>
                <a:gd name="T90" fmla="*/ 71 w 223"/>
                <a:gd name="T91" fmla="*/ 199 h 509"/>
                <a:gd name="T92" fmla="*/ 77 w 223"/>
                <a:gd name="T93" fmla="*/ 180 h 509"/>
                <a:gd name="T94" fmla="*/ 87 w 223"/>
                <a:gd name="T95" fmla="*/ 162 h 509"/>
                <a:gd name="T96" fmla="*/ 98 w 223"/>
                <a:gd name="T97" fmla="*/ 144 h 509"/>
                <a:gd name="T98" fmla="*/ 111 w 223"/>
                <a:gd name="T99" fmla="*/ 127 h 509"/>
                <a:gd name="T100" fmla="*/ 133 w 223"/>
                <a:gd name="T101" fmla="*/ 106 h 509"/>
                <a:gd name="T102" fmla="*/ 149 w 223"/>
                <a:gd name="T103" fmla="*/ 92 h 509"/>
                <a:gd name="T104" fmla="*/ 167 w 223"/>
                <a:gd name="T105" fmla="*/ 80 h 509"/>
                <a:gd name="T106" fmla="*/ 186 w 223"/>
                <a:gd name="T107" fmla="*/ 69 h 509"/>
                <a:gd name="T108" fmla="*/ 223 w 223"/>
                <a:gd name="T109" fmla="*/ 5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3" h="509">
                  <a:moveTo>
                    <a:pt x="200" y="0"/>
                  </a:moveTo>
                  <a:lnTo>
                    <a:pt x="173" y="12"/>
                  </a:lnTo>
                  <a:lnTo>
                    <a:pt x="160" y="18"/>
                  </a:lnTo>
                  <a:lnTo>
                    <a:pt x="149" y="23"/>
                  </a:lnTo>
                  <a:lnTo>
                    <a:pt x="136" y="31"/>
                  </a:lnTo>
                  <a:lnTo>
                    <a:pt x="125" y="37"/>
                  </a:lnTo>
                  <a:lnTo>
                    <a:pt x="114" y="45"/>
                  </a:lnTo>
                  <a:lnTo>
                    <a:pt x="104" y="53"/>
                  </a:lnTo>
                  <a:lnTo>
                    <a:pt x="93" y="63"/>
                  </a:lnTo>
                  <a:lnTo>
                    <a:pt x="83" y="71"/>
                  </a:lnTo>
                  <a:lnTo>
                    <a:pt x="75" y="80"/>
                  </a:lnTo>
                  <a:lnTo>
                    <a:pt x="66" y="90"/>
                  </a:lnTo>
                  <a:lnTo>
                    <a:pt x="58" y="101"/>
                  </a:lnTo>
                  <a:lnTo>
                    <a:pt x="50" y="111"/>
                  </a:lnTo>
                  <a:lnTo>
                    <a:pt x="43" y="122"/>
                  </a:lnTo>
                  <a:lnTo>
                    <a:pt x="35" y="133"/>
                  </a:lnTo>
                  <a:lnTo>
                    <a:pt x="31" y="144"/>
                  </a:lnTo>
                  <a:lnTo>
                    <a:pt x="24" y="156"/>
                  </a:lnTo>
                  <a:lnTo>
                    <a:pt x="19" y="167"/>
                  </a:lnTo>
                  <a:lnTo>
                    <a:pt x="15" y="180"/>
                  </a:lnTo>
                  <a:lnTo>
                    <a:pt x="11" y="191"/>
                  </a:lnTo>
                  <a:lnTo>
                    <a:pt x="8" y="204"/>
                  </a:lnTo>
                  <a:lnTo>
                    <a:pt x="5" y="216"/>
                  </a:lnTo>
                  <a:lnTo>
                    <a:pt x="3" y="229"/>
                  </a:lnTo>
                  <a:lnTo>
                    <a:pt x="2" y="242"/>
                  </a:lnTo>
                  <a:lnTo>
                    <a:pt x="0" y="255"/>
                  </a:lnTo>
                  <a:lnTo>
                    <a:pt x="0" y="280"/>
                  </a:lnTo>
                  <a:lnTo>
                    <a:pt x="2" y="293"/>
                  </a:lnTo>
                  <a:lnTo>
                    <a:pt x="2" y="306"/>
                  </a:lnTo>
                  <a:lnTo>
                    <a:pt x="5" y="320"/>
                  </a:lnTo>
                  <a:lnTo>
                    <a:pt x="8" y="332"/>
                  </a:lnTo>
                  <a:lnTo>
                    <a:pt x="11" y="344"/>
                  </a:lnTo>
                  <a:lnTo>
                    <a:pt x="15" y="357"/>
                  </a:lnTo>
                  <a:lnTo>
                    <a:pt x="16" y="359"/>
                  </a:lnTo>
                  <a:lnTo>
                    <a:pt x="15" y="356"/>
                  </a:lnTo>
                  <a:lnTo>
                    <a:pt x="18" y="364"/>
                  </a:lnTo>
                  <a:lnTo>
                    <a:pt x="24" y="381"/>
                  </a:lnTo>
                  <a:lnTo>
                    <a:pt x="27" y="386"/>
                  </a:lnTo>
                  <a:lnTo>
                    <a:pt x="29" y="389"/>
                  </a:lnTo>
                  <a:lnTo>
                    <a:pt x="32" y="396"/>
                  </a:lnTo>
                  <a:lnTo>
                    <a:pt x="35" y="400"/>
                  </a:lnTo>
                  <a:lnTo>
                    <a:pt x="37" y="404"/>
                  </a:lnTo>
                  <a:lnTo>
                    <a:pt x="40" y="410"/>
                  </a:lnTo>
                  <a:lnTo>
                    <a:pt x="43" y="415"/>
                  </a:lnTo>
                  <a:lnTo>
                    <a:pt x="53" y="428"/>
                  </a:lnTo>
                  <a:lnTo>
                    <a:pt x="58" y="434"/>
                  </a:lnTo>
                  <a:lnTo>
                    <a:pt x="61" y="437"/>
                  </a:lnTo>
                  <a:lnTo>
                    <a:pt x="64" y="442"/>
                  </a:lnTo>
                  <a:lnTo>
                    <a:pt x="72" y="450"/>
                  </a:lnTo>
                  <a:lnTo>
                    <a:pt x="75" y="455"/>
                  </a:lnTo>
                  <a:lnTo>
                    <a:pt x="80" y="458"/>
                  </a:lnTo>
                  <a:lnTo>
                    <a:pt x="91" y="469"/>
                  </a:lnTo>
                  <a:lnTo>
                    <a:pt x="96" y="472"/>
                  </a:lnTo>
                  <a:lnTo>
                    <a:pt x="104" y="479"/>
                  </a:lnTo>
                  <a:lnTo>
                    <a:pt x="109" y="482"/>
                  </a:lnTo>
                  <a:lnTo>
                    <a:pt x="114" y="485"/>
                  </a:lnTo>
                  <a:lnTo>
                    <a:pt x="128" y="495"/>
                  </a:lnTo>
                  <a:lnTo>
                    <a:pt x="154" y="509"/>
                  </a:lnTo>
                  <a:lnTo>
                    <a:pt x="183" y="461"/>
                  </a:lnTo>
                  <a:lnTo>
                    <a:pt x="160" y="447"/>
                  </a:lnTo>
                  <a:lnTo>
                    <a:pt x="147" y="439"/>
                  </a:lnTo>
                  <a:lnTo>
                    <a:pt x="143" y="436"/>
                  </a:lnTo>
                  <a:lnTo>
                    <a:pt x="139" y="432"/>
                  </a:lnTo>
                  <a:lnTo>
                    <a:pt x="133" y="428"/>
                  </a:lnTo>
                  <a:lnTo>
                    <a:pt x="128" y="424"/>
                  </a:lnTo>
                  <a:lnTo>
                    <a:pt x="107" y="404"/>
                  </a:lnTo>
                  <a:lnTo>
                    <a:pt x="104" y="399"/>
                  </a:lnTo>
                  <a:lnTo>
                    <a:pt x="99" y="394"/>
                  </a:lnTo>
                  <a:lnTo>
                    <a:pt x="91" y="383"/>
                  </a:lnTo>
                  <a:lnTo>
                    <a:pt x="90" y="380"/>
                  </a:lnTo>
                  <a:lnTo>
                    <a:pt x="88" y="376"/>
                  </a:lnTo>
                  <a:lnTo>
                    <a:pt x="85" y="372"/>
                  </a:lnTo>
                  <a:lnTo>
                    <a:pt x="82" y="367"/>
                  </a:lnTo>
                  <a:lnTo>
                    <a:pt x="82" y="364"/>
                  </a:lnTo>
                  <a:lnTo>
                    <a:pt x="79" y="359"/>
                  </a:lnTo>
                  <a:lnTo>
                    <a:pt x="77" y="356"/>
                  </a:lnTo>
                  <a:lnTo>
                    <a:pt x="72" y="343"/>
                  </a:lnTo>
                  <a:lnTo>
                    <a:pt x="71" y="341"/>
                  </a:lnTo>
                  <a:lnTo>
                    <a:pt x="71" y="338"/>
                  </a:lnTo>
                  <a:lnTo>
                    <a:pt x="71" y="340"/>
                  </a:lnTo>
                  <a:lnTo>
                    <a:pt x="67" y="330"/>
                  </a:lnTo>
                  <a:lnTo>
                    <a:pt x="64" y="319"/>
                  </a:lnTo>
                  <a:lnTo>
                    <a:pt x="61" y="308"/>
                  </a:lnTo>
                  <a:lnTo>
                    <a:pt x="59" y="298"/>
                  </a:lnTo>
                  <a:lnTo>
                    <a:pt x="59" y="288"/>
                  </a:lnTo>
                  <a:lnTo>
                    <a:pt x="58" y="277"/>
                  </a:lnTo>
                  <a:lnTo>
                    <a:pt x="58" y="248"/>
                  </a:lnTo>
                  <a:lnTo>
                    <a:pt x="59" y="239"/>
                  </a:lnTo>
                  <a:lnTo>
                    <a:pt x="61" y="228"/>
                  </a:lnTo>
                  <a:lnTo>
                    <a:pt x="64" y="218"/>
                  </a:lnTo>
                  <a:lnTo>
                    <a:pt x="66" y="208"/>
                  </a:lnTo>
                  <a:lnTo>
                    <a:pt x="71" y="199"/>
                  </a:lnTo>
                  <a:lnTo>
                    <a:pt x="74" y="189"/>
                  </a:lnTo>
                  <a:lnTo>
                    <a:pt x="77" y="180"/>
                  </a:lnTo>
                  <a:lnTo>
                    <a:pt x="82" y="170"/>
                  </a:lnTo>
                  <a:lnTo>
                    <a:pt x="87" y="162"/>
                  </a:lnTo>
                  <a:lnTo>
                    <a:pt x="91" y="152"/>
                  </a:lnTo>
                  <a:lnTo>
                    <a:pt x="98" y="144"/>
                  </a:lnTo>
                  <a:lnTo>
                    <a:pt x="104" y="135"/>
                  </a:lnTo>
                  <a:lnTo>
                    <a:pt x="111" y="127"/>
                  </a:lnTo>
                  <a:lnTo>
                    <a:pt x="125" y="112"/>
                  </a:lnTo>
                  <a:lnTo>
                    <a:pt x="133" y="106"/>
                  </a:lnTo>
                  <a:lnTo>
                    <a:pt x="139" y="98"/>
                  </a:lnTo>
                  <a:lnTo>
                    <a:pt x="149" y="92"/>
                  </a:lnTo>
                  <a:lnTo>
                    <a:pt x="157" y="85"/>
                  </a:lnTo>
                  <a:lnTo>
                    <a:pt x="167" y="80"/>
                  </a:lnTo>
                  <a:lnTo>
                    <a:pt x="176" y="74"/>
                  </a:lnTo>
                  <a:lnTo>
                    <a:pt x="186" y="69"/>
                  </a:lnTo>
                  <a:lnTo>
                    <a:pt x="197" y="64"/>
                  </a:lnTo>
                  <a:lnTo>
                    <a:pt x="223" y="53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8305" name="Freeform 65"/>
            <p:cNvSpPr>
              <a:spLocks/>
            </p:cNvSpPr>
            <p:nvPr/>
          </p:nvSpPr>
          <p:spPr bwMode="auto">
            <a:xfrm>
              <a:off x="2772" y="1880"/>
              <a:ext cx="238" cy="248"/>
            </a:xfrm>
            <a:custGeom>
              <a:avLst/>
              <a:gdLst>
                <a:gd name="T0" fmla="*/ 193 w 238"/>
                <a:gd name="T1" fmla="*/ 248 h 248"/>
                <a:gd name="T2" fmla="*/ 238 w 238"/>
                <a:gd name="T3" fmla="*/ 202 h 248"/>
                <a:gd name="T4" fmla="*/ 229 w 238"/>
                <a:gd name="T5" fmla="*/ 170 h 248"/>
                <a:gd name="T6" fmla="*/ 227 w 238"/>
                <a:gd name="T7" fmla="*/ 167 h 248"/>
                <a:gd name="T8" fmla="*/ 222 w 238"/>
                <a:gd name="T9" fmla="*/ 152 h 248"/>
                <a:gd name="T10" fmla="*/ 214 w 238"/>
                <a:gd name="T11" fmla="*/ 138 h 248"/>
                <a:gd name="T12" fmla="*/ 203 w 238"/>
                <a:gd name="T13" fmla="*/ 117 h 248"/>
                <a:gd name="T14" fmla="*/ 198 w 238"/>
                <a:gd name="T15" fmla="*/ 109 h 248"/>
                <a:gd name="T16" fmla="*/ 193 w 238"/>
                <a:gd name="T17" fmla="*/ 101 h 248"/>
                <a:gd name="T18" fmla="*/ 187 w 238"/>
                <a:gd name="T19" fmla="*/ 96 h 248"/>
                <a:gd name="T20" fmla="*/ 182 w 238"/>
                <a:gd name="T21" fmla="*/ 90 h 248"/>
                <a:gd name="T22" fmla="*/ 177 w 238"/>
                <a:gd name="T23" fmla="*/ 83 h 248"/>
                <a:gd name="T24" fmla="*/ 173 w 238"/>
                <a:gd name="T25" fmla="*/ 77 h 248"/>
                <a:gd name="T26" fmla="*/ 166 w 238"/>
                <a:gd name="T27" fmla="*/ 71 h 248"/>
                <a:gd name="T28" fmla="*/ 160 w 238"/>
                <a:gd name="T29" fmla="*/ 66 h 248"/>
                <a:gd name="T30" fmla="*/ 147 w 238"/>
                <a:gd name="T31" fmla="*/ 55 h 248"/>
                <a:gd name="T32" fmla="*/ 136 w 238"/>
                <a:gd name="T33" fmla="*/ 45 h 248"/>
                <a:gd name="T34" fmla="*/ 128 w 238"/>
                <a:gd name="T35" fmla="*/ 40 h 248"/>
                <a:gd name="T36" fmla="*/ 115 w 238"/>
                <a:gd name="T37" fmla="*/ 32 h 248"/>
                <a:gd name="T38" fmla="*/ 107 w 238"/>
                <a:gd name="T39" fmla="*/ 27 h 248"/>
                <a:gd name="T40" fmla="*/ 99 w 238"/>
                <a:gd name="T41" fmla="*/ 24 h 248"/>
                <a:gd name="T42" fmla="*/ 93 w 238"/>
                <a:gd name="T43" fmla="*/ 21 h 248"/>
                <a:gd name="T44" fmla="*/ 78 w 238"/>
                <a:gd name="T45" fmla="*/ 15 h 248"/>
                <a:gd name="T46" fmla="*/ 54 w 238"/>
                <a:gd name="T47" fmla="*/ 8 h 248"/>
                <a:gd name="T48" fmla="*/ 46 w 238"/>
                <a:gd name="T49" fmla="*/ 7 h 248"/>
                <a:gd name="T50" fmla="*/ 38 w 238"/>
                <a:gd name="T51" fmla="*/ 5 h 248"/>
                <a:gd name="T52" fmla="*/ 10 w 238"/>
                <a:gd name="T53" fmla="*/ 0 h 248"/>
                <a:gd name="T54" fmla="*/ 0 w 238"/>
                <a:gd name="T55" fmla="*/ 58 h 248"/>
                <a:gd name="T56" fmla="*/ 29 w 238"/>
                <a:gd name="T57" fmla="*/ 61 h 248"/>
                <a:gd name="T58" fmla="*/ 34 w 238"/>
                <a:gd name="T59" fmla="*/ 63 h 248"/>
                <a:gd name="T60" fmla="*/ 40 w 238"/>
                <a:gd name="T61" fmla="*/ 64 h 248"/>
                <a:gd name="T62" fmla="*/ 58 w 238"/>
                <a:gd name="T63" fmla="*/ 69 h 248"/>
                <a:gd name="T64" fmla="*/ 70 w 238"/>
                <a:gd name="T65" fmla="*/ 74 h 248"/>
                <a:gd name="T66" fmla="*/ 77 w 238"/>
                <a:gd name="T67" fmla="*/ 77 h 248"/>
                <a:gd name="T68" fmla="*/ 82 w 238"/>
                <a:gd name="T69" fmla="*/ 79 h 248"/>
                <a:gd name="T70" fmla="*/ 86 w 238"/>
                <a:gd name="T71" fmla="*/ 82 h 248"/>
                <a:gd name="T72" fmla="*/ 98 w 238"/>
                <a:gd name="T73" fmla="*/ 88 h 248"/>
                <a:gd name="T74" fmla="*/ 102 w 238"/>
                <a:gd name="T75" fmla="*/ 91 h 248"/>
                <a:gd name="T76" fmla="*/ 112 w 238"/>
                <a:gd name="T77" fmla="*/ 99 h 248"/>
                <a:gd name="T78" fmla="*/ 134 w 238"/>
                <a:gd name="T79" fmla="*/ 122 h 248"/>
                <a:gd name="T80" fmla="*/ 137 w 238"/>
                <a:gd name="T81" fmla="*/ 127 h 248"/>
                <a:gd name="T82" fmla="*/ 142 w 238"/>
                <a:gd name="T83" fmla="*/ 131 h 248"/>
                <a:gd name="T84" fmla="*/ 147 w 238"/>
                <a:gd name="T85" fmla="*/ 138 h 248"/>
                <a:gd name="T86" fmla="*/ 150 w 238"/>
                <a:gd name="T87" fmla="*/ 143 h 248"/>
                <a:gd name="T88" fmla="*/ 153 w 238"/>
                <a:gd name="T89" fmla="*/ 147 h 248"/>
                <a:gd name="T90" fmla="*/ 163 w 238"/>
                <a:gd name="T91" fmla="*/ 165 h 248"/>
                <a:gd name="T92" fmla="*/ 169 w 238"/>
                <a:gd name="T93" fmla="*/ 176 h 248"/>
                <a:gd name="T94" fmla="*/ 174 w 238"/>
                <a:gd name="T95" fmla="*/ 191 h 248"/>
                <a:gd name="T96" fmla="*/ 174 w 238"/>
                <a:gd name="T97" fmla="*/ 189 h 248"/>
                <a:gd name="T98" fmla="*/ 173 w 238"/>
                <a:gd name="T99" fmla="*/ 187 h 248"/>
                <a:gd name="T100" fmla="*/ 182 w 238"/>
                <a:gd name="T101" fmla="*/ 219 h 248"/>
                <a:gd name="T102" fmla="*/ 173 w 238"/>
                <a:gd name="T103" fmla="*/ 194 h 248"/>
                <a:gd name="T104" fmla="*/ 193 w 238"/>
                <a:gd name="T10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8" h="248">
                  <a:moveTo>
                    <a:pt x="193" y="248"/>
                  </a:moveTo>
                  <a:lnTo>
                    <a:pt x="238" y="202"/>
                  </a:lnTo>
                  <a:lnTo>
                    <a:pt x="229" y="170"/>
                  </a:lnTo>
                  <a:lnTo>
                    <a:pt x="227" y="167"/>
                  </a:lnTo>
                  <a:lnTo>
                    <a:pt x="222" y="152"/>
                  </a:lnTo>
                  <a:lnTo>
                    <a:pt x="214" y="138"/>
                  </a:lnTo>
                  <a:lnTo>
                    <a:pt x="203" y="117"/>
                  </a:lnTo>
                  <a:lnTo>
                    <a:pt x="198" y="109"/>
                  </a:lnTo>
                  <a:lnTo>
                    <a:pt x="193" y="101"/>
                  </a:lnTo>
                  <a:lnTo>
                    <a:pt x="187" y="96"/>
                  </a:lnTo>
                  <a:lnTo>
                    <a:pt x="182" y="90"/>
                  </a:lnTo>
                  <a:lnTo>
                    <a:pt x="177" y="83"/>
                  </a:lnTo>
                  <a:lnTo>
                    <a:pt x="173" y="77"/>
                  </a:lnTo>
                  <a:lnTo>
                    <a:pt x="166" y="71"/>
                  </a:lnTo>
                  <a:lnTo>
                    <a:pt x="160" y="66"/>
                  </a:lnTo>
                  <a:lnTo>
                    <a:pt x="147" y="55"/>
                  </a:lnTo>
                  <a:lnTo>
                    <a:pt x="136" y="45"/>
                  </a:lnTo>
                  <a:lnTo>
                    <a:pt x="128" y="40"/>
                  </a:lnTo>
                  <a:lnTo>
                    <a:pt x="115" y="32"/>
                  </a:lnTo>
                  <a:lnTo>
                    <a:pt x="107" y="27"/>
                  </a:lnTo>
                  <a:lnTo>
                    <a:pt x="99" y="24"/>
                  </a:lnTo>
                  <a:lnTo>
                    <a:pt x="93" y="21"/>
                  </a:lnTo>
                  <a:lnTo>
                    <a:pt x="78" y="15"/>
                  </a:lnTo>
                  <a:lnTo>
                    <a:pt x="54" y="8"/>
                  </a:lnTo>
                  <a:lnTo>
                    <a:pt x="46" y="7"/>
                  </a:lnTo>
                  <a:lnTo>
                    <a:pt x="38" y="5"/>
                  </a:lnTo>
                  <a:lnTo>
                    <a:pt x="10" y="0"/>
                  </a:lnTo>
                  <a:lnTo>
                    <a:pt x="0" y="58"/>
                  </a:lnTo>
                  <a:lnTo>
                    <a:pt x="29" y="61"/>
                  </a:lnTo>
                  <a:lnTo>
                    <a:pt x="34" y="63"/>
                  </a:lnTo>
                  <a:lnTo>
                    <a:pt x="40" y="64"/>
                  </a:lnTo>
                  <a:lnTo>
                    <a:pt x="58" y="69"/>
                  </a:lnTo>
                  <a:lnTo>
                    <a:pt x="70" y="74"/>
                  </a:lnTo>
                  <a:lnTo>
                    <a:pt x="77" y="77"/>
                  </a:lnTo>
                  <a:lnTo>
                    <a:pt x="82" y="79"/>
                  </a:lnTo>
                  <a:lnTo>
                    <a:pt x="86" y="82"/>
                  </a:lnTo>
                  <a:lnTo>
                    <a:pt x="98" y="88"/>
                  </a:lnTo>
                  <a:lnTo>
                    <a:pt x="102" y="91"/>
                  </a:lnTo>
                  <a:lnTo>
                    <a:pt x="112" y="99"/>
                  </a:lnTo>
                  <a:lnTo>
                    <a:pt x="134" y="122"/>
                  </a:lnTo>
                  <a:lnTo>
                    <a:pt x="137" y="127"/>
                  </a:lnTo>
                  <a:lnTo>
                    <a:pt x="142" y="131"/>
                  </a:lnTo>
                  <a:lnTo>
                    <a:pt x="147" y="138"/>
                  </a:lnTo>
                  <a:lnTo>
                    <a:pt x="150" y="143"/>
                  </a:lnTo>
                  <a:lnTo>
                    <a:pt x="153" y="147"/>
                  </a:lnTo>
                  <a:lnTo>
                    <a:pt x="163" y="165"/>
                  </a:lnTo>
                  <a:lnTo>
                    <a:pt x="169" y="176"/>
                  </a:lnTo>
                  <a:lnTo>
                    <a:pt x="174" y="191"/>
                  </a:lnTo>
                  <a:lnTo>
                    <a:pt x="174" y="189"/>
                  </a:lnTo>
                  <a:lnTo>
                    <a:pt x="173" y="187"/>
                  </a:lnTo>
                  <a:lnTo>
                    <a:pt x="182" y="219"/>
                  </a:lnTo>
                  <a:lnTo>
                    <a:pt x="173" y="194"/>
                  </a:lnTo>
                  <a:lnTo>
                    <a:pt x="193" y="24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38307" name="Text Box 67"/>
          <p:cNvSpPr txBox="1">
            <a:spLocks noChangeArrowheads="1"/>
          </p:cNvSpPr>
          <p:nvPr/>
        </p:nvSpPr>
        <p:spPr bwMode="auto">
          <a:xfrm>
            <a:off x="4706938" y="3729038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v-SE" altLang="nb-NO">
                <a:solidFill>
                  <a:srgbClr val="003399"/>
                </a:solidFill>
              </a:rPr>
              <a:t>1</a:t>
            </a:r>
            <a:endParaRPr lang="sv-SE" altLang="nb-NO"/>
          </a:p>
        </p:txBody>
      </p:sp>
      <p:sp>
        <p:nvSpPr>
          <p:cNvPr id="138308" name="Text Box 68"/>
          <p:cNvSpPr txBox="1">
            <a:spLocks noChangeArrowheads="1"/>
          </p:cNvSpPr>
          <p:nvPr/>
        </p:nvSpPr>
        <p:spPr bwMode="auto">
          <a:xfrm>
            <a:off x="3595688" y="5362575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v-SE" altLang="nb-NO">
                <a:solidFill>
                  <a:srgbClr val="003399"/>
                </a:solidFill>
              </a:rPr>
              <a:t>2</a:t>
            </a:r>
            <a:endParaRPr lang="sv-SE" altLang="nb-NO"/>
          </a:p>
        </p:txBody>
      </p:sp>
      <p:sp>
        <p:nvSpPr>
          <p:cNvPr id="138309" name="AutoShape 69"/>
          <p:cNvSpPr>
            <a:spLocks/>
          </p:cNvSpPr>
          <p:nvPr/>
        </p:nvSpPr>
        <p:spPr bwMode="auto">
          <a:xfrm>
            <a:off x="5910264" y="4881564"/>
            <a:ext cx="447675" cy="1457325"/>
          </a:xfrm>
          <a:prstGeom prst="rightBrace">
            <a:avLst>
              <a:gd name="adj1" fmla="val 2712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38310" name="Rectangle 70"/>
          <p:cNvSpPr>
            <a:spLocks noChangeArrowheads="1"/>
          </p:cNvSpPr>
          <p:nvPr/>
        </p:nvSpPr>
        <p:spPr bwMode="auto">
          <a:xfrm>
            <a:off x="6323013" y="925514"/>
            <a:ext cx="26002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Tx/>
              <a:buChar char="•"/>
            </a:pPr>
            <a:r>
              <a:rPr lang="fi-FI" altLang="nb-NO">
                <a:solidFill>
                  <a:srgbClr val="003399"/>
                </a:solidFill>
              </a:rPr>
              <a:t> Asetetaan harpin kärjet </a:t>
            </a:r>
          </a:p>
          <a:p>
            <a:pPr algn="l"/>
            <a:r>
              <a:rPr lang="fi-FI" altLang="nb-NO">
                <a:solidFill>
                  <a:srgbClr val="003399"/>
                </a:solidFill>
              </a:rPr>
              <a:t>   lähtö- ja tulopaikkoihin.</a:t>
            </a:r>
            <a:endParaRPr lang="fi-FI" altLang="nb-NO"/>
          </a:p>
        </p:txBody>
      </p:sp>
      <p:sp>
        <p:nvSpPr>
          <p:cNvPr id="138311" name="Rectangle 71"/>
          <p:cNvSpPr>
            <a:spLocks noChangeArrowheads="1"/>
          </p:cNvSpPr>
          <p:nvPr/>
        </p:nvSpPr>
        <p:spPr bwMode="auto">
          <a:xfrm>
            <a:off x="6338889" y="1747839"/>
            <a:ext cx="325416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Tx/>
              <a:buChar char="•"/>
            </a:pPr>
            <a:r>
              <a:rPr lang="fi-FI" altLang="nb-NO" dirty="0">
                <a:solidFill>
                  <a:srgbClr val="003399"/>
                </a:solidFill>
              </a:rPr>
              <a:t> Siirretään harpin kärkienväli 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 kartan </a:t>
            </a:r>
            <a:r>
              <a:rPr lang="fi-FI" altLang="nb-NO" u="sng" dirty="0">
                <a:solidFill>
                  <a:srgbClr val="003399"/>
                </a:solidFill>
              </a:rPr>
              <a:t>pystyreunalle</a:t>
            </a:r>
            <a:r>
              <a:rPr lang="fi-FI" altLang="nb-NO" dirty="0">
                <a:solidFill>
                  <a:srgbClr val="003399"/>
                </a:solidFill>
              </a:rPr>
              <a:t> ja 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luetaan kärkivälin matka 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(1 leveysminuutti =   1 meri-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peninkulma).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Mikäli etäisyys on pidempi 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kuin harpin kärkienväli, voidaan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matka mitata osissa ottamalla </a:t>
            </a:r>
          </a:p>
          <a:p>
            <a:pPr algn="l"/>
            <a:r>
              <a:rPr lang="fi-FI" altLang="nb-NO" dirty="0">
                <a:solidFill>
                  <a:srgbClr val="003399"/>
                </a:solidFill>
              </a:rPr>
              <a:t>  kärkiväliksi esimerkiksi 1 mpk.</a:t>
            </a:r>
            <a:endParaRPr lang="sv-SE" altLang="nb-NO" dirty="0"/>
          </a:p>
        </p:txBody>
      </p:sp>
      <p:sp>
        <p:nvSpPr>
          <p:cNvPr id="138313" name="Text Box 73"/>
          <p:cNvSpPr txBox="1">
            <a:spLocks noChangeArrowheads="1"/>
          </p:cNvSpPr>
          <p:nvPr/>
        </p:nvSpPr>
        <p:spPr bwMode="auto">
          <a:xfrm>
            <a:off x="6381751" y="5391150"/>
            <a:ext cx="7906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v-SE" altLang="nb-NO"/>
              <a:t>0,55M</a:t>
            </a:r>
          </a:p>
        </p:txBody>
      </p:sp>
    </p:spTree>
    <p:extLst>
      <p:ext uri="{BB962C8B-B14F-4D97-AF65-F5344CB8AC3E}">
        <p14:creationId xmlns:p14="http://schemas.microsoft.com/office/powerpoint/2010/main" val="272814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ian numeron paikkamerkki 3">
            <a:extLst>
              <a:ext uri="{FF2B5EF4-FFF2-40B4-BE49-F238E27FC236}">
                <a16:creationId xmlns:a16="http://schemas.microsoft.com/office/drawing/2014/main" id="{5A08343A-5AD1-4E72-8647-8434BBD4EC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D67973-C36F-4E77-8912-8FA0466CA7C4}" type="slidenum">
              <a:rPr lang="fi-FI" altLang="en-US" sz="1000"/>
              <a:pPr/>
              <a:t>8</a:t>
            </a:fld>
            <a:endParaRPr lang="fi-FI" altLang="en-US" sz="10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4803E45-AD15-43DE-B401-0A3BB3D7AC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Merihorisontin jako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BE19312-79BA-4CC4-9296-A3E02C42B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1981200"/>
            <a:ext cx="5486400" cy="4038600"/>
          </a:xfrm>
        </p:spPr>
        <p:txBody>
          <a:bodyPr/>
          <a:lstStyle/>
          <a:p>
            <a:r>
              <a:rPr lang="fi-FI" altLang="en-US" dirty="0"/>
              <a:t>Merihorisontti jaetaan 360° osiin.</a:t>
            </a:r>
          </a:p>
          <a:p>
            <a:r>
              <a:rPr lang="fi-FI" altLang="en-US" dirty="0"/>
              <a:t>Asteet lasketaan </a:t>
            </a:r>
            <a:r>
              <a:rPr lang="fi-FI" altLang="en-US" dirty="0" err="1"/>
              <a:t>myötäpäivään</a:t>
            </a:r>
            <a:r>
              <a:rPr lang="fi-FI" altLang="en-US" dirty="0"/>
              <a:t>.</a:t>
            </a:r>
          </a:p>
          <a:p>
            <a:r>
              <a:rPr lang="fi-FI" altLang="en-US" dirty="0"/>
              <a:t>0° on kohti pohjoisnapaa.</a:t>
            </a:r>
          </a:p>
          <a:p>
            <a:r>
              <a:rPr lang="fi-FI" altLang="en-US" dirty="0"/>
              <a:t>90° on itään.</a:t>
            </a:r>
          </a:p>
          <a:p>
            <a:r>
              <a:rPr lang="fi-FI" altLang="en-US" dirty="0"/>
              <a:t>180° on kohti etelänapaa.</a:t>
            </a:r>
          </a:p>
          <a:p>
            <a:r>
              <a:rPr lang="fi-FI" altLang="en-US" dirty="0"/>
              <a:t>270° on länteen.</a:t>
            </a:r>
          </a:p>
        </p:txBody>
      </p:sp>
      <p:grpSp>
        <p:nvGrpSpPr>
          <p:cNvPr id="19461" name="Group 16">
            <a:extLst>
              <a:ext uri="{FF2B5EF4-FFF2-40B4-BE49-F238E27FC236}">
                <a16:creationId xmlns:a16="http://schemas.microsoft.com/office/drawing/2014/main" id="{E835D463-DC6B-4CEF-902F-CCC840432408}"/>
              </a:ext>
            </a:extLst>
          </p:cNvPr>
          <p:cNvGrpSpPr>
            <a:grpSpLocks/>
          </p:cNvGrpSpPr>
          <p:nvPr/>
        </p:nvGrpSpPr>
        <p:grpSpPr bwMode="auto">
          <a:xfrm>
            <a:off x="1815737" y="2232819"/>
            <a:ext cx="2438400" cy="2430463"/>
            <a:chOff x="96" y="912"/>
            <a:chExt cx="1920" cy="1907"/>
          </a:xfrm>
        </p:grpSpPr>
        <p:grpSp>
          <p:nvGrpSpPr>
            <p:cNvPr id="19468" name="Group 10">
              <a:extLst>
                <a:ext uri="{FF2B5EF4-FFF2-40B4-BE49-F238E27FC236}">
                  <a16:creationId xmlns:a16="http://schemas.microsoft.com/office/drawing/2014/main" id="{B5DF4572-F875-4B3B-AE96-A2E744F9E6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1440" cy="1440"/>
              <a:chOff x="192" y="1200"/>
              <a:chExt cx="1440" cy="1440"/>
            </a:xfrm>
          </p:grpSpPr>
          <p:sp>
            <p:nvSpPr>
              <p:cNvPr id="19473" name="Oval 4">
                <a:extLst>
                  <a:ext uri="{FF2B5EF4-FFF2-40B4-BE49-F238E27FC236}">
                    <a16:creationId xmlns:a16="http://schemas.microsoft.com/office/drawing/2014/main" id="{F04E1609-D129-499A-916C-6F199DC2D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296"/>
                <a:ext cx="1248" cy="124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474" name="Line 6">
                <a:extLst>
                  <a:ext uri="{FF2B5EF4-FFF2-40B4-BE49-F238E27FC236}">
                    <a16:creationId xmlns:a16="http://schemas.microsoft.com/office/drawing/2014/main" id="{ECE6FF08-B6C0-42B8-ACDE-D3CFBBDFDF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20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5" name="Line 7">
                <a:extLst>
                  <a:ext uri="{FF2B5EF4-FFF2-40B4-BE49-F238E27FC236}">
                    <a16:creationId xmlns:a16="http://schemas.microsoft.com/office/drawing/2014/main" id="{3C09F370-A090-4325-AE3E-344CBA867F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6" name="Line 8">
                <a:extLst>
                  <a:ext uri="{FF2B5EF4-FFF2-40B4-BE49-F238E27FC236}">
                    <a16:creationId xmlns:a16="http://schemas.microsoft.com/office/drawing/2014/main" id="{314EE1DC-EEFE-4042-B6EE-FB95A9875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536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7" name="Line 9">
                <a:extLst>
                  <a:ext uri="{FF2B5EF4-FFF2-40B4-BE49-F238E27FC236}">
                    <a16:creationId xmlns:a16="http://schemas.microsoft.com/office/drawing/2014/main" id="{327721EC-4019-4AAC-914C-95B34E6B1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288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69" name="Text Box 11">
              <a:extLst>
                <a:ext uri="{FF2B5EF4-FFF2-40B4-BE49-F238E27FC236}">
                  <a16:creationId xmlns:a16="http://schemas.microsoft.com/office/drawing/2014/main" id="{E195673C-9ECB-4C44-B495-F4D9C8882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912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0</a:t>
              </a:r>
            </a:p>
            <a:p>
              <a:pPr algn="ctr"/>
              <a:r>
                <a:rPr lang="fi-FI" altLang="en-US" sz="900"/>
                <a:t>360</a:t>
              </a:r>
            </a:p>
          </p:txBody>
        </p:sp>
        <p:sp>
          <p:nvSpPr>
            <p:cNvPr id="19470" name="Text Box 13">
              <a:extLst>
                <a:ext uri="{FF2B5EF4-FFF2-40B4-BE49-F238E27FC236}">
                  <a16:creationId xmlns:a16="http://schemas.microsoft.com/office/drawing/2014/main" id="{728B04B0-E251-4AC9-B305-5FB57FC8E6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2639"/>
              <a:ext cx="29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180</a:t>
              </a:r>
            </a:p>
          </p:txBody>
        </p:sp>
        <p:sp>
          <p:nvSpPr>
            <p:cNvPr id="19471" name="Text Box 14">
              <a:extLst>
                <a:ext uri="{FF2B5EF4-FFF2-40B4-BE49-F238E27FC236}">
                  <a16:creationId xmlns:a16="http://schemas.microsoft.com/office/drawing/2014/main" id="{041D8DB6-A7D0-4466-99D2-C0B45E421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1825"/>
              <a:ext cx="28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270</a:t>
              </a:r>
            </a:p>
          </p:txBody>
        </p:sp>
        <p:sp>
          <p:nvSpPr>
            <p:cNvPr id="19472" name="Text Box 15">
              <a:extLst>
                <a:ext uri="{FF2B5EF4-FFF2-40B4-BE49-F238E27FC236}">
                  <a16:creationId xmlns:a16="http://schemas.microsoft.com/office/drawing/2014/main" id="{BD35D066-A73C-481A-8D80-BB22A3A1FF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9" y="1825"/>
              <a:ext cx="287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90</a:t>
              </a:r>
            </a:p>
          </p:txBody>
        </p:sp>
      </p:grpSp>
      <p:sp>
        <p:nvSpPr>
          <p:cNvPr id="19462" name="Line 17">
            <a:extLst>
              <a:ext uri="{FF2B5EF4-FFF2-40B4-BE49-F238E27FC236}">
                <a16:creationId xmlns:a16="http://schemas.microsoft.com/office/drawing/2014/main" id="{29B4DEA6-414E-4669-BFF3-C77ADC2E3D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34937" y="1547018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Text Box 18">
            <a:extLst>
              <a:ext uri="{FF2B5EF4-FFF2-40B4-BE49-F238E27FC236}">
                <a16:creationId xmlns:a16="http://schemas.microsoft.com/office/drawing/2014/main" id="{37857F40-9B40-4387-82EB-CBB343BE9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730" y="1098453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N</a:t>
            </a:r>
          </a:p>
        </p:txBody>
      </p:sp>
      <p:sp>
        <p:nvSpPr>
          <p:cNvPr id="19464" name="Line 19">
            <a:extLst>
              <a:ext uri="{FF2B5EF4-FFF2-40B4-BE49-F238E27FC236}">
                <a16:creationId xmlns:a16="http://schemas.microsoft.com/office/drawing/2014/main" id="{DFDC5F60-E169-48C9-AE7E-4A231A0440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4937" y="4671218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Text Box 20">
            <a:extLst>
              <a:ext uri="{FF2B5EF4-FFF2-40B4-BE49-F238E27FC236}">
                <a16:creationId xmlns:a16="http://schemas.microsoft.com/office/drawing/2014/main" id="{F28945CF-271B-4891-9914-64AE0FB14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729" y="5270601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S</a:t>
            </a:r>
          </a:p>
        </p:txBody>
      </p:sp>
      <p:sp>
        <p:nvSpPr>
          <p:cNvPr id="19466" name="Text Box 21">
            <a:extLst>
              <a:ext uri="{FF2B5EF4-FFF2-40B4-BE49-F238E27FC236}">
                <a16:creationId xmlns:a16="http://schemas.microsoft.com/office/drawing/2014/main" id="{901F0E1D-EC0B-42E2-8A7A-C686E3536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0938" y="3299618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W</a:t>
            </a:r>
          </a:p>
        </p:txBody>
      </p:sp>
      <p:sp>
        <p:nvSpPr>
          <p:cNvPr id="19467" name="Text Box 22">
            <a:extLst>
              <a:ext uri="{FF2B5EF4-FFF2-40B4-BE49-F238E27FC236}">
                <a16:creationId xmlns:a16="http://schemas.microsoft.com/office/drawing/2014/main" id="{F704941B-E9A1-4685-8537-39C542CC8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738" y="3299618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7302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ian numeron paikkamerkki 3">
            <a:extLst>
              <a:ext uri="{FF2B5EF4-FFF2-40B4-BE49-F238E27FC236}">
                <a16:creationId xmlns:a16="http://schemas.microsoft.com/office/drawing/2014/main" id="{B48A7FBF-13D0-4288-8554-FE5189268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374F86-F970-49CD-ADF9-7DF76C4E3DD2}" type="slidenum">
              <a:rPr lang="fi-FI" altLang="en-US" sz="1000"/>
              <a:pPr/>
              <a:t>9</a:t>
            </a:fld>
            <a:endParaRPr lang="fi-FI" altLang="en-US" sz="10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8FEE83D-EF15-4EA0-9C88-3B3404792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Neljännesjärjestelmä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AB512DA-7065-4292-9053-D160B099D0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1981200"/>
            <a:ext cx="5486400" cy="4038600"/>
          </a:xfrm>
        </p:spPr>
        <p:txBody>
          <a:bodyPr/>
          <a:lstStyle/>
          <a:p>
            <a:r>
              <a:rPr lang="fi-FI" altLang="en-US" dirty="0"/>
              <a:t>Neljännesjärjestelmässä nolla- kohtina toimivat pohjoinen ja etelä.</a:t>
            </a:r>
          </a:p>
          <a:p>
            <a:r>
              <a:rPr lang="fi-FI" altLang="en-US" dirty="0"/>
              <a:t>Suunnat ilmaistaan asteina kohti itää tai länttä (0°-90°).</a:t>
            </a:r>
          </a:p>
          <a:p>
            <a:r>
              <a:rPr lang="fi-FI" altLang="en-US" dirty="0"/>
              <a:t>Esimerkkejä:</a:t>
            </a:r>
          </a:p>
          <a:p>
            <a:pPr lvl="2"/>
            <a:r>
              <a:rPr lang="fi-FI" altLang="en-US" dirty="0"/>
              <a:t>37°	=	N37°E</a:t>
            </a:r>
          </a:p>
          <a:p>
            <a:pPr lvl="2"/>
            <a:r>
              <a:rPr lang="fi-FI" altLang="en-US" dirty="0"/>
              <a:t>165°	=	S15°E</a:t>
            </a:r>
          </a:p>
          <a:p>
            <a:pPr lvl="2"/>
            <a:r>
              <a:rPr lang="fi-FI" altLang="en-US" dirty="0"/>
              <a:t>235°	=	S55°W</a:t>
            </a:r>
          </a:p>
          <a:p>
            <a:pPr lvl="2"/>
            <a:r>
              <a:rPr lang="fi-FI" altLang="en-US" dirty="0"/>
              <a:t>273°	=	N87°W</a:t>
            </a:r>
          </a:p>
        </p:txBody>
      </p:sp>
      <p:grpSp>
        <p:nvGrpSpPr>
          <p:cNvPr id="20485" name="Group 5">
            <a:extLst>
              <a:ext uri="{FF2B5EF4-FFF2-40B4-BE49-F238E27FC236}">
                <a16:creationId xmlns:a16="http://schemas.microsoft.com/office/drawing/2014/main" id="{A382C4A5-3C3B-408A-9DAB-D28B664461E8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2500313"/>
            <a:ext cx="1828800" cy="1835150"/>
            <a:chOff x="192" y="1200"/>
            <a:chExt cx="1440" cy="1440"/>
          </a:xfrm>
        </p:grpSpPr>
        <p:sp>
          <p:nvSpPr>
            <p:cNvPr id="20498" name="Oval 6">
              <a:extLst>
                <a:ext uri="{FF2B5EF4-FFF2-40B4-BE49-F238E27FC236}">
                  <a16:creationId xmlns:a16="http://schemas.microsoft.com/office/drawing/2014/main" id="{CCA06555-A5FB-471D-817D-05338EE8B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296"/>
              <a:ext cx="1248" cy="12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499" name="Line 7">
              <a:extLst>
                <a:ext uri="{FF2B5EF4-FFF2-40B4-BE49-F238E27FC236}">
                  <a16:creationId xmlns:a16="http://schemas.microsoft.com/office/drawing/2014/main" id="{23EBD144-4005-49A4-9A46-0054367595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20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0" name="Line 8">
              <a:extLst>
                <a:ext uri="{FF2B5EF4-FFF2-40B4-BE49-F238E27FC236}">
                  <a16:creationId xmlns:a16="http://schemas.microsoft.com/office/drawing/2014/main" id="{19915D9F-0A77-4159-835D-5D5A9D15C2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Line 9">
              <a:extLst>
                <a:ext uri="{FF2B5EF4-FFF2-40B4-BE49-F238E27FC236}">
                  <a16:creationId xmlns:a16="http://schemas.microsoft.com/office/drawing/2014/main" id="{31E96E79-420E-4DDC-BA52-671930FABD8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53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Line 10">
              <a:extLst>
                <a:ext uri="{FF2B5EF4-FFF2-40B4-BE49-F238E27FC236}">
                  <a16:creationId xmlns:a16="http://schemas.microsoft.com/office/drawing/2014/main" id="{1E0DCCC7-4617-4FD0-BA53-AEEAEF54C7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88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6" name="Text Box 11">
            <a:extLst>
              <a:ext uri="{FF2B5EF4-FFF2-40B4-BE49-F238E27FC236}">
                <a16:creationId xmlns:a16="http://schemas.microsoft.com/office/drawing/2014/main" id="{11E0DA0D-7C6F-470D-B1D4-A5DFB0737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850" y="2133600"/>
            <a:ext cx="3683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0</a:t>
            </a:r>
          </a:p>
        </p:txBody>
      </p:sp>
      <p:sp>
        <p:nvSpPr>
          <p:cNvPr id="20487" name="Text Box 12">
            <a:extLst>
              <a:ext uri="{FF2B5EF4-FFF2-40B4-BE49-F238E27FC236}">
                <a16:creationId xmlns:a16="http://schemas.microsoft.com/office/drawing/2014/main" id="{52F2BA73-D8EF-48E3-9723-791D9EBB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850" y="4333875"/>
            <a:ext cx="3683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0</a:t>
            </a:r>
          </a:p>
        </p:txBody>
      </p:sp>
      <p:sp>
        <p:nvSpPr>
          <p:cNvPr id="20488" name="Text Box 13">
            <a:extLst>
              <a:ext uri="{FF2B5EF4-FFF2-40B4-BE49-F238E27FC236}">
                <a16:creationId xmlns:a16="http://schemas.microsoft.com/office/drawing/2014/main" id="{C94B85C1-8EA5-4F6C-BEFB-76B81F3A7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3297238"/>
            <a:ext cx="3651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90</a:t>
            </a:r>
          </a:p>
        </p:txBody>
      </p:sp>
      <p:sp>
        <p:nvSpPr>
          <p:cNvPr id="20489" name="Text Box 14">
            <a:extLst>
              <a:ext uri="{FF2B5EF4-FFF2-40B4-BE49-F238E27FC236}">
                <a16:creationId xmlns:a16="http://schemas.microsoft.com/office/drawing/2014/main" id="{0E2D6BED-9065-4413-A1A0-6BE58A6FC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6" y="3297238"/>
            <a:ext cx="3651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90</a:t>
            </a:r>
          </a:p>
        </p:txBody>
      </p:sp>
      <p:sp>
        <p:nvSpPr>
          <p:cNvPr id="20490" name="Text Box 16">
            <a:extLst>
              <a:ext uri="{FF2B5EF4-FFF2-40B4-BE49-F238E27FC236}">
                <a16:creationId xmlns:a16="http://schemas.microsoft.com/office/drawing/2014/main" id="{BD0B501A-2ED0-41C2-8F58-AA7F51C0E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1" y="17526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N</a:t>
            </a:r>
          </a:p>
        </p:txBody>
      </p:sp>
      <p:sp>
        <p:nvSpPr>
          <p:cNvPr id="20491" name="Text Box 18">
            <a:extLst>
              <a:ext uri="{FF2B5EF4-FFF2-40B4-BE49-F238E27FC236}">
                <a16:creationId xmlns:a16="http://schemas.microsoft.com/office/drawing/2014/main" id="{AF4DF854-794F-48AF-B741-6E8CA5D32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1" y="45720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S</a:t>
            </a:r>
          </a:p>
        </p:txBody>
      </p:sp>
      <p:sp>
        <p:nvSpPr>
          <p:cNvPr id="20492" name="Text Box 19">
            <a:extLst>
              <a:ext uri="{FF2B5EF4-FFF2-40B4-BE49-F238E27FC236}">
                <a16:creationId xmlns:a16="http://schemas.microsoft.com/office/drawing/2014/main" id="{C4282D9C-EADF-4DBE-AB47-1CA10BBF4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32004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W</a:t>
            </a:r>
          </a:p>
        </p:txBody>
      </p:sp>
      <p:sp>
        <p:nvSpPr>
          <p:cNvPr id="20493" name="Text Box 20">
            <a:extLst>
              <a:ext uri="{FF2B5EF4-FFF2-40B4-BE49-F238E27FC236}">
                <a16:creationId xmlns:a16="http://schemas.microsoft.com/office/drawing/2014/main" id="{95E3318C-A598-4B39-B874-707A64BED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32004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E</a:t>
            </a:r>
          </a:p>
        </p:txBody>
      </p:sp>
      <p:sp>
        <p:nvSpPr>
          <p:cNvPr id="20494" name="Line 23">
            <a:extLst>
              <a:ext uri="{FF2B5EF4-FFF2-40B4-BE49-F238E27FC236}">
                <a16:creationId xmlns:a16="http://schemas.microsoft.com/office/drawing/2014/main" id="{EB5BD739-C82E-47CB-A1FA-2AF93DFF86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286000"/>
            <a:ext cx="381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Line 24">
            <a:extLst>
              <a:ext uri="{FF2B5EF4-FFF2-40B4-BE49-F238E27FC236}">
                <a16:creationId xmlns:a16="http://schemas.microsoft.com/office/drawing/2014/main" id="{F8E09CCA-FE35-4799-8C22-55562314C1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2286000"/>
            <a:ext cx="381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Line 25">
            <a:extLst>
              <a:ext uri="{FF2B5EF4-FFF2-40B4-BE49-F238E27FC236}">
                <a16:creationId xmlns:a16="http://schemas.microsoft.com/office/drawing/2014/main" id="{ED1EC7A1-0804-49BB-BFFE-1936367B37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42672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Line 26">
            <a:extLst>
              <a:ext uri="{FF2B5EF4-FFF2-40B4-BE49-F238E27FC236}">
                <a16:creationId xmlns:a16="http://schemas.microsoft.com/office/drawing/2014/main" id="{53102402-11A6-46D1-89F8-B6AF97D06D0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38400" y="4191000"/>
            <a:ext cx="381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30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ian numeron paikkamerkki 3">
            <a:extLst>
              <a:ext uri="{FF2B5EF4-FFF2-40B4-BE49-F238E27FC236}">
                <a16:creationId xmlns:a16="http://schemas.microsoft.com/office/drawing/2014/main" id="{39813953-3107-48E9-8A23-98AC85EA11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045430B-EFE3-44F2-BA14-13F6ED303E4D}" type="slidenum">
              <a:rPr lang="fi-FI" altLang="en-US" sz="1000"/>
              <a:pPr/>
              <a:t>10</a:t>
            </a:fld>
            <a:endParaRPr lang="fi-FI" altLang="en-US" sz="10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9D10F7D-CABB-413E-BB39-3CB14C3F9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Piirujärjestelmä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AA3F4200-F0D0-4D22-B075-7724BADA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19600" y="1981200"/>
            <a:ext cx="6019800" cy="4038600"/>
          </a:xfrm>
        </p:spPr>
        <p:txBody>
          <a:bodyPr/>
          <a:lstStyle/>
          <a:p>
            <a:r>
              <a:rPr lang="fi-FI" altLang="en-US"/>
              <a:t>Merihorisontti jaetaan pää- ja väli-ilmansuunnilla 8 osaan.</a:t>
            </a:r>
          </a:p>
          <a:p>
            <a:r>
              <a:rPr lang="fi-FI" altLang="en-US"/>
              <a:t>Jatkamalla puolittamista saadaan 32 jakoväliä eli kompassipiirua.</a:t>
            </a:r>
          </a:p>
          <a:p>
            <a:r>
              <a:rPr lang="fi-FI" altLang="en-US"/>
              <a:t>Yksi kompassipiiru vastaa 11,25°.</a:t>
            </a:r>
          </a:p>
          <a:p>
            <a:r>
              <a:rPr lang="fi-FI" altLang="en-US"/>
              <a:t>Nykyisin lähinnä vain ilmatieteilijät käyttävät piirujärjestelmää.</a:t>
            </a:r>
          </a:p>
          <a:p>
            <a:r>
              <a:rPr lang="fi-FI" altLang="en-US"/>
              <a:t>Veneilijät käyttävät astejärjestelmää.</a:t>
            </a:r>
          </a:p>
        </p:txBody>
      </p:sp>
      <p:sp>
        <p:nvSpPr>
          <p:cNvPr id="21509" name="Oval 6">
            <a:extLst>
              <a:ext uri="{FF2B5EF4-FFF2-40B4-BE49-F238E27FC236}">
                <a16:creationId xmlns:a16="http://schemas.microsoft.com/office/drawing/2014/main" id="{8554E998-0698-49C9-8624-B9157CC31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2622551"/>
            <a:ext cx="1584325" cy="15906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0" name="Line 7">
            <a:extLst>
              <a:ext uri="{FF2B5EF4-FFF2-40B4-BE49-F238E27FC236}">
                <a16:creationId xmlns:a16="http://schemas.microsoft.com/office/drawing/2014/main" id="{48055988-3075-4686-8C9F-873C3F758D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500314"/>
            <a:ext cx="0" cy="2444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8">
            <a:extLst>
              <a:ext uri="{FF2B5EF4-FFF2-40B4-BE49-F238E27FC236}">
                <a16:creationId xmlns:a16="http://schemas.microsoft.com/office/drawing/2014/main" id="{C01107D7-236A-44BC-BC46-1C43AF3010C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4090989"/>
            <a:ext cx="0" cy="2444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9">
            <a:extLst>
              <a:ext uri="{FF2B5EF4-FFF2-40B4-BE49-F238E27FC236}">
                <a16:creationId xmlns:a16="http://schemas.microsoft.com/office/drawing/2014/main" id="{05D8CD2F-A798-42D5-BC1B-1D0B9BC354C6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840163" y="3295651"/>
            <a:ext cx="0" cy="2444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Line 10">
            <a:extLst>
              <a:ext uri="{FF2B5EF4-FFF2-40B4-BE49-F238E27FC236}">
                <a16:creationId xmlns:a16="http://schemas.microsoft.com/office/drawing/2014/main" id="{3DFC7339-52F6-4E17-9368-A17F14A43A0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55838" y="3295651"/>
            <a:ext cx="0" cy="2444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Text Box 16">
            <a:extLst>
              <a:ext uri="{FF2B5EF4-FFF2-40B4-BE49-F238E27FC236}">
                <a16:creationId xmlns:a16="http://schemas.microsoft.com/office/drawing/2014/main" id="{61389964-006D-49F9-8BB0-050294D4B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1" y="20574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/>
              <a:t>P</a:t>
            </a:r>
          </a:p>
        </p:txBody>
      </p:sp>
      <p:sp>
        <p:nvSpPr>
          <p:cNvPr id="21515" name="Text Box 18">
            <a:extLst>
              <a:ext uri="{FF2B5EF4-FFF2-40B4-BE49-F238E27FC236}">
                <a16:creationId xmlns:a16="http://schemas.microsoft.com/office/drawing/2014/main" id="{A8DE2A0A-6986-4F4D-B791-E70640084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1" y="42672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/>
              <a:t>E</a:t>
            </a:r>
          </a:p>
        </p:txBody>
      </p:sp>
      <p:sp>
        <p:nvSpPr>
          <p:cNvPr id="21516" name="Text Box 19">
            <a:extLst>
              <a:ext uri="{FF2B5EF4-FFF2-40B4-BE49-F238E27FC236}">
                <a16:creationId xmlns:a16="http://schemas.microsoft.com/office/drawing/2014/main" id="{D163D589-D784-4D04-95D7-563B4BD96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32004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/>
              <a:t>L</a:t>
            </a:r>
          </a:p>
        </p:txBody>
      </p:sp>
      <p:sp>
        <p:nvSpPr>
          <p:cNvPr id="21517" name="Text Box 20">
            <a:extLst>
              <a:ext uri="{FF2B5EF4-FFF2-40B4-BE49-F238E27FC236}">
                <a16:creationId xmlns:a16="http://schemas.microsoft.com/office/drawing/2014/main" id="{E901C2DD-65CD-413E-8512-18ACA76E1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1" y="32004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/>
              <a:t>I</a:t>
            </a:r>
          </a:p>
        </p:txBody>
      </p:sp>
      <p:sp>
        <p:nvSpPr>
          <p:cNvPr id="21518" name="Line 21">
            <a:extLst>
              <a:ext uri="{FF2B5EF4-FFF2-40B4-BE49-F238E27FC236}">
                <a16:creationId xmlns:a16="http://schemas.microsoft.com/office/drawing/2014/main" id="{AF066929-C264-4AB3-B4AE-7D85EB3134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2819400"/>
            <a:ext cx="76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Line 22">
            <a:extLst>
              <a:ext uri="{FF2B5EF4-FFF2-40B4-BE49-F238E27FC236}">
                <a16:creationId xmlns:a16="http://schemas.microsoft.com/office/drawing/2014/main" id="{8A4E0DEA-164C-4500-ABA9-796A9BE0DD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3886200"/>
            <a:ext cx="76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23">
            <a:extLst>
              <a:ext uri="{FF2B5EF4-FFF2-40B4-BE49-F238E27FC236}">
                <a16:creationId xmlns:a16="http://schemas.microsoft.com/office/drawing/2014/main" id="{38555503-49E7-456F-B5DE-C0B3185AB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886200"/>
            <a:ext cx="76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24">
            <a:extLst>
              <a:ext uri="{FF2B5EF4-FFF2-40B4-BE49-F238E27FC236}">
                <a16:creationId xmlns:a16="http://schemas.microsoft.com/office/drawing/2014/main" id="{7DB0D7DB-C710-41B2-9930-2D6FB0F35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895600"/>
            <a:ext cx="76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Text Box 31">
            <a:extLst>
              <a:ext uri="{FF2B5EF4-FFF2-40B4-BE49-F238E27FC236}">
                <a16:creationId xmlns:a16="http://schemas.microsoft.com/office/drawing/2014/main" id="{0A4921C2-A203-47CB-9D28-11EDA6BE6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886200"/>
            <a:ext cx="476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KA</a:t>
            </a:r>
          </a:p>
        </p:txBody>
      </p:sp>
      <p:sp>
        <p:nvSpPr>
          <p:cNvPr id="21523" name="Text Box 32">
            <a:extLst>
              <a:ext uri="{FF2B5EF4-FFF2-40B4-BE49-F238E27FC236}">
                <a16:creationId xmlns:a16="http://schemas.microsoft.com/office/drawing/2014/main" id="{9069066B-6EB3-4F98-8998-289BB634F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2576513"/>
            <a:ext cx="476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KO</a:t>
            </a:r>
          </a:p>
        </p:txBody>
      </p:sp>
      <p:sp>
        <p:nvSpPr>
          <p:cNvPr id="21524" name="Text Box 33">
            <a:extLst>
              <a:ext uri="{FF2B5EF4-FFF2-40B4-BE49-F238E27FC236}">
                <a16:creationId xmlns:a16="http://schemas.microsoft.com/office/drawing/2014/main" id="{500C0266-5BCE-440B-BFBE-A8D9457E6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2667000"/>
            <a:ext cx="454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LU</a:t>
            </a:r>
          </a:p>
        </p:txBody>
      </p:sp>
      <p:sp>
        <p:nvSpPr>
          <p:cNvPr id="21525" name="Text Box 34">
            <a:extLst>
              <a:ext uri="{FF2B5EF4-FFF2-40B4-BE49-F238E27FC236}">
                <a16:creationId xmlns:a16="http://schemas.microsoft.com/office/drawing/2014/main" id="{E942B549-C87A-47E9-8D74-B57ABD6C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886200"/>
            <a:ext cx="454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LO</a:t>
            </a:r>
          </a:p>
        </p:txBody>
      </p:sp>
      <p:sp>
        <p:nvSpPr>
          <p:cNvPr id="21526" name="Text Box 35">
            <a:extLst>
              <a:ext uri="{FF2B5EF4-FFF2-40B4-BE49-F238E27FC236}">
                <a16:creationId xmlns:a16="http://schemas.microsoft.com/office/drawing/2014/main" id="{9D86D5B6-ECB7-4B97-9629-93B8E396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2422526"/>
            <a:ext cx="438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000"/>
              <a:t>PKO</a:t>
            </a:r>
          </a:p>
        </p:txBody>
      </p:sp>
      <p:sp>
        <p:nvSpPr>
          <p:cNvPr id="21527" name="Text Box 36">
            <a:extLst>
              <a:ext uri="{FF2B5EF4-FFF2-40B4-BE49-F238E27FC236}">
                <a16:creationId xmlns:a16="http://schemas.microsoft.com/office/drawing/2014/main" id="{A3ADF5AC-E7C6-4D9E-86EC-952811446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2895600"/>
            <a:ext cx="4540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IKO</a:t>
            </a:r>
          </a:p>
        </p:txBody>
      </p:sp>
      <p:sp>
        <p:nvSpPr>
          <p:cNvPr id="21528" name="Text Box 37">
            <a:extLst>
              <a:ext uri="{FF2B5EF4-FFF2-40B4-BE49-F238E27FC236}">
                <a16:creationId xmlns:a16="http://schemas.microsoft.com/office/drawing/2014/main" id="{B0EA2939-187C-427A-8BC7-7090A5A60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6" y="3617914"/>
            <a:ext cx="4540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IKA</a:t>
            </a:r>
          </a:p>
        </p:txBody>
      </p:sp>
      <p:sp>
        <p:nvSpPr>
          <p:cNvPr id="21529" name="Text Box 38">
            <a:extLst>
              <a:ext uri="{FF2B5EF4-FFF2-40B4-BE49-F238E27FC236}">
                <a16:creationId xmlns:a16="http://schemas.microsoft.com/office/drawing/2014/main" id="{83232A3F-0784-4151-8450-5F2EFFC3D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114800"/>
            <a:ext cx="4968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EKA</a:t>
            </a:r>
          </a:p>
        </p:txBody>
      </p:sp>
      <p:sp>
        <p:nvSpPr>
          <p:cNvPr id="21530" name="Text Box 39">
            <a:extLst>
              <a:ext uri="{FF2B5EF4-FFF2-40B4-BE49-F238E27FC236}">
                <a16:creationId xmlns:a16="http://schemas.microsoft.com/office/drawing/2014/main" id="{FFB40617-FF1F-4AD3-AD0E-8917C8B75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1" y="4114800"/>
            <a:ext cx="481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ELO</a:t>
            </a:r>
          </a:p>
        </p:txBody>
      </p:sp>
      <p:sp>
        <p:nvSpPr>
          <p:cNvPr id="21531" name="Text Box 40">
            <a:extLst>
              <a:ext uri="{FF2B5EF4-FFF2-40B4-BE49-F238E27FC236}">
                <a16:creationId xmlns:a16="http://schemas.microsoft.com/office/drawing/2014/main" id="{5BB6ADD4-E301-4194-ABB0-385B843AD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3581400"/>
            <a:ext cx="481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LLO</a:t>
            </a:r>
          </a:p>
        </p:txBody>
      </p:sp>
      <p:sp>
        <p:nvSpPr>
          <p:cNvPr id="21532" name="Text Box 41">
            <a:extLst>
              <a:ext uri="{FF2B5EF4-FFF2-40B4-BE49-F238E27FC236}">
                <a16:creationId xmlns:a16="http://schemas.microsoft.com/office/drawing/2014/main" id="{B93BB67B-9A20-4DEE-92E0-0F482642C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2971800"/>
            <a:ext cx="481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LLU</a:t>
            </a:r>
          </a:p>
        </p:txBody>
      </p:sp>
      <p:sp>
        <p:nvSpPr>
          <p:cNvPr id="21533" name="Text Box 42">
            <a:extLst>
              <a:ext uri="{FF2B5EF4-FFF2-40B4-BE49-F238E27FC236}">
                <a16:creationId xmlns:a16="http://schemas.microsoft.com/office/drawing/2014/main" id="{254A0F9C-1ABB-46B2-A346-C6C2755D1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438400"/>
            <a:ext cx="471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200"/>
              <a:t>PLU</a:t>
            </a:r>
          </a:p>
        </p:txBody>
      </p:sp>
    </p:spTree>
    <p:extLst>
      <p:ext uri="{BB962C8B-B14F-4D97-AF65-F5344CB8AC3E}">
        <p14:creationId xmlns:p14="http://schemas.microsoft.com/office/powerpoint/2010/main" val="252031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ian numeron paikkamerkki 3">
            <a:extLst>
              <a:ext uri="{FF2B5EF4-FFF2-40B4-BE49-F238E27FC236}">
                <a16:creationId xmlns:a16="http://schemas.microsoft.com/office/drawing/2014/main" id="{C3979E4F-4834-432E-A24D-7544984CCA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6B8522-288C-4AEF-89B2-F5B9B04EAE4D}" type="slidenum">
              <a:rPr lang="fi-FI" altLang="en-US" sz="1000"/>
              <a:pPr/>
              <a:t>11</a:t>
            </a:fld>
            <a:endParaRPr lang="fi-FI" altLang="en-US" sz="10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946D240-9BCF-4DA1-BD00-C5F044CC8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Suunta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9EAD31F-D3D2-4602-9704-A9F3622C3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1981200"/>
            <a:ext cx="5486400" cy="4038600"/>
          </a:xfrm>
        </p:spPr>
        <p:txBody>
          <a:bodyPr/>
          <a:lstStyle/>
          <a:p>
            <a:r>
              <a:rPr lang="fi-FI" altLang="en-US"/>
              <a:t>Suunta on se kulma, jonka veneen kölilinja muodostaa pituuspiirin kanssa (0°-360°).</a:t>
            </a:r>
          </a:p>
          <a:p>
            <a:r>
              <a:rPr lang="fi-FI" altLang="en-US"/>
              <a:t>Tosisuunta (TS) perustuu maantieteelliseen kulmaan.</a:t>
            </a:r>
          </a:p>
          <a:p>
            <a:r>
              <a:rPr lang="fi-FI" altLang="en-US"/>
              <a:t>Kartan suunnat ovat aina tosisuuntia.</a:t>
            </a:r>
          </a:p>
        </p:txBody>
      </p:sp>
      <p:grpSp>
        <p:nvGrpSpPr>
          <p:cNvPr id="22533" name="Group 5">
            <a:extLst>
              <a:ext uri="{FF2B5EF4-FFF2-40B4-BE49-F238E27FC236}">
                <a16:creationId xmlns:a16="http://schemas.microsoft.com/office/drawing/2014/main" id="{98B19708-BC41-4575-8E3A-61C299D8A78E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282825"/>
            <a:ext cx="2286000" cy="2268538"/>
            <a:chOff x="192" y="1200"/>
            <a:chExt cx="1440" cy="1440"/>
          </a:xfrm>
        </p:grpSpPr>
        <p:sp>
          <p:nvSpPr>
            <p:cNvPr id="22547" name="Oval 6">
              <a:extLst>
                <a:ext uri="{FF2B5EF4-FFF2-40B4-BE49-F238E27FC236}">
                  <a16:creationId xmlns:a16="http://schemas.microsoft.com/office/drawing/2014/main" id="{75AC0351-0A96-463E-9CA7-67B6AA4EC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296"/>
              <a:ext cx="1248" cy="12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48" name="Line 7">
              <a:extLst>
                <a:ext uri="{FF2B5EF4-FFF2-40B4-BE49-F238E27FC236}">
                  <a16:creationId xmlns:a16="http://schemas.microsoft.com/office/drawing/2014/main" id="{2676D7F8-2120-478D-94B6-13DB9B11A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20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9" name="Line 8">
              <a:extLst>
                <a:ext uri="{FF2B5EF4-FFF2-40B4-BE49-F238E27FC236}">
                  <a16:creationId xmlns:a16="http://schemas.microsoft.com/office/drawing/2014/main" id="{C33DAF0C-1A0E-4872-BB81-D03DADA1B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0" name="Line 9">
              <a:extLst>
                <a:ext uri="{FF2B5EF4-FFF2-40B4-BE49-F238E27FC236}">
                  <a16:creationId xmlns:a16="http://schemas.microsoft.com/office/drawing/2014/main" id="{98C2E605-10DA-4968-AB09-4A5343EAB34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53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Line 10">
              <a:extLst>
                <a:ext uri="{FF2B5EF4-FFF2-40B4-BE49-F238E27FC236}">
                  <a16:creationId xmlns:a16="http://schemas.microsoft.com/office/drawing/2014/main" id="{26651C62-59E9-4A02-BE91-44FEA0D8AE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88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4" name="Text Box 11">
            <a:extLst>
              <a:ext uri="{FF2B5EF4-FFF2-40B4-BE49-F238E27FC236}">
                <a16:creationId xmlns:a16="http://schemas.microsoft.com/office/drawing/2014/main" id="{C91129E2-BB50-44B8-8AF7-1A32A08D8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214" y="1828800"/>
            <a:ext cx="460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0</a:t>
            </a:r>
          </a:p>
          <a:p>
            <a:pPr algn="ctr"/>
            <a:r>
              <a:rPr lang="fi-FI" altLang="en-US" sz="900"/>
              <a:t>360</a:t>
            </a:r>
          </a:p>
        </p:txBody>
      </p:sp>
      <p:sp>
        <p:nvSpPr>
          <p:cNvPr id="22535" name="Text Box 12">
            <a:extLst>
              <a:ext uri="{FF2B5EF4-FFF2-40B4-BE49-F238E27FC236}">
                <a16:creationId xmlns:a16="http://schemas.microsoft.com/office/drawing/2014/main" id="{A00DDA50-568C-439F-B7A3-065387708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214" y="4549775"/>
            <a:ext cx="4603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180</a:t>
            </a:r>
          </a:p>
        </p:txBody>
      </p:sp>
      <p:sp>
        <p:nvSpPr>
          <p:cNvPr id="22536" name="Text Box 13">
            <a:extLst>
              <a:ext uri="{FF2B5EF4-FFF2-40B4-BE49-F238E27FC236}">
                <a16:creationId xmlns:a16="http://schemas.microsoft.com/office/drawing/2014/main" id="{6A7CD790-AECC-4D99-8E0A-F3941082A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26707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270</a:t>
            </a:r>
          </a:p>
        </p:txBody>
      </p:sp>
      <p:sp>
        <p:nvSpPr>
          <p:cNvPr id="22537" name="Text Box 14">
            <a:extLst>
              <a:ext uri="{FF2B5EF4-FFF2-40B4-BE49-F238E27FC236}">
                <a16:creationId xmlns:a16="http://schemas.microsoft.com/office/drawing/2014/main" id="{E0B2F7A7-67D6-41D8-847E-307E70D9E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788" y="3267075"/>
            <a:ext cx="4556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sz="900"/>
              <a:t>90</a:t>
            </a:r>
          </a:p>
        </p:txBody>
      </p:sp>
      <p:sp>
        <p:nvSpPr>
          <p:cNvPr id="22538" name="Text Box 16">
            <a:extLst>
              <a:ext uri="{FF2B5EF4-FFF2-40B4-BE49-F238E27FC236}">
                <a16:creationId xmlns:a16="http://schemas.microsoft.com/office/drawing/2014/main" id="{F3D391C9-1EF7-4E0E-86A4-D0EFFB797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1" y="12192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N</a:t>
            </a:r>
          </a:p>
        </p:txBody>
      </p:sp>
      <p:grpSp>
        <p:nvGrpSpPr>
          <p:cNvPr id="22539" name="Group 26">
            <a:extLst>
              <a:ext uri="{FF2B5EF4-FFF2-40B4-BE49-F238E27FC236}">
                <a16:creationId xmlns:a16="http://schemas.microsoft.com/office/drawing/2014/main" id="{FCBC34CA-D4CB-4C54-B469-26F833CC42DC}"/>
              </a:ext>
            </a:extLst>
          </p:cNvPr>
          <p:cNvGrpSpPr>
            <a:grpSpLocks/>
          </p:cNvGrpSpPr>
          <p:nvPr/>
        </p:nvGrpSpPr>
        <p:grpSpPr bwMode="auto">
          <a:xfrm rot="2791886">
            <a:off x="3162300" y="3009900"/>
            <a:ext cx="228600" cy="762000"/>
            <a:chOff x="1392" y="2784"/>
            <a:chExt cx="480" cy="1008"/>
          </a:xfrm>
        </p:grpSpPr>
        <p:sp>
          <p:nvSpPr>
            <p:cNvPr id="22542" name="Freeform 21">
              <a:extLst>
                <a:ext uri="{FF2B5EF4-FFF2-40B4-BE49-F238E27FC236}">
                  <a16:creationId xmlns:a16="http://schemas.microsoft.com/office/drawing/2014/main" id="{3B2C34B5-0BB8-4B7F-9E5A-F6A3F515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3" name="Freeform 22">
              <a:extLst>
                <a:ext uri="{FF2B5EF4-FFF2-40B4-BE49-F238E27FC236}">
                  <a16:creationId xmlns:a16="http://schemas.microsoft.com/office/drawing/2014/main" id="{14F9A460-EFFB-4F28-A0A7-C5A091BEBDC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3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4" name="Line 23">
              <a:extLst>
                <a:ext uri="{FF2B5EF4-FFF2-40B4-BE49-F238E27FC236}">
                  <a16:creationId xmlns:a16="http://schemas.microsoft.com/office/drawing/2014/main" id="{B1D79DCA-603B-4D3E-91C7-B8593580F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5" name="Line 24">
              <a:extLst>
                <a:ext uri="{FF2B5EF4-FFF2-40B4-BE49-F238E27FC236}">
                  <a16:creationId xmlns:a16="http://schemas.microsoft.com/office/drawing/2014/main" id="{94E5032A-D45C-416B-9567-79EC923137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6" name="Line 25">
              <a:extLst>
                <a:ext uri="{FF2B5EF4-FFF2-40B4-BE49-F238E27FC236}">
                  <a16:creationId xmlns:a16="http://schemas.microsoft.com/office/drawing/2014/main" id="{F25BF694-A912-40C8-95A4-CE4E71BDE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79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40" name="Line 27">
            <a:extLst>
              <a:ext uri="{FF2B5EF4-FFF2-40B4-BE49-F238E27FC236}">
                <a16:creationId xmlns:a16="http://schemas.microsoft.com/office/drawing/2014/main" id="{3CCE154A-4166-4B2C-A25E-E5B55AF178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2133600"/>
            <a:ext cx="22860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Freeform 29">
            <a:extLst>
              <a:ext uri="{FF2B5EF4-FFF2-40B4-BE49-F238E27FC236}">
                <a16:creationId xmlns:a16="http://schemas.microsoft.com/office/drawing/2014/main" id="{AED3E76F-7BD5-472B-AE65-FBD1602F97CB}"/>
              </a:ext>
            </a:extLst>
          </p:cNvPr>
          <p:cNvSpPr>
            <a:spLocks/>
          </p:cNvSpPr>
          <p:nvPr/>
        </p:nvSpPr>
        <p:spPr bwMode="auto">
          <a:xfrm>
            <a:off x="3200400" y="1676400"/>
            <a:ext cx="1219200" cy="609600"/>
          </a:xfrm>
          <a:custGeom>
            <a:avLst/>
            <a:gdLst>
              <a:gd name="T0" fmla="*/ 0 w 768"/>
              <a:gd name="T1" fmla="*/ 0 h 384"/>
              <a:gd name="T2" fmla="*/ 2147483647 w 768"/>
              <a:gd name="T3" fmla="*/ 2147483647 h 384"/>
              <a:gd name="T4" fmla="*/ 2147483647 w 768"/>
              <a:gd name="T5" fmla="*/ 2147483647 h 384"/>
              <a:gd name="T6" fmla="*/ 0 60000 65536"/>
              <a:gd name="T7" fmla="*/ 0 60000 65536"/>
              <a:gd name="T8" fmla="*/ 0 60000 65536"/>
              <a:gd name="T9" fmla="*/ 0 w 768"/>
              <a:gd name="T10" fmla="*/ 0 h 384"/>
              <a:gd name="T11" fmla="*/ 768 w 7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384">
                <a:moveTo>
                  <a:pt x="0" y="0"/>
                </a:moveTo>
                <a:cubicBezTo>
                  <a:pt x="152" y="16"/>
                  <a:pt x="304" y="32"/>
                  <a:pt x="432" y="96"/>
                </a:cubicBezTo>
                <a:cubicBezTo>
                  <a:pt x="560" y="160"/>
                  <a:pt x="664" y="272"/>
                  <a:pt x="768" y="3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83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ian numeron paikkamerkki 3">
            <a:extLst>
              <a:ext uri="{FF2B5EF4-FFF2-40B4-BE49-F238E27FC236}">
                <a16:creationId xmlns:a16="http://schemas.microsoft.com/office/drawing/2014/main" id="{B7E4F4BE-437D-4A3F-8156-A4AE405F9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1F32A1-76F9-42FD-A61C-DCA7E667DB73}" type="slidenum">
              <a:rPr lang="fi-FI" altLang="en-US" sz="1000"/>
              <a:pPr/>
              <a:t>12</a:t>
            </a:fld>
            <a:endParaRPr lang="fi-FI" altLang="en-US" sz="10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6E8B2E48-04D3-4376-87D3-B3D3F2B36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Suuntima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E4340FC9-7DB0-4310-9639-E35981376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1981200"/>
            <a:ext cx="5486400" cy="4038600"/>
          </a:xfrm>
        </p:spPr>
        <p:txBody>
          <a:bodyPr/>
          <a:lstStyle/>
          <a:p>
            <a:r>
              <a:rPr lang="fi-FI" altLang="en-US"/>
              <a:t>Suuntima on se kulma, jonka havaittu kohde muodostaa pituuspiirin kanssa (0°-360°).</a:t>
            </a:r>
          </a:p>
          <a:p>
            <a:r>
              <a:rPr lang="fi-FI" altLang="en-US"/>
              <a:t>Tosisuuntima (ts) perustuu maantieteelliseen kulmaan.</a:t>
            </a:r>
          </a:p>
          <a:p>
            <a:r>
              <a:rPr lang="fi-FI" altLang="en-US"/>
              <a:t>Kartalta mitattavat suuntimat ovat aina tosisuuntimia.</a:t>
            </a:r>
          </a:p>
        </p:txBody>
      </p:sp>
      <p:grpSp>
        <p:nvGrpSpPr>
          <p:cNvPr id="24581" name="Group 4">
            <a:extLst>
              <a:ext uri="{FF2B5EF4-FFF2-40B4-BE49-F238E27FC236}">
                <a16:creationId xmlns:a16="http://schemas.microsoft.com/office/drawing/2014/main" id="{9B627A3D-1A44-45D0-886C-9FE9460AC6B1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828800"/>
            <a:ext cx="3048000" cy="2952726"/>
            <a:chOff x="96" y="912"/>
            <a:chExt cx="1920" cy="1874"/>
          </a:xfrm>
        </p:grpSpPr>
        <p:grpSp>
          <p:nvGrpSpPr>
            <p:cNvPr id="24593" name="Group 5">
              <a:extLst>
                <a:ext uri="{FF2B5EF4-FFF2-40B4-BE49-F238E27FC236}">
                  <a16:creationId xmlns:a16="http://schemas.microsoft.com/office/drawing/2014/main" id="{312D07F3-4C8A-4D25-A1BA-2A3294669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1440" cy="1440"/>
              <a:chOff x="192" y="1200"/>
              <a:chExt cx="1440" cy="1440"/>
            </a:xfrm>
          </p:grpSpPr>
          <p:sp>
            <p:nvSpPr>
              <p:cNvPr id="24598" name="Oval 6">
                <a:extLst>
                  <a:ext uri="{FF2B5EF4-FFF2-40B4-BE49-F238E27FC236}">
                    <a16:creationId xmlns:a16="http://schemas.microsoft.com/office/drawing/2014/main" id="{11F4AA28-4B10-4F9D-9CD6-E5C8FC430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296"/>
                <a:ext cx="1248" cy="124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599" name="Line 7">
                <a:extLst>
                  <a:ext uri="{FF2B5EF4-FFF2-40B4-BE49-F238E27FC236}">
                    <a16:creationId xmlns:a16="http://schemas.microsoft.com/office/drawing/2014/main" id="{E22152FC-4B5D-4592-96F7-FEA150C642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20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Line 8">
                <a:extLst>
                  <a:ext uri="{FF2B5EF4-FFF2-40B4-BE49-F238E27FC236}">
                    <a16:creationId xmlns:a16="http://schemas.microsoft.com/office/drawing/2014/main" id="{51FC6E69-B399-4924-8433-3F41796F05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1" name="Line 9">
                <a:extLst>
                  <a:ext uri="{FF2B5EF4-FFF2-40B4-BE49-F238E27FC236}">
                    <a16:creationId xmlns:a16="http://schemas.microsoft.com/office/drawing/2014/main" id="{FCF073B6-8182-4349-98EF-B5A877A447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536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2" name="Line 10">
                <a:extLst>
                  <a:ext uri="{FF2B5EF4-FFF2-40B4-BE49-F238E27FC236}">
                    <a16:creationId xmlns:a16="http://schemas.microsoft.com/office/drawing/2014/main" id="{E192A87F-7614-488D-85EE-284EFA782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288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594" name="Text Box 11">
              <a:extLst>
                <a:ext uri="{FF2B5EF4-FFF2-40B4-BE49-F238E27FC236}">
                  <a16:creationId xmlns:a16="http://schemas.microsoft.com/office/drawing/2014/main" id="{25173E34-92F9-4D6D-8583-EAE1D824A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912"/>
              <a:ext cx="29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0</a:t>
              </a:r>
            </a:p>
            <a:p>
              <a:pPr algn="ctr"/>
              <a:r>
                <a:rPr lang="fi-FI" altLang="en-US" sz="900"/>
                <a:t>360</a:t>
              </a:r>
            </a:p>
          </p:txBody>
        </p:sp>
        <p:sp>
          <p:nvSpPr>
            <p:cNvPr id="24595" name="Text Box 12">
              <a:extLst>
                <a:ext uri="{FF2B5EF4-FFF2-40B4-BE49-F238E27FC236}">
                  <a16:creationId xmlns:a16="http://schemas.microsoft.com/office/drawing/2014/main" id="{A825D3B5-9994-478D-A608-0EC183E69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2639"/>
              <a:ext cx="29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180</a:t>
              </a:r>
            </a:p>
          </p:txBody>
        </p:sp>
        <p:sp>
          <p:nvSpPr>
            <p:cNvPr id="24596" name="Text Box 13">
              <a:extLst>
                <a:ext uri="{FF2B5EF4-FFF2-40B4-BE49-F238E27FC236}">
                  <a16:creationId xmlns:a16="http://schemas.microsoft.com/office/drawing/2014/main" id="{5684A1A0-0E04-40FC-8AB2-06826FF3D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1825"/>
              <a:ext cx="288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270</a:t>
              </a:r>
            </a:p>
          </p:txBody>
        </p:sp>
        <p:sp>
          <p:nvSpPr>
            <p:cNvPr id="24597" name="Text Box 14">
              <a:extLst>
                <a:ext uri="{FF2B5EF4-FFF2-40B4-BE49-F238E27FC236}">
                  <a16:creationId xmlns:a16="http://schemas.microsoft.com/office/drawing/2014/main" id="{7C2DF9DA-4E6F-48BA-B882-C6316B05D3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9" y="1825"/>
              <a:ext cx="287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90</a:t>
              </a:r>
            </a:p>
          </p:txBody>
        </p:sp>
      </p:grpSp>
      <p:sp>
        <p:nvSpPr>
          <p:cNvPr id="24582" name="Text Box 15">
            <a:extLst>
              <a:ext uri="{FF2B5EF4-FFF2-40B4-BE49-F238E27FC236}">
                <a16:creationId xmlns:a16="http://schemas.microsoft.com/office/drawing/2014/main" id="{E452B1EE-D91B-4D6C-9F5F-E6611E168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1" y="12192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i-FI" altLang="en-US" b="1" dirty="0"/>
              <a:t>N</a:t>
            </a:r>
          </a:p>
        </p:txBody>
      </p:sp>
      <p:grpSp>
        <p:nvGrpSpPr>
          <p:cNvPr id="24583" name="Group 16">
            <a:extLst>
              <a:ext uri="{FF2B5EF4-FFF2-40B4-BE49-F238E27FC236}">
                <a16:creationId xmlns:a16="http://schemas.microsoft.com/office/drawing/2014/main" id="{16982BE2-1445-4B3B-9B7A-5FA5AB10BE8D}"/>
              </a:ext>
            </a:extLst>
          </p:cNvPr>
          <p:cNvGrpSpPr>
            <a:grpSpLocks/>
          </p:cNvGrpSpPr>
          <p:nvPr/>
        </p:nvGrpSpPr>
        <p:grpSpPr bwMode="auto">
          <a:xfrm rot="2791886">
            <a:off x="3162300" y="3009900"/>
            <a:ext cx="228600" cy="762000"/>
            <a:chOff x="1392" y="2784"/>
            <a:chExt cx="480" cy="1008"/>
          </a:xfrm>
        </p:grpSpPr>
        <p:sp>
          <p:nvSpPr>
            <p:cNvPr id="24588" name="Freeform 17">
              <a:extLst>
                <a:ext uri="{FF2B5EF4-FFF2-40B4-BE49-F238E27FC236}">
                  <a16:creationId xmlns:a16="http://schemas.microsoft.com/office/drawing/2014/main" id="{1A7712F3-A34C-46EA-BE0F-1CA64E056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9" name="Freeform 18">
              <a:extLst>
                <a:ext uri="{FF2B5EF4-FFF2-40B4-BE49-F238E27FC236}">
                  <a16:creationId xmlns:a16="http://schemas.microsoft.com/office/drawing/2014/main" id="{45B372AC-5FDB-4925-A13A-BB44E6DC1E4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3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0" name="Line 19">
              <a:extLst>
                <a:ext uri="{FF2B5EF4-FFF2-40B4-BE49-F238E27FC236}">
                  <a16:creationId xmlns:a16="http://schemas.microsoft.com/office/drawing/2014/main" id="{E030FD32-BB77-4F74-8418-F02A2C1847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1" name="Line 20">
              <a:extLst>
                <a:ext uri="{FF2B5EF4-FFF2-40B4-BE49-F238E27FC236}">
                  <a16:creationId xmlns:a16="http://schemas.microsoft.com/office/drawing/2014/main" id="{3FD7D5A9-2ABC-49BE-953B-762B3796A4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2" name="Line 21">
              <a:extLst>
                <a:ext uri="{FF2B5EF4-FFF2-40B4-BE49-F238E27FC236}">
                  <a16:creationId xmlns:a16="http://schemas.microsoft.com/office/drawing/2014/main" id="{44F211D6-FE39-46FC-92C7-3372478A87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79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Line 22">
            <a:extLst>
              <a:ext uri="{FF2B5EF4-FFF2-40B4-BE49-F238E27FC236}">
                <a16:creationId xmlns:a16="http://schemas.microsoft.com/office/drawing/2014/main" id="{FB2F02C1-FFED-4B8C-841F-C8C61A3B5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429000"/>
            <a:ext cx="1295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Arc 26">
            <a:extLst>
              <a:ext uri="{FF2B5EF4-FFF2-40B4-BE49-F238E27FC236}">
                <a16:creationId xmlns:a16="http://schemas.microsoft.com/office/drawing/2014/main" id="{CBAE9440-F81E-49A4-A673-D7A2AD093CE9}"/>
              </a:ext>
            </a:extLst>
          </p:cNvPr>
          <p:cNvSpPr>
            <a:spLocks/>
          </p:cNvSpPr>
          <p:nvPr/>
        </p:nvSpPr>
        <p:spPr bwMode="auto">
          <a:xfrm>
            <a:off x="3200400" y="1752600"/>
            <a:ext cx="1524000" cy="1600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Freeform 28">
            <a:extLst>
              <a:ext uri="{FF2B5EF4-FFF2-40B4-BE49-F238E27FC236}">
                <a16:creationId xmlns:a16="http://schemas.microsoft.com/office/drawing/2014/main" id="{B0C0FE95-571D-4C5C-9B28-1215DB420135}"/>
              </a:ext>
            </a:extLst>
          </p:cNvPr>
          <p:cNvSpPr>
            <a:spLocks/>
          </p:cNvSpPr>
          <p:nvPr/>
        </p:nvSpPr>
        <p:spPr bwMode="auto">
          <a:xfrm>
            <a:off x="4495800" y="3352800"/>
            <a:ext cx="228600" cy="762000"/>
          </a:xfrm>
          <a:custGeom>
            <a:avLst/>
            <a:gdLst>
              <a:gd name="T0" fmla="*/ 2147483647 w 144"/>
              <a:gd name="T1" fmla="*/ 0 h 480"/>
              <a:gd name="T2" fmla="*/ 2147483647 w 144"/>
              <a:gd name="T3" fmla="*/ 2147483647 h 480"/>
              <a:gd name="T4" fmla="*/ 0 w 144"/>
              <a:gd name="T5" fmla="*/ 2147483647 h 480"/>
              <a:gd name="T6" fmla="*/ 0 60000 65536"/>
              <a:gd name="T7" fmla="*/ 0 60000 65536"/>
              <a:gd name="T8" fmla="*/ 0 60000 65536"/>
              <a:gd name="T9" fmla="*/ 0 w 144"/>
              <a:gd name="T10" fmla="*/ 0 h 480"/>
              <a:gd name="T11" fmla="*/ 144 w 144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480">
                <a:moveTo>
                  <a:pt x="144" y="0"/>
                </a:moveTo>
                <a:cubicBezTo>
                  <a:pt x="132" y="80"/>
                  <a:pt x="120" y="160"/>
                  <a:pt x="96" y="240"/>
                </a:cubicBezTo>
                <a:cubicBezTo>
                  <a:pt x="72" y="320"/>
                  <a:pt x="40" y="408"/>
                  <a:pt x="0" y="480"/>
                </a:cubicBezTo>
              </a:path>
            </a:pathLst>
          </a:cu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587" name="Object 29">
            <a:extLst>
              <a:ext uri="{FF2B5EF4-FFF2-40B4-BE49-F238E27FC236}">
                <a16:creationId xmlns:a16="http://schemas.microsoft.com/office/drawing/2014/main" id="{49AFBFA8-967C-41A4-B48A-19C626E697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886200"/>
          <a:ext cx="3238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Leike" r:id="rId3" imgW="587959" imgH="1103681" progId="MS_ClipArt_Gallery.2">
                  <p:embed/>
                </p:oleObj>
              </mc:Choice>
              <mc:Fallback>
                <p:oleObj name="Leike" r:id="rId3" imgW="587959" imgH="1103681" progId="MS_ClipArt_Gallery.2">
                  <p:embed/>
                  <p:pic>
                    <p:nvPicPr>
                      <p:cNvPr id="24587" name="Object 29">
                        <a:extLst>
                          <a:ext uri="{FF2B5EF4-FFF2-40B4-BE49-F238E27FC236}">
                            <a16:creationId xmlns:a16="http://schemas.microsoft.com/office/drawing/2014/main" id="{49AFBFA8-967C-41A4-B48A-19C626E697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886200"/>
                        <a:ext cx="3238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203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ian numeron paikkamerkki 3">
            <a:extLst>
              <a:ext uri="{FF2B5EF4-FFF2-40B4-BE49-F238E27FC236}">
                <a16:creationId xmlns:a16="http://schemas.microsoft.com/office/drawing/2014/main" id="{2C8939F5-2083-4B25-9244-6057B683B2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DB6442-8D0F-41BB-8FE5-69E5E7963206}" type="slidenum">
              <a:rPr lang="fi-FI" altLang="en-US" sz="1000"/>
              <a:pPr/>
              <a:t>13</a:t>
            </a:fld>
            <a:endParaRPr lang="fi-FI" altLang="en-US" sz="10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6323EB13-B705-4363-BA6C-DFE56EB1C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Keulakulma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6BD1CA0-4C76-4499-9CC7-1F456531F6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76800" y="1676400"/>
            <a:ext cx="5486400" cy="4038600"/>
          </a:xfrm>
        </p:spPr>
        <p:txBody>
          <a:bodyPr/>
          <a:lstStyle/>
          <a:p>
            <a:r>
              <a:rPr lang="fi-FI" altLang="en-US"/>
              <a:t>Keulakulma on se kulma, jonka muodostaa veneen kölilinja ja havaittu kohde.</a:t>
            </a:r>
          </a:p>
          <a:p>
            <a:r>
              <a:rPr lang="fi-FI" altLang="en-US"/>
              <a:t>Keulakulma lasketaan, joko vasemmalle tai oikealle (0°-180°).</a:t>
            </a:r>
          </a:p>
          <a:p>
            <a:r>
              <a:rPr lang="fi-FI" altLang="en-US"/>
              <a:t>Lyhenteenä käytetään:</a:t>
            </a:r>
          </a:p>
          <a:p>
            <a:pPr lvl="2"/>
            <a:r>
              <a:rPr lang="fi-FI" altLang="en-US"/>
              <a:t>vkk	vasen keulakulma    ts=TS-vkk</a:t>
            </a:r>
          </a:p>
          <a:p>
            <a:pPr lvl="2"/>
            <a:r>
              <a:rPr lang="fi-FI" altLang="en-US"/>
              <a:t>okk	oikea keulakulma    ts=TS+okk</a:t>
            </a:r>
          </a:p>
          <a:p>
            <a:pPr lvl="2">
              <a:buFontTx/>
              <a:buNone/>
            </a:pPr>
            <a:r>
              <a:rPr lang="fi-FI" altLang="en-US"/>
              <a:t>              </a:t>
            </a:r>
            <a:r>
              <a:rPr lang="fi-FI" altLang="en-US">
                <a:solidFill>
                  <a:srgbClr val="CC0000"/>
                </a:solidFill>
              </a:rPr>
              <a:t>vasen keulakulma - merkkinen</a:t>
            </a:r>
          </a:p>
          <a:p>
            <a:pPr lvl="2">
              <a:buFontTx/>
              <a:buNone/>
            </a:pPr>
            <a:r>
              <a:rPr lang="fi-FI" altLang="en-US">
                <a:solidFill>
                  <a:srgbClr val="CC0000"/>
                </a:solidFill>
              </a:rPr>
              <a:t>		oikea keulakulma + merkkinen</a:t>
            </a:r>
          </a:p>
        </p:txBody>
      </p:sp>
      <p:grpSp>
        <p:nvGrpSpPr>
          <p:cNvPr id="25605" name="Group 4">
            <a:extLst>
              <a:ext uri="{FF2B5EF4-FFF2-40B4-BE49-F238E27FC236}">
                <a16:creationId xmlns:a16="http://schemas.microsoft.com/office/drawing/2014/main" id="{DF724733-9433-4EE5-B8C3-4975916A158C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828800"/>
            <a:ext cx="3048000" cy="2952726"/>
            <a:chOff x="96" y="912"/>
            <a:chExt cx="1920" cy="1874"/>
          </a:xfrm>
        </p:grpSpPr>
        <p:grpSp>
          <p:nvGrpSpPr>
            <p:cNvPr id="25624" name="Group 5">
              <a:extLst>
                <a:ext uri="{FF2B5EF4-FFF2-40B4-BE49-F238E27FC236}">
                  <a16:creationId xmlns:a16="http://schemas.microsoft.com/office/drawing/2014/main" id="{631FE47B-E97E-413A-AC6A-7DBB588F8B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1440" cy="1440"/>
              <a:chOff x="192" y="1200"/>
              <a:chExt cx="1440" cy="1440"/>
            </a:xfrm>
          </p:grpSpPr>
          <p:sp>
            <p:nvSpPr>
              <p:cNvPr id="25629" name="Oval 6">
                <a:extLst>
                  <a:ext uri="{FF2B5EF4-FFF2-40B4-BE49-F238E27FC236}">
                    <a16:creationId xmlns:a16="http://schemas.microsoft.com/office/drawing/2014/main" id="{8BE06B81-78EA-4B3E-8AE5-1C8CF5D1FB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296"/>
                <a:ext cx="1248" cy="124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30" name="Line 7">
                <a:extLst>
                  <a:ext uri="{FF2B5EF4-FFF2-40B4-BE49-F238E27FC236}">
                    <a16:creationId xmlns:a16="http://schemas.microsoft.com/office/drawing/2014/main" id="{4A4DA261-520B-454E-871B-B155D26FF6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20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1" name="Line 8">
                <a:extLst>
                  <a:ext uri="{FF2B5EF4-FFF2-40B4-BE49-F238E27FC236}">
                    <a16:creationId xmlns:a16="http://schemas.microsoft.com/office/drawing/2014/main" id="{9F0F9EAC-6616-46F9-A101-17405A78B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2" name="Line 9">
                <a:extLst>
                  <a:ext uri="{FF2B5EF4-FFF2-40B4-BE49-F238E27FC236}">
                    <a16:creationId xmlns:a16="http://schemas.microsoft.com/office/drawing/2014/main" id="{A2F15164-C5D9-415F-A434-56E637CEB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536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3" name="Line 10">
                <a:extLst>
                  <a:ext uri="{FF2B5EF4-FFF2-40B4-BE49-F238E27FC236}">
                    <a16:creationId xmlns:a16="http://schemas.microsoft.com/office/drawing/2014/main" id="{F01E8382-DDF6-49C3-8FC9-1297109430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288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25" name="Text Box 11">
              <a:extLst>
                <a:ext uri="{FF2B5EF4-FFF2-40B4-BE49-F238E27FC236}">
                  <a16:creationId xmlns:a16="http://schemas.microsoft.com/office/drawing/2014/main" id="{6A59012F-F22F-4B9F-A14E-55EDE3D4BE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912"/>
              <a:ext cx="29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0</a:t>
              </a:r>
            </a:p>
          </p:txBody>
        </p:sp>
        <p:sp>
          <p:nvSpPr>
            <p:cNvPr id="25626" name="Text Box 12">
              <a:extLst>
                <a:ext uri="{FF2B5EF4-FFF2-40B4-BE49-F238E27FC236}">
                  <a16:creationId xmlns:a16="http://schemas.microsoft.com/office/drawing/2014/main" id="{720E7471-A763-4C74-8E3F-65BF080D69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2639"/>
              <a:ext cx="29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180</a:t>
              </a:r>
            </a:p>
          </p:txBody>
        </p:sp>
        <p:sp>
          <p:nvSpPr>
            <p:cNvPr id="25627" name="Text Box 13">
              <a:extLst>
                <a:ext uri="{FF2B5EF4-FFF2-40B4-BE49-F238E27FC236}">
                  <a16:creationId xmlns:a16="http://schemas.microsoft.com/office/drawing/2014/main" id="{2BEB3F15-5110-4C78-B79F-61FA8C3470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1825"/>
              <a:ext cx="288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90</a:t>
              </a:r>
            </a:p>
          </p:txBody>
        </p:sp>
        <p:sp>
          <p:nvSpPr>
            <p:cNvPr id="25628" name="Text Box 14">
              <a:extLst>
                <a:ext uri="{FF2B5EF4-FFF2-40B4-BE49-F238E27FC236}">
                  <a16:creationId xmlns:a16="http://schemas.microsoft.com/office/drawing/2014/main" id="{48C86C36-E3FE-4AFD-836C-028CB506B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9" y="1825"/>
              <a:ext cx="287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90</a:t>
              </a:r>
            </a:p>
          </p:txBody>
        </p:sp>
      </p:grpSp>
      <p:grpSp>
        <p:nvGrpSpPr>
          <p:cNvPr id="25606" name="Group 16">
            <a:extLst>
              <a:ext uri="{FF2B5EF4-FFF2-40B4-BE49-F238E27FC236}">
                <a16:creationId xmlns:a16="http://schemas.microsoft.com/office/drawing/2014/main" id="{2B553F31-0E62-4D58-A5F1-B9775BE667B0}"/>
              </a:ext>
            </a:extLst>
          </p:cNvPr>
          <p:cNvGrpSpPr>
            <a:grpSpLocks/>
          </p:cNvGrpSpPr>
          <p:nvPr/>
        </p:nvGrpSpPr>
        <p:grpSpPr bwMode="auto">
          <a:xfrm rot="1562160">
            <a:off x="3124200" y="2971800"/>
            <a:ext cx="228600" cy="762000"/>
            <a:chOff x="1392" y="2784"/>
            <a:chExt cx="480" cy="1008"/>
          </a:xfrm>
        </p:grpSpPr>
        <p:sp>
          <p:nvSpPr>
            <p:cNvPr id="25619" name="Freeform 17">
              <a:extLst>
                <a:ext uri="{FF2B5EF4-FFF2-40B4-BE49-F238E27FC236}">
                  <a16:creationId xmlns:a16="http://schemas.microsoft.com/office/drawing/2014/main" id="{805A1936-1284-4173-9BFF-56B4B1C0C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Freeform 18">
              <a:extLst>
                <a:ext uri="{FF2B5EF4-FFF2-40B4-BE49-F238E27FC236}">
                  <a16:creationId xmlns:a16="http://schemas.microsoft.com/office/drawing/2014/main" id="{7F628ED2-ECD4-4BE0-823D-3DC18445DA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3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Line 19">
              <a:extLst>
                <a:ext uri="{FF2B5EF4-FFF2-40B4-BE49-F238E27FC236}">
                  <a16:creationId xmlns:a16="http://schemas.microsoft.com/office/drawing/2014/main" id="{E4D35B28-2CC3-441A-ADC0-F6017DA2C5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Line 20">
              <a:extLst>
                <a:ext uri="{FF2B5EF4-FFF2-40B4-BE49-F238E27FC236}">
                  <a16:creationId xmlns:a16="http://schemas.microsoft.com/office/drawing/2014/main" id="{6B106246-7E6C-4EBF-9574-D08894A0E5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3" name="Line 21">
              <a:extLst>
                <a:ext uri="{FF2B5EF4-FFF2-40B4-BE49-F238E27FC236}">
                  <a16:creationId xmlns:a16="http://schemas.microsoft.com/office/drawing/2014/main" id="{0358EE43-6C14-4661-942D-A64E25E6CF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79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5607" name="Object 25">
            <a:extLst>
              <a:ext uri="{FF2B5EF4-FFF2-40B4-BE49-F238E27FC236}">
                <a16:creationId xmlns:a16="http://schemas.microsoft.com/office/drawing/2014/main" id="{ECF4F764-37A6-4AF9-9ED4-FB1A02EDF6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2133600"/>
          <a:ext cx="3238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Leike" r:id="rId3" imgW="587959" imgH="1103681" progId="MS_ClipArt_Gallery.2">
                  <p:embed/>
                </p:oleObj>
              </mc:Choice>
              <mc:Fallback>
                <p:oleObj name="Leike" r:id="rId3" imgW="587959" imgH="1103681" progId="MS_ClipArt_Gallery.2">
                  <p:embed/>
                  <p:pic>
                    <p:nvPicPr>
                      <p:cNvPr id="25607" name="Object 25">
                        <a:extLst>
                          <a:ext uri="{FF2B5EF4-FFF2-40B4-BE49-F238E27FC236}">
                            <a16:creationId xmlns:a16="http://schemas.microsoft.com/office/drawing/2014/main" id="{ECF4F764-37A6-4AF9-9ED4-FB1A02EDF6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133600"/>
                        <a:ext cx="3238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Line 26">
            <a:extLst>
              <a:ext uri="{FF2B5EF4-FFF2-40B4-BE49-F238E27FC236}">
                <a16:creationId xmlns:a16="http://schemas.microsoft.com/office/drawing/2014/main" id="{DAE74C4A-DF90-4E6E-A969-38B2F804FC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2667000"/>
            <a:ext cx="1371600" cy="76200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Text Box 29">
            <a:extLst>
              <a:ext uri="{FF2B5EF4-FFF2-40B4-BE49-F238E27FC236}">
                <a16:creationId xmlns:a16="http://schemas.microsoft.com/office/drawing/2014/main" id="{D334D8A0-453D-41FA-AF1E-0148787FE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057401"/>
            <a:ext cx="527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800"/>
              <a:t>vkk</a:t>
            </a:r>
            <a:endParaRPr lang="fi-FI" altLang="en-US"/>
          </a:p>
        </p:txBody>
      </p:sp>
      <p:sp>
        <p:nvSpPr>
          <p:cNvPr id="25610" name="Text Box 30">
            <a:extLst>
              <a:ext uri="{FF2B5EF4-FFF2-40B4-BE49-F238E27FC236}">
                <a16:creationId xmlns:a16="http://schemas.microsoft.com/office/drawing/2014/main" id="{B472504F-5DF9-4ABB-962F-3E6F06320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362200"/>
            <a:ext cx="488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okk</a:t>
            </a:r>
            <a:endParaRPr lang="fi-FI" altLang="en-US"/>
          </a:p>
        </p:txBody>
      </p:sp>
      <p:sp>
        <p:nvSpPr>
          <p:cNvPr id="25611" name="Line 32">
            <a:extLst>
              <a:ext uri="{FF2B5EF4-FFF2-40B4-BE49-F238E27FC236}">
                <a16:creationId xmlns:a16="http://schemas.microsoft.com/office/drawing/2014/main" id="{CB1ED192-F150-498F-90BF-74775B5CA8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1828800"/>
            <a:ext cx="838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612" name="Object 35">
            <a:extLst>
              <a:ext uri="{FF2B5EF4-FFF2-40B4-BE49-F238E27FC236}">
                <a16:creationId xmlns:a16="http://schemas.microsoft.com/office/drawing/2014/main" id="{0582BC86-DBCC-4FEF-A6B9-0E8DC481D4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1905000"/>
          <a:ext cx="3238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Leike" r:id="rId5" imgW="587959" imgH="1103681" progId="MS_ClipArt_Gallery.2">
                  <p:embed/>
                </p:oleObj>
              </mc:Choice>
              <mc:Fallback>
                <p:oleObj name="Leike" r:id="rId5" imgW="587959" imgH="1103681" progId="MS_ClipArt_Gallery.2">
                  <p:embed/>
                  <p:pic>
                    <p:nvPicPr>
                      <p:cNvPr id="25612" name="Object 35">
                        <a:extLst>
                          <a:ext uri="{FF2B5EF4-FFF2-40B4-BE49-F238E27FC236}">
                            <a16:creationId xmlns:a16="http://schemas.microsoft.com/office/drawing/2014/main" id="{0582BC86-DBCC-4FEF-A6B9-0E8DC481D4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05000"/>
                        <a:ext cx="3238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Line 36">
            <a:extLst>
              <a:ext uri="{FF2B5EF4-FFF2-40B4-BE49-F238E27FC236}">
                <a16:creationId xmlns:a16="http://schemas.microsoft.com/office/drawing/2014/main" id="{3D9BBEA1-C66A-4EAF-997B-6F6788D08E4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62200" y="2514600"/>
            <a:ext cx="838200" cy="91440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Arc 39">
            <a:extLst>
              <a:ext uri="{FF2B5EF4-FFF2-40B4-BE49-F238E27FC236}">
                <a16:creationId xmlns:a16="http://schemas.microsoft.com/office/drawing/2014/main" id="{F1316486-E88B-4857-8FFD-B738C1F871CC}"/>
              </a:ext>
            </a:extLst>
          </p:cNvPr>
          <p:cNvSpPr>
            <a:spLocks/>
          </p:cNvSpPr>
          <p:nvPr/>
        </p:nvSpPr>
        <p:spPr bwMode="auto">
          <a:xfrm rot="1577674" flipH="1">
            <a:off x="2895600" y="2667000"/>
            <a:ext cx="533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5" name="Arc 40">
            <a:extLst>
              <a:ext uri="{FF2B5EF4-FFF2-40B4-BE49-F238E27FC236}">
                <a16:creationId xmlns:a16="http://schemas.microsoft.com/office/drawing/2014/main" id="{9D4BFC08-8268-4AF1-9AAF-977305441956}"/>
              </a:ext>
            </a:extLst>
          </p:cNvPr>
          <p:cNvSpPr>
            <a:spLocks/>
          </p:cNvSpPr>
          <p:nvPr/>
        </p:nvSpPr>
        <p:spPr bwMode="auto">
          <a:xfrm>
            <a:off x="3505200" y="2819400"/>
            <a:ext cx="228600" cy="3048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6" name="Text Box 41">
            <a:extLst>
              <a:ext uri="{FF2B5EF4-FFF2-40B4-BE49-F238E27FC236}">
                <a16:creationId xmlns:a16="http://schemas.microsoft.com/office/drawing/2014/main" id="{91B60CB7-1282-4708-A75A-E1B7E0AB0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524000"/>
            <a:ext cx="4206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TS</a:t>
            </a:r>
          </a:p>
        </p:txBody>
      </p:sp>
      <p:sp>
        <p:nvSpPr>
          <p:cNvPr id="25617" name="Text Box 43">
            <a:extLst>
              <a:ext uri="{FF2B5EF4-FFF2-40B4-BE49-F238E27FC236}">
                <a16:creationId xmlns:a16="http://schemas.microsoft.com/office/drawing/2014/main" id="{A35EC1BB-1099-46A5-85B3-72A4358AD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1184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sv-SE" altLang="en-US"/>
          </a:p>
        </p:txBody>
      </p:sp>
      <p:sp>
        <p:nvSpPr>
          <p:cNvPr id="25618" name="Text Box 44">
            <a:extLst>
              <a:ext uri="{FF2B5EF4-FFF2-40B4-BE49-F238E27FC236}">
                <a16:creationId xmlns:a16="http://schemas.microsoft.com/office/drawing/2014/main" id="{7B7E9268-AFD7-4C9D-A056-79247D2D6F49}"/>
              </a:ext>
            </a:extLst>
          </p:cNvPr>
          <p:cNvSpPr txBox="1">
            <a:spLocks noChangeArrowheads="1"/>
          </p:cNvSpPr>
          <p:nvPr/>
        </p:nvSpPr>
        <p:spPr bwMode="auto">
          <a:xfrm rot="17793335">
            <a:off x="3306763" y="2027238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Kölilinja</a:t>
            </a:r>
          </a:p>
        </p:txBody>
      </p:sp>
    </p:spTree>
    <p:extLst>
      <p:ext uri="{BB962C8B-B14F-4D97-AF65-F5344CB8AC3E}">
        <p14:creationId xmlns:p14="http://schemas.microsoft.com/office/powerpoint/2010/main" val="1727811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an numeron paikkamerkki 3">
            <a:extLst>
              <a:ext uri="{FF2B5EF4-FFF2-40B4-BE49-F238E27FC236}">
                <a16:creationId xmlns:a16="http://schemas.microsoft.com/office/drawing/2014/main" id="{26A35EB2-E8B6-4D01-A639-5EE0B4BBE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6BCFE7A-B51B-4455-8E25-8C8740F642A7}" type="slidenum">
              <a:rPr lang="fi-FI" altLang="en-US" sz="1000"/>
              <a:pPr/>
              <a:t>14</a:t>
            </a:fld>
            <a:endParaRPr lang="fi-FI" altLang="en-US" sz="10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A992CFA-53A5-4BCA-BDC7-4803E75723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en-US"/>
              <a:t>Keulasuuntima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A954DC91-8253-4213-9744-75199F826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1981200"/>
            <a:ext cx="5486400" cy="4038600"/>
          </a:xfrm>
        </p:spPr>
        <p:txBody>
          <a:bodyPr/>
          <a:lstStyle/>
          <a:p>
            <a:r>
              <a:rPr lang="fi-FI" altLang="en-US" dirty="0"/>
              <a:t>Keulasuuntima on se kulma, jonka havaittu kohde muodostaa veneen kölilinjan kanssa (0°-360°).</a:t>
            </a:r>
          </a:p>
          <a:p>
            <a:r>
              <a:rPr lang="fi-FI" altLang="en-US" dirty="0"/>
              <a:t>Keulasuuntima lasketaan aina </a:t>
            </a:r>
            <a:r>
              <a:rPr lang="fi-FI" altLang="en-US" dirty="0" err="1"/>
              <a:t>myötäpäivää</a:t>
            </a:r>
            <a:r>
              <a:rPr lang="fi-FI" altLang="en-US" dirty="0"/>
              <a:t> oikealle (0°-360°).</a:t>
            </a:r>
          </a:p>
          <a:p>
            <a:r>
              <a:rPr lang="fi-FI" altLang="en-US" dirty="0"/>
              <a:t>Lyhenteenä käytetään:</a:t>
            </a:r>
          </a:p>
          <a:p>
            <a:pPr lvl="2"/>
            <a:r>
              <a:rPr lang="fi-FI" altLang="en-US" dirty="0" err="1"/>
              <a:t>kes</a:t>
            </a:r>
            <a:r>
              <a:rPr lang="fi-FI" altLang="en-US" dirty="0"/>
              <a:t>	keulasuuntima       </a:t>
            </a:r>
            <a:r>
              <a:rPr lang="fi-FI" altLang="en-US" dirty="0" err="1"/>
              <a:t>ts</a:t>
            </a:r>
            <a:r>
              <a:rPr lang="fi-FI" altLang="en-US" dirty="0"/>
              <a:t>=</a:t>
            </a:r>
            <a:r>
              <a:rPr lang="fi-FI" altLang="en-US" dirty="0" err="1"/>
              <a:t>TS+kes</a:t>
            </a:r>
            <a:endParaRPr lang="fi-FI" altLang="en-US" dirty="0"/>
          </a:p>
        </p:txBody>
      </p:sp>
      <p:grpSp>
        <p:nvGrpSpPr>
          <p:cNvPr id="26629" name="Group 4">
            <a:extLst>
              <a:ext uri="{FF2B5EF4-FFF2-40B4-BE49-F238E27FC236}">
                <a16:creationId xmlns:a16="http://schemas.microsoft.com/office/drawing/2014/main" id="{BDEAD606-7796-4DC6-ADE4-9D5CB487398A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828800"/>
            <a:ext cx="3048000" cy="2952726"/>
            <a:chOff x="96" y="912"/>
            <a:chExt cx="1920" cy="1874"/>
          </a:xfrm>
        </p:grpSpPr>
        <p:grpSp>
          <p:nvGrpSpPr>
            <p:cNvPr id="26643" name="Group 5">
              <a:extLst>
                <a:ext uri="{FF2B5EF4-FFF2-40B4-BE49-F238E27FC236}">
                  <a16:creationId xmlns:a16="http://schemas.microsoft.com/office/drawing/2014/main" id="{6B4950CC-05DC-4B5A-B818-CF2427B57F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1440" cy="1440"/>
              <a:chOff x="192" y="1200"/>
              <a:chExt cx="1440" cy="1440"/>
            </a:xfrm>
          </p:grpSpPr>
          <p:sp>
            <p:nvSpPr>
              <p:cNvPr id="26648" name="Oval 6">
                <a:extLst>
                  <a:ext uri="{FF2B5EF4-FFF2-40B4-BE49-F238E27FC236}">
                    <a16:creationId xmlns:a16="http://schemas.microsoft.com/office/drawing/2014/main" id="{E42F6360-1FE0-4EE4-A955-25C770289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296"/>
                <a:ext cx="1248" cy="124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49" name="Line 7">
                <a:extLst>
                  <a:ext uri="{FF2B5EF4-FFF2-40B4-BE49-F238E27FC236}">
                    <a16:creationId xmlns:a16="http://schemas.microsoft.com/office/drawing/2014/main" id="{DFFDB621-28B3-41FB-9083-E7CF581A75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20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Line 8">
                <a:extLst>
                  <a:ext uri="{FF2B5EF4-FFF2-40B4-BE49-F238E27FC236}">
                    <a16:creationId xmlns:a16="http://schemas.microsoft.com/office/drawing/2014/main" id="{1705F1B4-90F4-4C1F-A74B-8801E7990E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Line 9">
                <a:extLst>
                  <a:ext uri="{FF2B5EF4-FFF2-40B4-BE49-F238E27FC236}">
                    <a16:creationId xmlns:a16="http://schemas.microsoft.com/office/drawing/2014/main" id="{E721975E-F41C-4352-8856-49D64FB0C4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536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Line 10">
                <a:extLst>
                  <a:ext uri="{FF2B5EF4-FFF2-40B4-BE49-F238E27FC236}">
                    <a16:creationId xmlns:a16="http://schemas.microsoft.com/office/drawing/2014/main" id="{71284A79-C829-4AC5-B7C9-2BE9A59118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288" y="182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44" name="Text Box 11">
              <a:extLst>
                <a:ext uri="{FF2B5EF4-FFF2-40B4-BE49-F238E27FC236}">
                  <a16:creationId xmlns:a16="http://schemas.microsoft.com/office/drawing/2014/main" id="{34A9B4F3-F81E-42EE-9967-B9C8A76953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912"/>
              <a:ext cx="29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0</a:t>
              </a:r>
            </a:p>
            <a:p>
              <a:pPr algn="ctr"/>
              <a:r>
                <a:rPr lang="fi-FI" altLang="en-US" sz="900"/>
                <a:t>360</a:t>
              </a:r>
            </a:p>
          </p:txBody>
        </p:sp>
        <p:sp>
          <p:nvSpPr>
            <p:cNvPr id="26645" name="Text Box 12">
              <a:extLst>
                <a:ext uri="{FF2B5EF4-FFF2-40B4-BE49-F238E27FC236}">
                  <a16:creationId xmlns:a16="http://schemas.microsoft.com/office/drawing/2014/main" id="{9B1C0A70-AAD6-465A-85E9-42806B7AE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2639"/>
              <a:ext cx="29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180</a:t>
              </a:r>
            </a:p>
          </p:txBody>
        </p:sp>
        <p:sp>
          <p:nvSpPr>
            <p:cNvPr id="26646" name="Text Box 13">
              <a:extLst>
                <a:ext uri="{FF2B5EF4-FFF2-40B4-BE49-F238E27FC236}">
                  <a16:creationId xmlns:a16="http://schemas.microsoft.com/office/drawing/2014/main" id="{AFB1D333-DC18-4E0C-8DAD-A78FD0EA8F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1825"/>
              <a:ext cx="288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270</a:t>
              </a:r>
            </a:p>
          </p:txBody>
        </p:sp>
        <p:sp>
          <p:nvSpPr>
            <p:cNvPr id="26647" name="Text Box 14">
              <a:extLst>
                <a:ext uri="{FF2B5EF4-FFF2-40B4-BE49-F238E27FC236}">
                  <a16:creationId xmlns:a16="http://schemas.microsoft.com/office/drawing/2014/main" id="{A70F0154-9A9B-4A5F-A24E-D85FAAF1BA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9" y="1825"/>
              <a:ext cx="287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en-US" sz="900"/>
                <a:t>90</a:t>
              </a:r>
            </a:p>
          </p:txBody>
        </p:sp>
      </p:grpSp>
      <p:grpSp>
        <p:nvGrpSpPr>
          <p:cNvPr id="26630" name="Group 16">
            <a:extLst>
              <a:ext uri="{FF2B5EF4-FFF2-40B4-BE49-F238E27FC236}">
                <a16:creationId xmlns:a16="http://schemas.microsoft.com/office/drawing/2014/main" id="{FAAFADBB-A057-4239-8423-8366C674E9E3}"/>
              </a:ext>
            </a:extLst>
          </p:cNvPr>
          <p:cNvGrpSpPr>
            <a:grpSpLocks/>
          </p:cNvGrpSpPr>
          <p:nvPr/>
        </p:nvGrpSpPr>
        <p:grpSpPr bwMode="auto">
          <a:xfrm rot="1649629">
            <a:off x="3162300" y="3009900"/>
            <a:ext cx="228600" cy="762000"/>
            <a:chOff x="1392" y="2784"/>
            <a:chExt cx="480" cy="1008"/>
          </a:xfrm>
        </p:grpSpPr>
        <p:sp>
          <p:nvSpPr>
            <p:cNvPr id="26638" name="Freeform 17">
              <a:extLst>
                <a:ext uri="{FF2B5EF4-FFF2-40B4-BE49-F238E27FC236}">
                  <a16:creationId xmlns:a16="http://schemas.microsoft.com/office/drawing/2014/main" id="{48573693-0280-4B9F-80D7-951463885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9" name="Freeform 18">
              <a:extLst>
                <a:ext uri="{FF2B5EF4-FFF2-40B4-BE49-F238E27FC236}">
                  <a16:creationId xmlns:a16="http://schemas.microsoft.com/office/drawing/2014/main" id="{607312BC-DBEC-4EE5-B273-DD27127C8DF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32" y="2784"/>
              <a:ext cx="240" cy="528"/>
            </a:xfrm>
            <a:custGeom>
              <a:avLst/>
              <a:gdLst>
                <a:gd name="T0" fmla="*/ 240 w 240"/>
                <a:gd name="T1" fmla="*/ 0 h 528"/>
                <a:gd name="T2" fmla="*/ 48 w 240"/>
                <a:gd name="T3" fmla="*/ 192 h 528"/>
                <a:gd name="T4" fmla="*/ 0 w 240"/>
                <a:gd name="T5" fmla="*/ 528 h 528"/>
                <a:gd name="T6" fmla="*/ 0 60000 65536"/>
                <a:gd name="T7" fmla="*/ 0 60000 65536"/>
                <a:gd name="T8" fmla="*/ 0 60000 65536"/>
                <a:gd name="T9" fmla="*/ 0 w 240"/>
                <a:gd name="T10" fmla="*/ 0 h 528"/>
                <a:gd name="T11" fmla="*/ 240 w 24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28">
                  <a:moveTo>
                    <a:pt x="240" y="0"/>
                  </a:moveTo>
                  <a:cubicBezTo>
                    <a:pt x="164" y="52"/>
                    <a:pt x="88" y="104"/>
                    <a:pt x="48" y="192"/>
                  </a:cubicBezTo>
                  <a:cubicBezTo>
                    <a:pt x="8" y="280"/>
                    <a:pt x="8" y="472"/>
                    <a:pt x="0" y="5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0" name="Line 19">
              <a:extLst>
                <a:ext uri="{FF2B5EF4-FFF2-40B4-BE49-F238E27FC236}">
                  <a16:creationId xmlns:a16="http://schemas.microsoft.com/office/drawing/2014/main" id="{891E482E-3A5B-4999-A92E-EF1C9D27FA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1" name="Line 20">
              <a:extLst>
                <a:ext uri="{FF2B5EF4-FFF2-40B4-BE49-F238E27FC236}">
                  <a16:creationId xmlns:a16="http://schemas.microsoft.com/office/drawing/2014/main" id="{FA5DB5E7-A17E-44BE-8950-E5C2B5CA1E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331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2" name="Line 21">
              <a:extLst>
                <a:ext uri="{FF2B5EF4-FFF2-40B4-BE49-F238E27FC236}">
                  <a16:creationId xmlns:a16="http://schemas.microsoft.com/office/drawing/2014/main" id="{170F3A8E-6B7C-4BBC-B7C9-D1D68045F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79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31" name="Line 22">
            <a:extLst>
              <a:ext uri="{FF2B5EF4-FFF2-40B4-BE49-F238E27FC236}">
                <a16:creationId xmlns:a16="http://schemas.microsoft.com/office/drawing/2014/main" id="{68BBDAEA-ADB2-422C-B27C-B31F0BBCE28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429000"/>
            <a:ext cx="1295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Arc 23">
            <a:extLst>
              <a:ext uri="{FF2B5EF4-FFF2-40B4-BE49-F238E27FC236}">
                <a16:creationId xmlns:a16="http://schemas.microsoft.com/office/drawing/2014/main" id="{7C2BE492-D5EA-41E5-AD68-2DD51E48B42A}"/>
              </a:ext>
            </a:extLst>
          </p:cNvPr>
          <p:cNvSpPr>
            <a:spLocks/>
          </p:cNvSpPr>
          <p:nvPr/>
        </p:nvSpPr>
        <p:spPr bwMode="auto">
          <a:xfrm>
            <a:off x="3200400" y="2057400"/>
            <a:ext cx="1524000" cy="1296988"/>
          </a:xfrm>
          <a:custGeom>
            <a:avLst/>
            <a:gdLst>
              <a:gd name="T0" fmla="*/ 2147483647 w 21600"/>
              <a:gd name="T1" fmla="*/ 0 h 17500"/>
              <a:gd name="T2" fmla="*/ 2147483647 w 21600"/>
              <a:gd name="T3" fmla="*/ 2147483647 h 17500"/>
              <a:gd name="T4" fmla="*/ 0 w 21600"/>
              <a:gd name="T5" fmla="*/ 2147483647 h 17500"/>
              <a:gd name="T6" fmla="*/ 0 60000 65536"/>
              <a:gd name="T7" fmla="*/ 0 60000 65536"/>
              <a:gd name="T8" fmla="*/ 0 60000 65536"/>
              <a:gd name="T9" fmla="*/ 0 w 21600"/>
              <a:gd name="T10" fmla="*/ 0 h 17500"/>
              <a:gd name="T11" fmla="*/ 21600 w 21600"/>
              <a:gd name="T12" fmla="*/ 17500 h 175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500" fill="none" extrusionOk="0">
                <a:moveTo>
                  <a:pt x="12661" y="0"/>
                </a:moveTo>
                <a:cubicBezTo>
                  <a:pt x="18275" y="4062"/>
                  <a:pt x="21600" y="10570"/>
                  <a:pt x="21600" y="17500"/>
                </a:cubicBezTo>
              </a:path>
              <a:path w="21600" h="17500" stroke="0" extrusionOk="0">
                <a:moveTo>
                  <a:pt x="12661" y="0"/>
                </a:moveTo>
                <a:cubicBezTo>
                  <a:pt x="18275" y="4062"/>
                  <a:pt x="21600" y="10570"/>
                  <a:pt x="21600" y="17500"/>
                </a:cubicBezTo>
                <a:lnTo>
                  <a:pt x="0" y="17500"/>
                </a:lnTo>
                <a:lnTo>
                  <a:pt x="12661" y="0"/>
                </a:lnTo>
                <a:close/>
              </a:path>
            </a:pathLst>
          </a:cu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Freeform 24">
            <a:extLst>
              <a:ext uri="{FF2B5EF4-FFF2-40B4-BE49-F238E27FC236}">
                <a16:creationId xmlns:a16="http://schemas.microsoft.com/office/drawing/2014/main" id="{33DF4076-C9CA-4AA8-A155-B01FE5182A15}"/>
              </a:ext>
            </a:extLst>
          </p:cNvPr>
          <p:cNvSpPr>
            <a:spLocks/>
          </p:cNvSpPr>
          <p:nvPr/>
        </p:nvSpPr>
        <p:spPr bwMode="auto">
          <a:xfrm>
            <a:off x="4495800" y="3352800"/>
            <a:ext cx="228600" cy="762000"/>
          </a:xfrm>
          <a:custGeom>
            <a:avLst/>
            <a:gdLst>
              <a:gd name="T0" fmla="*/ 2147483647 w 144"/>
              <a:gd name="T1" fmla="*/ 0 h 480"/>
              <a:gd name="T2" fmla="*/ 2147483647 w 144"/>
              <a:gd name="T3" fmla="*/ 2147483647 h 480"/>
              <a:gd name="T4" fmla="*/ 0 w 144"/>
              <a:gd name="T5" fmla="*/ 2147483647 h 480"/>
              <a:gd name="T6" fmla="*/ 0 60000 65536"/>
              <a:gd name="T7" fmla="*/ 0 60000 65536"/>
              <a:gd name="T8" fmla="*/ 0 60000 65536"/>
              <a:gd name="T9" fmla="*/ 0 w 144"/>
              <a:gd name="T10" fmla="*/ 0 h 480"/>
              <a:gd name="T11" fmla="*/ 144 w 144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480">
                <a:moveTo>
                  <a:pt x="144" y="0"/>
                </a:moveTo>
                <a:cubicBezTo>
                  <a:pt x="132" y="80"/>
                  <a:pt x="120" y="160"/>
                  <a:pt x="96" y="240"/>
                </a:cubicBezTo>
                <a:cubicBezTo>
                  <a:pt x="72" y="320"/>
                  <a:pt x="40" y="408"/>
                  <a:pt x="0" y="480"/>
                </a:cubicBezTo>
              </a:path>
            </a:pathLst>
          </a:cu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6634" name="Object 0">
            <a:extLst>
              <a:ext uri="{FF2B5EF4-FFF2-40B4-BE49-F238E27FC236}">
                <a16:creationId xmlns:a16="http://schemas.microsoft.com/office/drawing/2014/main" id="{C28BF3A9-7DB0-42C3-A753-67EB06F921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886200"/>
          <a:ext cx="3238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Leike" r:id="rId3" imgW="587959" imgH="1103681" progId="MS_ClipArt_Gallery.2">
                  <p:embed/>
                </p:oleObj>
              </mc:Choice>
              <mc:Fallback>
                <p:oleObj name="Leike" r:id="rId3" imgW="587959" imgH="1103681" progId="MS_ClipArt_Gallery.2">
                  <p:embed/>
                  <p:pic>
                    <p:nvPicPr>
                      <p:cNvPr id="26634" name="Object 0">
                        <a:extLst>
                          <a:ext uri="{FF2B5EF4-FFF2-40B4-BE49-F238E27FC236}">
                            <a16:creationId xmlns:a16="http://schemas.microsoft.com/office/drawing/2014/main" id="{C28BF3A9-7DB0-42C3-A753-67EB06F921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886200"/>
                        <a:ext cx="3238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Line 26">
            <a:extLst>
              <a:ext uri="{FF2B5EF4-FFF2-40B4-BE49-F238E27FC236}">
                <a16:creationId xmlns:a16="http://schemas.microsoft.com/office/drawing/2014/main" id="{6A4B7DF1-107E-4596-BCAF-61D4E3E883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1600200"/>
            <a:ext cx="9906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Text Box 27">
            <a:extLst>
              <a:ext uri="{FF2B5EF4-FFF2-40B4-BE49-F238E27FC236}">
                <a16:creationId xmlns:a16="http://schemas.microsoft.com/office/drawing/2014/main" id="{A03AA6CD-6047-4F75-B555-F4D267D67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1433513"/>
            <a:ext cx="4206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600"/>
              <a:t>TS</a:t>
            </a:r>
          </a:p>
        </p:txBody>
      </p:sp>
      <p:sp>
        <p:nvSpPr>
          <p:cNvPr id="26637" name="Text Box 28">
            <a:extLst>
              <a:ext uri="{FF2B5EF4-FFF2-40B4-BE49-F238E27FC236}">
                <a16:creationId xmlns:a16="http://schemas.microsoft.com/office/drawing/2014/main" id="{228A618D-4E41-4E58-94F2-5E07DA74C19D}"/>
              </a:ext>
            </a:extLst>
          </p:cNvPr>
          <p:cNvSpPr txBox="1">
            <a:spLocks noChangeArrowheads="1"/>
          </p:cNvSpPr>
          <p:nvPr/>
        </p:nvSpPr>
        <p:spPr bwMode="auto">
          <a:xfrm rot="18140119">
            <a:off x="3459163" y="1951038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en-US" sz="1400" b="1"/>
              <a:t>Kölilinja</a:t>
            </a:r>
          </a:p>
        </p:txBody>
      </p:sp>
    </p:spTree>
    <p:extLst>
      <p:ext uri="{BB962C8B-B14F-4D97-AF65-F5344CB8AC3E}">
        <p14:creationId xmlns:p14="http://schemas.microsoft.com/office/powerpoint/2010/main" val="367328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ian numeron paikkamerkki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022C9F13-4486-4CEC-B123-82AB06031934}" type="slidenum">
              <a:rPr lang="fi-FI" altLang="fi-FI">
                <a:solidFill>
                  <a:schemeClr val="tx1"/>
                </a:solidFill>
              </a:rPr>
              <a:pPr/>
              <a:t>15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79675" y="2819400"/>
            <a:ext cx="7391400" cy="3200400"/>
          </a:xfrm>
        </p:spPr>
        <p:txBody>
          <a:bodyPr/>
          <a:lstStyle/>
          <a:p>
            <a:endParaRPr lang="fi-FI" altLang="fi-FI"/>
          </a:p>
          <a:p>
            <a:r>
              <a:rPr lang="fi-FI" altLang="fi-FI"/>
              <a:t>Matka=</a:t>
            </a:r>
          </a:p>
          <a:p>
            <a:endParaRPr lang="fi-FI" altLang="fi-FI"/>
          </a:p>
          <a:p>
            <a:r>
              <a:rPr lang="fi-FI" altLang="fi-FI"/>
              <a:t>Nopeus=</a:t>
            </a:r>
          </a:p>
          <a:p>
            <a:endParaRPr lang="fi-FI" altLang="fi-FI"/>
          </a:p>
          <a:p>
            <a:r>
              <a:rPr lang="fi-FI" altLang="fi-FI"/>
              <a:t>Aika=</a:t>
            </a: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4622801" y="4191000"/>
            <a:ext cx="147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matka [M]</a:t>
            </a:r>
          </a:p>
        </p:txBody>
      </p:sp>
      <p:sp>
        <p:nvSpPr>
          <p:cNvPr id="119813" name="Line 5"/>
          <p:cNvSpPr>
            <a:spLocks noChangeShapeType="1"/>
          </p:cNvSpPr>
          <p:nvPr/>
        </p:nvSpPr>
        <p:spPr bwMode="auto">
          <a:xfrm>
            <a:off x="4654550" y="4616450"/>
            <a:ext cx="1568450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4800601" y="4648200"/>
            <a:ext cx="1122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aika [h]</a:t>
            </a:r>
          </a:p>
        </p:txBody>
      </p:sp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6324600" y="4419600"/>
            <a:ext cx="19864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b="1" dirty="0">
                <a:solidFill>
                  <a:schemeClr val="tx1"/>
                </a:solidFill>
              </a:rPr>
              <a:t>= nopeus [</a:t>
            </a:r>
            <a:r>
              <a:rPr lang="fi-FI" altLang="fi-FI" sz="2400" b="1" dirty="0" err="1">
                <a:solidFill>
                  <a:schemeClr val="tx1"/>
                </a:solidFill>
              </a:rPr>
              <a:t>kn</a:t>
            </a:r>
            <a:r>
              <a:rPr lang="fi-FI" altLang="fi-FI" sz="2400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19816" name="Text Box 8"/>
          <p:cNvSpPr txBox="1">
            <a:spLocks noChangeArrowheads="1"/>
          </p:cNvSpPr>
          <p:nvPr/>
        </p:nvSpPr>
        <p:spPr bwMode="auto">
          <a:xfrm>
            <a:off x="4495801" y="5181600"/>
            <a:ext cx="147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matka (M)</a:t>
            </a:r>
          </a:p>
        </p:txBody>
      </p:sp>
      <p:sp>
        <p:nvSpPr>
          <p:cNvPr id="119817" name="Line 9"/>
          <p:cNvSpPr>
            <a:spLocks noChangeShapeType="1"/>
          </p:cNvSpPr>
          <p:nvPr/>
        </p:nvSpPr>
        <p:spPr bwMode="auto">
          <a:xfrm>
            <a:off x="4495800" y="5638800"/>
            <a:ext cx="2025650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19818" name="Text Box 10"/>
          <p:cNvSpPr txBox="1">
            <a:spLocks noChangeArrowheads="1"/>
          </p:cNvSpPr>
          <p:nvPr/>
        </p:nvSpPr>
        <p:spPr bwMode="auto">
          <a:xfrm>
            <a:off x="4419600" y="5638800"/>
            <a:ext cx="16466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dirty="0">
                <a:solidFill>
                  <a:schemeClr val="tx1"/>
                </a:solidFill>
              </a:rPr>
              <a:t>nopeus [</a:t>
            </a:r>
            <a:r>
              <a:rPr lang="fi-FI" altLang="fi-FI" sz="2400" dirty="0" err="1">
                <a:solidFill>
                  <a:schemeClr val="tx1"/>
                </a:solidFill>
              </a:rPr>
              <a:t>kn</a:t>
            </a:r>
            <a:r>
              <a:rPr lang="fi-FI" altLang="fi-FI" sz="24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19819" name="Text Box 11"/>
          <p:cNvSpPr txBox="1">
            <a:spLocks noChangeArrowheads="1"/>
          </p:cNvSpPr>
          <p:nvPr/>
        </p:nvSpPr>
        <p:spPr bwMode="auto">
          <a:xfrm>
            <a:off x="6705600" y="5410200"/>
            <a:ext cx="1454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b="1" dirty="0">
                <a:solidFill>
                  <a:schemeClr val="tx1"/>
                </a:solidFill>
              </a:rPr>
              <a:t>= aika [h]</a:t>
            </a:r>
          </a:p>
        </p:txBody>
      </p:sp>
      <p:sp>
        <p:nvSpPr>
          <p:cNvPr id="119820" name="Text Box 12"/>
          <p:cNvSpPr txBox="1">
            <a:spLocks noChangeArrowheads="1"/>
          </p:cNvSpPr>
          <p:nvPr/>
        </p:nvSpPr>
        <p:spPr bwMode="auto">
          <a:xfrm>
            <a:off x="4343400" y="3352800"/>
            <a:ext cx="16466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dirty="0">
                <a:solidFill>
                  <a:schemeClr val="tx1"/>
                </a:solidFill>
              </a:rPr>
              <a:t>nopeus [</a:t>
            </a:r>
            <a:r>
              <a:rPr lang="fi-FI" altLang="fi-FI" sz="2400" dirty="0" err="1">
                <a:solidFill>
                  <a:schemeClr val="tx1"/>
                </a:solidFill>
              </a:rPr>
              <a:t>kn</a:t>
            </a:r>
            <a:r>
              <a:rPr lang="fi-FI" altLang="fi-FI" sz="24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19822" name="Text Box 14"/>
          <p:cNvSpPr txBox="1">
            <a:spLocks noChangeArrowheads="1"/>
          </p:cNvSpPr>
          <p:nvPr/>
        </p:nvSpPr>
        <p:spPr bwMode="auto">
          <a:xfrm>
            <a:off x="6324601" y="3352800"/>
            <a:ext cx="1427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*  aika [h]</a:t>
            </a:r>
          </a:p>
        </p:txBody>
      </p:sp>
      <p:sp>
        <p:nvSpPr>
          <p:cNvPr id="119823" name="Text Box 15"/>
          <p:cNvSpPr txBox="1">
            <a:spLocks noChangeArrowheads="1"/>
          </p:cNvSpPr>
          <p:nvPr/>
        </p:nvSpPr>
        <p:spPr bwMode="auto">
          <a:xfrm>
            <a:off x="7772401" y="3352800"/>
            <a:ext cx="9316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b="1" dirty="0">
                <a:solidFill>
                  <a:schemeClr val="tx1"/>
                </a:solidFill>
              </a:rPr>
              <a:t>= [M]</a:t>
            </a:r>
          </a:p>
        </p:txBody>
      </p:sp>
      <p:sp>
        <p:nvSpPr>
          <p:cNvPr id="29711" name="Rectangle 16"/>
          <p:cNvSpPr>
            <a:spLocks noChangeArrowheads="1"/>
          </p:cNvSpPr>
          <p:nvPr/>
        </p:nvSpPr>
        <p:spPr bwMode="auto">
          <a:xfrm>
            <a:off x="2590801" y="2362201"/>
            <a:ext cx="6678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dirty="0">
                <a:solidFill>
                  <a:schemeClr val="tx1"/>
                </a:solidFill>
                <a:latin typeface="+mj-lt"/>
              </a:rPr>
              <a:t>Kun tiedetään kaksi tekijää kolmesta voidaan laskea </a:t>
            </a:r>
          </a:p>
          <a:p>
            <a:r>
              <a:rPr lang="fi-FI" altLang="fi-FI" sz="2400" dirty="0">
                <a:solidFill>
                  <a:schemeClr val="tx1"/>
                </a:solidFill>
                <a:latin typeface="+mj-lt"/>
              </a:rPr>
              <a:t>kolmas tekijä.</a:t>
            </a:r>
          </a:p>
        </p:txBody>
      </p:sp>
      <p:sp>
        <p:nvSpPr>
          <p:cNvPr id="29712" name="Text Box 17"/>
          <p:cNvSpPr txBox="1">
            <a:spLocks noChangeArrowheads="1"/>
          </p:cNvSpPr>
          <p:nvPr/>
        </p:nvSpPr>
        <p:spPr bwMode="auto">
          <a:xfrm>
            <a:off x="4556125" y="1619250"/>
            <a:ext cx="38306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3200" dirty="0">
                <a:solidFill>
                  <a:schemeClr val="tx1"/>
                </a:solidFill>
                <a:latin typeface="+mj-lt"/>
              </a:rPr>
              <a:t>Laskentakaavat (tunti)</a:t>
            </a:r>
            <a:endParaRPr lang="fi-FI" altLang="fi-FI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713" name="Rectangle 19"/>
          <p:cNvSpPr>
            <a:spLocks noGrp="1" noChangeArrowheads="1"/>
          </p:cNvSpPr>
          <p:nvPr>
            <p:ph type="title"/>
          </p:nvPr>
        </p:nvSpPr>
        <p:spPr>
          <a:xfrm>
            <a:off x="2971800" y="533400"/>
            <a:ext cx="7086600" cy="1143000"/>
          </a:xfrm>
        </p:spPr>
        <p:txBody>
          <a:bodyPr>
            <a:normAutofit fontScale="90000"/>
          </a:bodyPr>
          <a:lstStyle/>
          <a:p>
            <a:r>
              <a:rPr lang="fi-FI" altLang="fi-FI" sz="4000" dirty="0"/>
              <a:t>Nopeus-, matka- ja aikalaskut</a:t>
            </a:r>
            <a:r>
              <a:rPr lang="fi-FI" altLang="fi-FI" sz="2000" dirty="0"/>
              <a:t/>
            </a:r>
            <a:br>
              <a:rPr lang="fi-FI" altLang="fi-FI" sz="2000" dirty="0"/>
            </a:br>
            <a:endParaRPr lang="sv-SE" altLang="fi-FI" dirty="0"/>
          </a:p>
        </p:txBody>
      </p:sp>
    </p:spTree>
    <p:extLst>
      <p:ext uri="{BB962C8B-B14F-4D97-AF65-F5344CB8AC3E}">
        <p14:creationId xmlns:p14="http://schemas.microsoft.com/office/powerpoint/2010/main" val="3411495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ian numeron paikkamerkki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928FC84C-9FA1-4491-9797-41067D2924A7}" type="slidenum">
              <a:rPr lang="fi-FI" altLang="fi-FI">
                <a:solidFill>
                  <a:schemeClr val="tx1"/>
                </a:solidFill>
              </a:rPr>
              <a:pPr/>
              <a:t>16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Laskentakaavat (min)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981200"/>
            <a:ext cx="7391400" cy="4038600"/>
          </a:xfrm>
        </p:spPr>
        <p:txBody>
          <a:bodyPr/>
          <a:lstStyle/>
          <a:p>
            <a:r>
              <a:rPr lang="fi-FI" altLang="fi-FI"/>
              <a:t>Matka =</a:t>
            </a:r>
          </a:p>
          <a:p>
            <a:endParaRPr lang="fi-FI" altLang="fi-FI"/>
          </a:p>
          <a:p>
            <a:endParaRPr lang="fi-FI" altLang="fi-FI"/>
          </a:p>
          <a:p>
            <a:r>
              <a:rPr lang="fi-FI" altLang="fi-FI"/>
              <a:t>Nopeus =</a:t>
            </a:r>
          </a:p>
          <a:p>
            <a:endParaRPr lang="fi-FI" altLang="fi-FI"/>
          </a:p>
          <a:p>
            <a:endParaRPr lang="fi-FI" altLang="fi-FI"/>
          </a:p>
          <a:p>
            <a:r>
              <a:rPr lang="fi-FI" altLang="fi-FI"/>
              <a:t>Aika =</a:t>
            </a:r>
          </a:p>
        </p:txBody>
      </p:sp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4953001" y="3352800"/>
            <a:ext cx="147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matka [M]</a:t>
            </a:r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 flipV="1">
            <a:off x="4984751" y="3789364"/>
            <a:ext cx="1687513" cy="14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5016500" y="3810000"/>
            <a:ext cx="1443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aika [min]</a:t>
            </a:r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7467601" y="3581400"/>
            <a:ext cx="727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b="1">
                <a:solidFill>
                  <a:schemeClr val="tx1"/>
                </a:solidFill>
              </a:rPr>
              <a:t>[kn]</a:t>
            </a:r>
          </a:p>
        </p:txBody>
      </p:sp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4953001" y="4953000"/>
            <a:ext cx="1401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matka[M]</a:t>
            </a:r>
          </a:p>
        </p:txBody>
      </p:sp>
      <p:sp>
        <p:nvSpPr>
          <p:cNvPr id="120842" name="Text Box 10"/>
          <p:cNvSpPr txBox="1">
            <a:spLocks noChangeArrowheads="1"/>
          </p:cNvSpPr>
          <p:nvPr/>
        </p:nvSpPr>
        <p:spPr bwMode="auto">
          <a:xfrm>
            <a:off x="4872039" y="5373688"/>
            <a:ext cx="2071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nopeus [solmu]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7543800" y="5181600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b="1">
                <a:solidFill>
                  <a:schemeClr val="tx1"/>
                </a:solidFill>
              </a:rPr>
              <a:t>[min]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4440239" y="2060575"/>
            <a:ext cx="2300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dirty="0">
                <a:solidFill>
                  <a:schemeClr val="tx1"/>
                </a:solidFill>
              </a:rPr>
              <a:t>nopeus [solmu] *</a:t>
            </a:r>
          </a:p>
        </p:txBody>
      </p:sp>
      <p:sp>
        <p:nvSpPr>
          <p:cNvPr id="120845" name="Text Box 13"/>
          <p:cNvSpPr txBox="1">
            <a:spLocks noChangeArrowheads="1"/>
          </p:cNvSpPr>
          <p:nvPr/>
        </p:nvSpPr>
        <p:spPr bwMode="auto">
          <a:xfrm>
            <a:off x="6400800" y="1844675"/>
            <a:ext cx="174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    aika [min]</a:t>
            </a:r>
          </a:p>
        </p:txBody>
      </p:sp>
      <p:sp>
        <p:nvSpPr>
          <p:cNvPr id="120846" name="Text Box 14"/>
          <p:cNvSpPr txBox="1">
            <a:spLocks noChangeArrowheads="1"/>
          </p:cNvSpPr>
          <p:nvPr/>
        </p:nvSpPr>
        <p:spPr bwMode="auto">
          <a:xfrm>
            <a:off x="8077200" y="2057400"/>
            <a:ext cx="674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b="1">
                <a:solidFill>
                  <a:schemeClr val="tx1"/>
                </a:solidFill>
              </a:rPr>
              <a:t>[M]</a:t>
            </a:r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6816726" y="2276476"/>
            <a:ext cx="126047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20848" name="Text Box 16"/>
          <p:cNvSpPr txBox="1">
            <a:spLocks noChangeArrowheads="1"/>
          </p:cNvSpPr>
          <p:nvPr/>
        </p:nvSpPr>
        <p:spPr bwMode="auto">
          <a:xfrm>
            <a:off x="7175500" y="2276475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60</a:t>
            </a:r>
          </a:p>
        </p:txBody>
      </p:sp>
      <p:sp>
        <p:nvSpPr>
          <p:cNvPr id="120849" name="Text Box 17"/>
          <p:cNvSpPr txBox="1">
            <a:spLocks noChangeArrowheads="1"/>
          </p:cNvSpPr>
          <p:nvPr/>
        </p:nvSpPr>
        <p:spPr bwMode="auto">
          <a:xfrm>
            <a:off x="6672263" y="3573463"/>
            <a:ext cx="71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* 60</a:t>
            </a:r>
          </a:p>
        </p:txBody>
      </p:sp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6743700" y="5195888"/>
            <a:ext cx="71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>
                <a:solidFill>
                  <a:schemeClr val="tx1"/>
                </a:solidFill>
              </a:rPr>
              <a:t>* 60</a:t>
            </a:r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4943476" y="5445125"/>
            <a:ext cx="1800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577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ian numeron paikkamerkki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94F2707B-7FF5-469F-B6CB-D6C445BCDD36}" type="slidenum">
              <a:rPr lang="fi-FI" altLang="fi-FI">
                <a:solidFill>
                  <a:schemeClr val="tx1"/>
                </a:solidFill>
              </a:rPr>
              <a:pPr/>
              <a:t>17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Nopeus-, matka- ja aikalaskut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981200"/>
            <a:ext cx="7391400" cy="990600"/>
          </a:xfrm>
        </p:spPr>
        <p:txBody>
          <a:bodyPr/>
          <a:lstStyle/>
          <a:p>
            <a:pPr algn="ctr">
              <a:buFontTx/>
              <a:buNone/>
            </a:pPr>
            <a:r>
              <a:rPr lang="fi-FI" altLang="fi-FI" sz="4400"/>
              <a:t>”Muistikolmio”</a:t>
            </a:r>
            <a:endParaRPr lang="fi-FI" altLang="fi-FI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343400" y="3124200"/>
            <a:ext cx="2286000" cy="2057400"/>
            <a:chOff x="1776" y="1968"/>
            <a:chExt cx="1440" cy="1296"/>
          </a:xfrm>
        </p:grpSpPr>
        <p:sp>
          <p:nvSpPr>
            <p:cNvPr id="30742" name="Line 10"/>
            <p:cNvSpPr>
              <a:spLocks noChangeShapeType="1"/>
            </p:cNvSpPr>
            <p:nvPr/>
          </p:nvSpPr>
          <p:spPr bwMode="auto">
            <a:xfrm>
              <a:off x="1776" y="2976"/>
              <a:ext cx="72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43" name="Line 11"/>
            <p:cNvSpPr>
              <a:spLocks noChangeShapeType="1"/>
            </p:cNvSpPr>
            <p:nvPr/>
          </p:nvSpPr>
          <p:spPr bwMode="auto">
            <a:xfrm flipH="1">
              <a:off x="2496" y="2928"/>
              <a:ext cx="72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44" name="Text Box 12"/>
            <p:cNvSpPr txBox="1">
              <a:spLocks noChangeArrowheads="1"/>
            </p:cNvSpPr>
            <p:nvPr/>
          </p:nvSpPr>
          <p:spPr bwMode="auto">
            <a:xfrm>
              <a:off x="2208" y="2592"/>
              <a:ext cx="6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i-FI" altLang="fi-FI" sz="2400">
                  <a:solidFill>
                    <a:schemeClr val="tx1"/>
                  </a:solidFill>
                </a:rPr>
                <a:t>Matka</a:t>
              </a:r>
            </a:p>
          </p:txBody>
        </p:sp>
        <p:sp>
          <p:nvSpPr>
            <p:cNvPr id="30745" name="Line 18"/>
            <p:cNvSpPr>
              <a:spLocks noChangeShapeType="1"/>
            </p:cNvSpPr>
            <p:nvPr/>
          </p:nvSpPr>
          <p:spPr bwMode="auto">
            <a:xfrm>
              <a:off x="2496" y="1968"/>
              <a:ext cx="72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46" name="Line 19"/>
            <p:cNvSpPr>
              <a:spLocks noChangeShapeType="1"/>
            </p:cNvSpPr>
            <p:nvPr/>
          </p:nvSpPr>
          <p:spPr bwMode="auto">
            <a:xfrm flipV="1">
              <a:off x="1776" y="1968"/>
              <a:ext cx="720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3276600" y="4724400"/>
            <a:ext cx="2439988" cy="1600200"/>
            <a:chOff x="1104" y="2976"/>
            <a:chExt cx="1537" cy="1008"/>
          </a:xfrm>
        </p:grpSpPr>
        <p:sp>
          <p:nvSpPr>
            <p:cNvPr id="30735" name="Line 9"/>
            <p:cNvSpPr>
              <a:spLocks noChangeShapeType="1"/>
            </p:cNvSpPr>
            <p:nvPr/>
          </p:nvSpPr>
          <p:spPr bwMode="auto">
            <a:xfrm>
              <a:off x="2496" y="3744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36" name="Text Box 13"/>
            <p:cNvSpPr txBox="1">
              <a:spLocks noChangeArrowheads="1"/>
            </p:cNvSpPr>
            <p:nvPr/>
          </p:nvSpPr>
          <p:spPr bwMode="auto">
            <a:xfrm>
              <a:off x="1632" y="3504"/>
              <a:ext cx="7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i-FI" altLang="fi-FI" sz="2400">
                  <a:solidFill>
                    <a:schemeClr val="tx1"/>
                  </a:solidFill>
                </a:rPr>
                <a:t>Nopeus</a:t>
              </a:r>
            </a:p>
          </p:txBody>
        </p: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2352" y="3455"/>
              <a:ext cx="28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fi-FI" sz="2800" b="1">
                  <a:solidFill>
                    <a:schemeClr val="tx1"/>
                  </a:solidFill>
                  <a:latin typeface="Arial" panose="020B0604020202020204" pitchFamily="34" charset="0"/>
                </a:rPr>
                <a:t>x</a:t>
              </a:r>
            </a:p>
          </p:txBody>
        </p:sp>
        <p:sp>
          <p:nvSpPr>
            <p:cNvPr id="30738" name="Line 17"/>
            <p:cNvSpPr>
              <a:spLocks noChangeShapeType="1"/>
            </p:cNvSpPr>
            <p:nvPr/>
          </p:nvSpPr>
          <p:spPr bwMode="auto">
            <a:xfrm>
              <a:off x="2496" y="3264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39" name="Line 20"/>
            <p:cNvSpPr>
              <a:spLocks noChangeShapeType="1"/>
            </p:cNvSpPr>
            <p:nvPr/>
          </p:nvSpPr>
          <p:spPr bwMode="auto">
            <a:xfrm flipH="1">
              <a:off x="1104" y="2976"/>
              <a:ext cx="672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40" name="Line 21"/>
            <p:cNvSpPr>
              <a:spLocks noChangeShapeType="1"/>
            </p:cNvSpPr>
            <p:nvPr/>
          </p:nvSpPr>
          <p:spPr bwMode="auto">
            <a:xfrm>
              <a:off x="1104" y="3984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41" name="Line 26"/>
            <p:cNvSpPr>
              <a:spLocks noChangeShapeType="1"/>
            </p:cNvSpPr>
            <p:nvPr/>
          </p:nvSpPr>
          <p:spPr bwMode="auto">
            <a:xfrm>
              <a:off x="1776" y="2976"/>
              <a:ext cx="72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5257800" y="4648200"/>
            <a:ext cx="2590800" cy="1676400"/>
            <a:chOff x="2352" y="2928"/>
            <a:chExt cx="1632" cy="1056"/>
          </a:xfrm>
        </p:grpSpPr>
        <p:sp>
          <p:nvSpPr>
            <p:cNvPr id="30728" name="Text Box 14"/>
            <p:cNvSpPr txBox="1">
              <a:spLocks noChangeArrowheads="1"/>
            </p:cNvSpPr>
            <p:nvPr/>
          </p:nvSpPr>
          <p:spPr bwMode="auto">
            <a:xfrm>
              <a:off x="2736" y="3504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i-FI" altLang="fi-FI" sz="2400">
                  <a:solidFill>
                    <a:schemeClr val="tx1"/>
                  </a:solidFill>
                </a:rPr>
                <a:t>Aika</a:t>
              </a:r>
            </a:p>
          </p:txBody>
        </p:sp>
        <p:sp>
          <p:nvSpPr>
            <p:cNvPr id="30729" name="Line 22"/>
            <p:cNvSpPr>
              <a:spLocks noChangeShapeType="1"/>
            </p:cNvSpPr>
            <p:nvPr/>
          </p:nvSpPr>
          <p:spPr bwMode="auto">
            <a:xfrm>
              <a:off x="2496" y="3984"/>
              <a:ext cx="1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30" name="Line 23"/>
            <p:cNvSpPr>
              <a:spLocks noChangeShapeType="1"/>
            </p:cNvSpPr>
            <p:nvPr/>
          </p:nvSpPr>
          <p:spPr bwMode="auto">
            <a:xfrm>
              <a:off x="3216" y="2928"/>
              <a:ext cx="768" cy="10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31" name="Line 25"/>
            <p:cNvSpPr>
              <a:spLocks noChangeShapeType="1"/>
            </p:cNvSpPr>
            <p:nvPr/>
          </p:nvSpPr>
          <p:spPr bwMode="auto">
            <a:xfrm flipH="1">
              <a:off x="2496" y="2928"/>
              <a:ext cx="72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32" name="Line 28"/>
            <p:cNvSpPr>
              <a:spLocks noChangeShapeType="1"/>
            </p:cNvSpPr>
            <p:nvPr/>
          </p:nvSpPr>
          <p:spPr bwMode="auto">
            <a:xfrm>
              <a:off x="2496" y="3744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30733" name="Text Box 29"/>
            <p:cNvSpPr txBox="1">
              <a:spLocks noChangeArrowheads="1"/>
            </p:cNvSpPr>
            <p:nvPr/>
          </p:nvSpPr>
          <p:spPr bwMode="auto">
            <a:xfrm>
              <a:off x="2352" y="3455"/>
              <a:ext cx="28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i-FI" altLang="fi-FI" sz="2800" b="1">
                  <a:solidFill>
                    <a:schemeClr val="tx1"/>
                  </a:solidFill>
                  <a:latin typeface="Arial" panose="020B0604020202020204" pitchFamily="34" charset="0"/>
                </a:rPr>
                <a:t>x</a:t>
              </a:r>
            </a:p>
          </p:txBody>
        </p:sp>
        <p:sp>
          <p:nvSpPr>
            <p:cNvPr id="30734" name="Line 30"/>
            <p:cNvSpPr>
              <a:spLocks noChangeShapeType="1"/>
            </p:cNvSpPr>
            <p:nvPr/>
          </p:nvSpPr>
          <p:spPr bwMode="auto">
            <a:xfrm>
              <a:off x="2496" y="3264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557388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ian numeron paikkamerkki 3">
            <a:extLst>
              <a:ext uri="{FF2B5EF4-FFF2-40B4-BE49-F238E27FC236}">
                <a16:creationId xmlns:a16="http://schemas.microsoft.com/office/drawing/2014/main" id="{DBFEE204-C7EB-4C97-A720-AFE3A1915A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74149B7-10C3-46AB-A212-B0E2FEFCF7A7}" type="slidenum">
              <a:rPr lang="fi-FI" altLang="fi-FI" sz="1000"/>
              <a:pPr/>
              <a:t>18</a:t>
            </a:fld>
            <a:endParaRPr lang="fi-FI" altLang="fi-FI" sz="10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A625D43C-8F03-46B3-9913-DA1B6E8D5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Eranto</a:t>
            </a:r>
          </a:p>
        </p:txBody>
      </p:sp>
      <p:sp>
        <p:nvSpPr>
          <p:cNvPr id="147459" name="Rectangle 1027">
            <a:extLst>
              <a:ext uri="{FF2B5EF4-FFF2-40B4-BE49-F238E27FC236}">
                <a16:creationId xmlns:a16="http://schemas.microsoft.com/office/drawing/2014/main" id="{9489861B-5C49-4E84-AC1E-15700634A2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/>
              <a:t>Erannolla kuvataan maapallon tosipohjoisen ja magneettisen pohjoisen välistä eroa.</a:t>
            </a:r>
          </a:p>
          <a:p>
            <a:r>
              <a:rPr lang="fi-FI" altLang="fi-FI"/>
              <a:t>Erannon määrä ja suunta vaihtelee eripuolilla maapalloa.</a:t>
            </a:r>
          </a:p>
          <a:p>
            <a:r>
              <a:rPr lang="fi-FI" altLang="fi-FI"/>
              <a:t>Eranto muuttuu jatkuvasti.</a:t>
            </a:r>
          </a:p>
          <a:p>
            <a:r>
              <a:rPr lang="fi-FI" altLang="fi-FI"/>
              <a:t>Tosisuunta (TS) korjattuna erannolla (er) luo magneettisen suunnan (MS).</a:t>
            </a:r>
          </a:p>
          <a:p>
            <a:r>
              <a:rPr lang="fi-FI" altLang="fi-FI"/>
              <a:t>TS+/- er = MS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ian numeron paikkamerkki 3">
            <a:extLst>
              <a:ext uri="{FF2B5EF4-FFF2-40B4-BE49-F238E27FC236}">
                <a16:creationId xmlns:a16="http://schemas.microsoft.com/office/drawing/2014/main" id="{F01D8BD8-A2A5-4EA5-9FD9-2344953C69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F3CD0B-2E38-44CD-9B45-A1CCB8B4D04D}" type="slidenum">
              <a:rPr lang="fi-FI" altLang="fi-FI" sz="1000"/>
              <a:pPr/>
              <a:t>19</a:t>
            </a:fld>
            <a:endParaRPr lang="fi-FI" altLang="fi-FI" sz="10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88E7FAED-F138-4036-9501-7A7EFB866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Eksymä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61FC8FA2-E8C4-4211-88F7-911D3B00C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/>
              <a:t>Eksymällä kuvataan kompassin näyttämän ja magneettisen pohjoisen välistä eroa.</a:t>
            </a:r>
          </a:p>
          <a:p>
            <a:r>
              <a:rPr lang="fi-FI" altLang="fi-FI"/>
              <a:t>Eksymän määrä ja suunta vaihtelee eri kulkusuunnilla.</a:t>
            </a:r>
          </a:p>
          <a:p>
            <a:r>
              <a:rPr lang="fi-FI" altLang="fi-FI"/>
              <a:t>Eksymä on kaikilla aluksilla ja sen kompasseilla erilainen.</a:t>
            </a:r>
          </a:p>
          <a:p>
            <a:r>
              <a:rPr lang="fi-FI" altLang="fi-FI"/>
              <a:t>Magneettinen suunta (MS) korjattuna eksymällä (eks) luo kompassisuunnan (KS).</a:t>
            </a:r>
          </a:p>
          <a:p>
            <a:r>
              <a:rPr lang="fi-FI" altLang="fi-FI"/>
              <a:t>MS+/- eks = KS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45C81C-A567-48D1-B6B6-74299913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Suunta ja suuntima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BD6C657-E6EE-478C-A2EB-AAC505E64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BC95AC79-D76D-4F17-A367-0B99AE6D67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408978"/>
              </p:ext>
            </p:extLst>
          </p:nvPr>
        </p:nvGraphicFramePr>
        <p:xfrm>
          <a:off x="838199" y="1825625"/>
          <a:ext cx="10515600" cy="4355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Worksheet" r:id="rId4" imgW="2152513" imgH="1152618" progId="Excel.Sheet.12">
                  <p:embed/>
                </p:oleObj>
              </mc:Choice>
              <mc:Fallback>
                <p:oleObj name="Worksheet" r:id="rId4" imgW="2152513" imgH="1152618" progId="Excel.Sheet.12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BC95AC79-D76D-4F17-A367-0B99AE6D6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199" y="1825625"/>
                        <a:ext cx="10515600" cy="4355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069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ian numeron paikkamerkki 3">
            <a:extLst>
              <a:ext uri="{FF2B5EF4-FFF2-40B4-BE49-F238E27FC236}">
                <a16:creationId xmlns:a16="http://schemas.microsoft.com/office/drawing/2014/main" id="{71B72550-373B-4585-BEE9-AF2B0469E4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2AACD11D-2BD1-49C1-B7DA-87F2F74EACDD}" type="slidenum">
              <a:rPr lang="fi-FI" altLang="fi-FI">
                <a:solidFill>
                  <a:schemeClr val="tx1"/>
                </a:solidFill>
              </a:rPr>
              <a:pPr/>
              <a:t>21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97EEAEB5-24D1-41BB-9717-47B1CA9076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/>
              <a:t>Paikanmääritys</a:t>
            </a:r>
          </a:p>
        </p:txBody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63D05758-EE97-462E-BBA1-13A80DBD58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1981200"/>
            <a:ext cx="7391400" cy="4495800"/>
          </a:xfrm>
        </p:spPr>
        <p:txBody>
          <a:bodyPr/>
          <a:lstStyle/>
          <a:p>
            <a:r>
              <a:rPr lang="fi-FI" altLang="fi-FI" dirty="0"/>
              <a:t>Matkan edistyminen on hyvä kirjata ylös</a:t>
            </a:r>
          </a:p>
          <a:p>
            <a:pPr lvl="2"/>
            <a:r>
              <a:rPr lang="fi-FI" altLang="fi-FI" dirty="0"/>
              <a:t>kartalle paikkamerkintä kellonajalla (lyijykynä)</a:t>
            </a:r>
          </a:p>
          <a:p>
            <a:pPr lvl="2"/>
            <a:r>
              <a:rPr lang="fi-FI" altLang="fi-FI" dirty="0"/>
              <a:t>erilliseen luetteloon aika, paikka, loki, suunta ja nopeus</a:t>
            </a:r>
          </a:p>
          <a:p>
            <a:r>
              <a:rPr lang="fi-FI" altLang="fi-FI" dirty="0"/>
              <a:t>Pelkästään laitteisiin (GPS, tutka) ei kannata luottaa. Laite- tai sähkövian ilmaantuessa on helpompi jatkaa turvallista navigointia tehtyjen merkintöjen pohjalta.</a:t>
            </a:r>
          </a:p>
          <a:p>
            <a:r>
              <a:rPr lang="fi-FI" altLang="fi-FI" dirty="0"/>
              <a:t>Paikkamerkintöjen tarpeellisuus korostuu avomerellä, huonoissa sääolosuhteissa, pimeässä ja sumussa.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ian numeron paikkamerkki 1">
            <a:extLst>
              <a:ext uri="{FF2B5EF4-FFF2-40B4-BE49-F238E27FC236}">
                <a16:creationId xmlns:a16="http://schemas.microsoft.com/office/drawing/2014/main" id="{2B5183CC-05C4-45D3-8371-E5070BF30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CC0A427B-7A9B-4E23-91F4-B9862D82EE53}" type="slidenum">
              <a:rPr lang="fi-FI" altLang="fi-FI">
                <a:solidFill>
                  <a:schemeClr val="tx1"/>
                </a:solidFill>
              </a:rPr>
              <a:pPr/>
              <a:t>22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06852" name="Rectangle 4">
            <a:extLst>
              <a:ext uri="{FF2B5EF4-FFF2-40B4-BE49-F238E27FC236}">
                <a16:creationId xmlns:a16="http://schemas.microsoft.com/office/drawing/2014/main" id="{57D264B3-F783-4263-832D-C971D1EF2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825625"/>
            <a:ext cx="3886200" cy="3886200"/>
          </a:xfrm>
          <a:prstGeom prst="rect">
            <a:avLst/>
          </a:prstGeom>
          <a:solidFill>
            <a:srgbClr val="F9F93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id="{BAB6E8D5-F47E-4E51-B5A1-5B95B41B370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577013" y="2516188"/>
            <a:ext cx="1079500" cy="314325"/>
            <a:chOff x="3470" y="2923"/>
            <a:chExt cx="680" cy="198"/>
          </a:xfrm>
        </p:grpSpPr>
        <p:grpSp>
          <p:nvGrpSpPr>
            <p:cNvPr id="46119" name="Group 25">
              <a:extLst>
                <a:ext uri="{FF2B5EF4-FFF2-40B4-BE49-F238E27FC236}">
                  <a16:creationId xmlns:a16="http://schemas.microsoft.com/office/drawing/2014/main" id="{67DCD715-9778-4209-8823-AB0AFAE9E7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923"/>
              <a:ext cx="680" cy="198"/>
              <a:chOff x="3470" y="2923"/>
              <a:chExt cx="680" cy="198"/>
            </a:xfrm>
          </p:grpSpPr>
          <p:sp>
            <p:nvSpPr>
              <p:cNvPr id="46121" name="Freeform 22">
                <a:extLst>
                  <a:ext uri="{FF2B5EF4-FFF2-40B4-BE49-F238E27FC236}">
                    <a16:creationId xmlns:a16="http://schemas.microsoft.com/office/drawing/2014/main" id="{6CC4DB01-3CA4-4778-870F-F2BECD1DD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" y="2923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22" name="Freeform 23">
                <a:extLst>
                  <a:ext uri="{FF2B5EF4-FFF2-40B4-BE49-F238E27FC236}">
                    <a16:creationId xmlns:a16="http://schemas.microsoft.com/office/drawing/2014/main" id="{C14610C9-1DDB-41DB-B4D5-7AA5B6749A1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470" y="3022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23" name="Line 24">
                <a:extLst>
                  <a:ext uri="{FF2B5EF4-FFF2-40B4-BE49-F238E27FC236}">
                    <a16:creationId xmlns:a16="http://schemas.microsoft.com/office/drawing/2014/main" id="{7929E3C7-1512-484A-85CC-65510071CF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0" y="2976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fi-FI"/>
              </a:p>
            </p:txBody>
          </p:sp>
        </p:grpSp>
        <p:sp>
          <p:nvSpPr>
            <p:cNvPr id="46120" name="Freeform 27">
              <a:extLst>
                <a:ext uri="{FF2B5EF4-FFF2-40B4-BE49-F238E27FC236}">
                  <a16:creationId xmlns:a16="http://schemas.microsoft.com/office/drawing/2014/main" id="{78A2AF9B-000F-410B-B80F-0586A01A0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976"/>
              <a:ext cx="680" cy="91"/>
            </a:xfrm>
            <a:custGeom>
              <a:avLst/>
              <a:gdLst>
                <a:gd name="T0" fmla="*/ 680 w 680"/>
                <a:gd name="T1" fmla="*/ 0 h 91"/>
                <a:gd name="T2" fmla="*/ 0 w 680"/>
                <a:gd name="T3" fmla="*/ 46 h 91"/>
                <a:gd name="T4" fmla="*/ 680 w 680"/>
                <a:gd name="T5" fmla="*/ 91 h 91"/>
                <a:gd name="T6" fmla="*/ 680 w 680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0"/>
                <a:gd name="T13" fmla="*/ 0 h 91"/>
                <a:gd name="T14" fmla="*/ 680 w 680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0" h="91">
                  <a:moveTo>
                    <a:pt x="680" y="0"/>
                  </a:moveTo>
                  <a:lnTo>
                    <a:pt x="0" y="46"/>
                  </a:lnTo>
                  <a:lnTo>
                    <a:pt x="680" y="9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fi-FI"/>
            </a:p>
          </p:txBody>
        </p:sp>
      </p:grpSp>
      <p:sp>
        <p:nvSpPr>
          <p:cNvPr id="46085" name="Rectangle 5">
            <a:extLst>
              <a:ext uri="{FF2B5EF4-FFF2-40B4-BE49-F238E27FC236}">
                <a16:creationId xmlns:a16="http://schemas.microsoft.com/office/drawing/2014/main" id="{CD8DB152-85EF-4E2E-B6F5-9F7E3F8E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8808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4400" dirty="0">
                <a:solidFill>
                  <a:schemeClr val="tx1"/>
                </a:solidFill>
                <a:latin typeface="+mj-lt"/>
              </a:rPr>
              <a:t>Sijoittaja</a:t>
            </a:r>
            <a:endParaRPr lang="sv-FI" altLang="fi-FI" sz="4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6854" name="Text Box 6">
            <a:extLst>
              <a:ext uri="{FF2B5EF4-FFF2-40B4-BE49-F238E27FC236}">
                <a16:creationId xmlns:a16="http://schemas.microsoft.com/office/drawing/2014/main" id="{47E83805-A115-4F36-8F7B-054DCC1C2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090397"/>
            <a:ext cx="658575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u="sng" dirty="0">
                <a:solidFill>
                  <a:schemeClr val="tx1"/>
                </a:solidFill>
                <a:latin typeface="+mj-lt"/>
              </a:rPr>
              <a:t>Sijoittaja</a:t>
            </a:r>
            <a:r>
              <a:rPr lang="sv-FI" altLang="fi-FI" sz="2400" u="sng" dirty="0">
                <a:solidFill>
                  <a:schemeClr val="tx1"/>
                </a:solidFill>
                <a:latin typeface="+mj-lt"/>
              </a:rPr>
              <a:t>:</a:t>
            </a:r>
            <a:r>
              <a:rPr lang="sv-FI" altLang="fi-FI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sz="2400" dirty="0">
                <a:solidFill>
                  <a:schemeClr val="tx1"/>
                </a:solidFill>
                <a:latin typeface="+mj-lt"/>
              </a:rPr>
              <a:t>viiva, jolla alus havaintohetkellä sijaitsee</a:t>
            </a:r>
            <a:r>
              <a:rPr lang="fi-FI" altLang="fi-FI" sz="2400" dirty="0">
                <a:solidFill>
                  <a:schemeClr val="accent2"/>
                </a:solidFill>
              </a:rPr>
              <a:t>.</a:t>
            </a:r>
            <a:endParaRPr lang="sv-FI" altLang="fi-FI" sz="2400" dirty="0">
              <a:solidFill>
                <a:schemeClr val="accent2"/>
              </a:solidFill>
            </a:endParaRPr>
          </a:p>
        </p:txBody>
      </p:sp>
      <p:sp>
        <p:nvSpPr>
          <p:cNvPr id="206858" name="Text Box 10">
            <a:extLst>
              <a:ext uri="{FF2B5EF4-FFF2-40B4-BE49-F238E27FC236}">
                <a16:creationId xmlns:a16="http://schemas.microsoft.com/office/drawing/2014/main" id="{ADD5229F-B171-43AD-A142-FCA74F20D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2740026"/>
            <a:ext cx="1797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Havaittu paikka</a:t>
            </a:r>
            <a:endParaRPr lang="sv-FI" altLang="fi-FI" sz="20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CE7671EF-6DE4-4969-B36E-BE6219C24AB7}"/>
              </a:ext>
            </a:extLst>
          </p:cNvPr>
          <p:cNvGrpSpPr>
            <a:grpSpLocks/>
          </p:cNvGrpSpPr>
          <p:nvPr/>
        </p:nvGrpSpPr>
        <p:grpSpPr bwMode="auto">
          <a:xfrm>
            <a:off x="9401175" y="2395538"/>
            <a:ext cx="304800" cy="457200"/>
            <a:chOff x="3312" y="2496"/>
            <a:chExt cx="624" cy="792"/>
          </a:xfrm>
        </p:grpSpPr>
        <p:sp>
          <p:nvSpPr>
            <p:cNvPr id="46115" name="Rectangle 12">
              <a:extLst>
                <a:ext uri="{FF2B5EF4-FFF2-40B4-BE49-F238E27FC236}">
                  <a16:creationId xmlns:a16="http://schemas.microsoft.com/office/drawing/2014/main" id="{07A03D62-ECD6-42A6-811F-FB73A240A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496"/>
              <a:ext cx="28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  <p:sp>
          <p:nvSpPr>
            <p:cNvPr id="46116" name="Freeform 13">
              <a:extLst>
                <a:ext uri="{FF2B5EF4-FFF2-40B4-BE49-F238E27FC236}">
                  <a16:creationId xmlns:a16="http://schemas.microsoft.com/office/drawing/2014/main" id="{60CE5CBF-CA33-4F59-B453-B532F01FD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2640"/>
              <a:ext cx="384" cy="576"/>
            </a:xfrm>
            <a:custGeom>
              <a:avLst/>
              <a:gdLst>
                <a:gd name="T0" fmla="*/ 48 w 384"/>
                <a:gd name="T1" fmla="*/ 0 h 576"/>
                <a:gd name="T2" fmla="*/ 0 w 384"/>
                <a:gd name="T3" fmla="*/ 576 h 576"/>
                <a:gd name="T4" fmla="*/ 384 w 384"/>
                <a:gd name="T5" fmla="*/ 576 h 576"/>
                <a:gd name="T6" fmla="*/ 336 w 384"/>
                <a:gd name="T7" fmla="*/ 0 h 576"/>
                <a:gd name="T8" fmla="*/ 48 w 38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576"/>
                <a:gd name="T17" fmla="*/ 384 w 38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576">
                  <a:moveTo>
                    <a:pt x="48" y="0"/>
                  </a:moveTo>
                  <a:lnTo>
                    <a:pt x="0" y="576"/>
                  </a:lnTo>
                  <a:lnTo>
                    <a:pt x="384" y="576"/>
                  </a:lnTo>
                  <a:lnTo>
                    <a:pt x="336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6117" name="Line 14">
              <a:extLst>
                <a:ext uri="{FF2B5EF4-FFF2-40B4-BE49-F238E27FC236}">
                  <a16:creationId xmlns:a16="http://schemas.microsoft.com/office/drawing/2014/main" id="{370493FE-349E-4447-98E6-FA738E490B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21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6118" name="Oval 15">
              <a:extLst>
                <a:ext uri="{FF2B5EF4-FFF2-40B4-BE49-F238E27FC236}">
                  <a16:creationId xmlns:a16="http://schemas.microsoft.com/office/drawing/2014/main" id="{B7F196CD-4A6D-402C-ACD3-BE4F3CAEB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" y="3144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id="{E1B02FA9-0235-4076-BE88-FEE96BB1C8A8}"/>
              </a:ext>
            </a:extLst>
          </p:cNvPr>
          <p:cNvGrpSpPr>
            <a:grpSpLocks/>
          </p:cNvGrpSpPr>
          <p:nvPr/>
        </p:nvGrpSpPr>
        <p:grpSpPr bwMode="auto">
          <a:xfrm>
            <a:off x="9007475" y="4630738"/>
            <a:ext cx="304800" cy="457200"/>
            <a:chOff x="3312" y="2496"/>
            <a:chExt cx="624" cy="792"/>
          </a:xfrm>
        </p:grpSpPr>
        <p:sp>
          <p:nvSpPr>
            <p:cNvPr id="46111" name="Rectangle 17">
              <a:extLst>
                <a:ext uri="{FF2B5EF4-FFF2-40B4-BE49-F238E27FC236}">
                  <a16:creationId xmlns:a16="http://schemas.microsoft.com/office/drawing/2014/main" id="{22E4C28A-00A9-498F-BE47-A7A0A64D0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496"/>
              <a:ext cx="28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  <p:sp>
          <p:nvSpPr>
            <p:cNvPr id="46112" name="Freeform 18">
              <a:extLst>
                <a:ext uri="{FF2B5EF4-FFF2-40B4-BE49-F238E27FC236}">
                  <a16:creationId xmlns:a16="http://schemas.microsoft.com/office/drawing/2014/main" id="{D203D6EB-82F4-4B44-8212-047ADCD88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2640"/>
              <a:ext cx="384" cy="576"/>
            </a:xfrm>
            <a:custGeom>
              <a:avLst/>
              <a:gdLst>
                <a:gd name="T0" fmla="*/ 48 w 384"/>
                <a:gd name="T1" fmla="*/ 0 h 576"/>
                <a:gd name="T2" fmla="*/ 0 w 384"/>
                <a:gd name="T3" fmla="*/ 576 h 576"/>
                <a:gd name="T4" fmla="*/ 384 w 384"/>
                <a:gd name="T5" fmla="*/ 576 h 576"/>
                <a:gd name="T6" fmla="*/ 336 w 384"/>
                <a:gd name="T7" fmla="*/ 0 h 576"/>
                <a:gd name="T8" fmla="*/ 48 w 38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576"/>
                <a:gd name="T17" fmla="*/ 384 w 38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576">
                  <a:moveTo>
                    <a:pt x="48" y="0"/>
                  </a:moveTo>
                  <a:lnTo>
                    <a:pt x="0" y="576"/>
                  </a:lnTo>
                  <a:lnTo>
                    <a:pt x="384" y="576"/>
                  </a:lnTo>
                  <a:lnTo>
                    <a:pt x="336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6113" name="Line 19">
              <a:extLst>
                <a:ext uri="{FF2B5EF4-FFF2-40B4-BE49-F238E27FC236}">
                  <a16:creationId xmlns:a16="http://schemas.microsoft.com/office/drawing/2014/main" id="{B013F18B-2B6E-44EB-9434-5AA3F2FF0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21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6114" name="Oval 20">
              <a:extLst>
                <a:ext uri="{FF2B5EF4-FFF2-40B4-BE49-F238E27FC236}">
                  <a16:creationId xmlns:a16="http://schemas.microsoft.com/office/drawing/2014/main" id="{9002EA60-0613-4901-9645-C4CF95694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" y="3144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</p:grpSp>
      <p:sp>
        <p:nvSpPr>
          <p:cNvPr id="206869" name="Rectangle 21">
            <a:extLst>
              <a:ext uri="{FF2B5EF4-FFF2-40B4-BE49-F238E27FC236}">
                <a16:creationId xmlns:a16="http://schemas.microsoft.com/office/drawing/2014/main" id="{733B2056-E1CC-4FD0-9502-1FFBF3171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597025"/>
            <a:ext cx="45720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400" dirty="0">
                <a:solidFill>
                  <a:schemeClr val="tx1"/>
                </a:solidFill>
                <a:latin typeface="+mj-lt"/>
              </a:rPr>
              <a:t>Sijoittaja saadaan:</a:t>
            </a:r>
            <a:endParaRPr lang="sv-FI" altLang="fi-FI" sz="2400" dirty="0">
              <a:solidFill>
                <a:schemeClr val="tx1"/>
              </a:solidFill>
              <a:latin typeface="+mj-lt"/>
            </a:endParaRPr>
          </a:p>
          <a:p>
            <a:pPr lvl="1">
              <a:buFontTx/>
              <a:buChar char="•"/>
            </a:pPr>
            <a:r>
              <a:rPr lang="sv-FI" altLang="fi-FI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havaitsemalla kaksi kohdetta   silloin kun ne ovat linjassa.</a:t>
            </a:r>
            <a:endParaRPr lang="sv-FI" altLang="fi-FI" sz="2000" dirty="0">
              <a:solidFill>
                <a:schemeClr val="tx1"/>
              </a:solidFill>
              <a:latin typeface="+mj-lt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 suuntimalla kohdetta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 (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suora viiva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mittaamalla kohteiden väliset vaakasuorat kulmat 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(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ympyrän kaari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mittaamalla etäisyydet kohteisiin 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(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ympyrän kaari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)</a:t>
            </a:r>
            <a:endParaRPr lang="fi-FI" altLang="fi-FI" sz="2000" dirty="0">
              <a:solidFill>
                <a:schemeClr val="tx1"/>
              </a:solidFill>
              <a:latin typeface="+mj-lt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luotaamalla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 (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epämääräinen</a:t>
            </a:r>
            <a:r>
              <a:rPr lang="fi-FI" altLang="fi-FI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viiva</a:t>
            </a:r>
            <a:r>
              <a:rPr lang="sv-FI" altLang="fi-FI" sz="2400" dirty="0">
                <a:solidFill>
                  <a:schemeClr val="tx1"/>
                </a:solidFill>
                <a:latin typeface="+mj-lt"/>
              </a:rPr>
              <a:t>)</a:t>
            </a:r>
            <a:endParaRPr lang="fi-FI" altLang="fi-FI" sz="2400" dirty="0">
              <a:solidFill>
                <a:schemeClr val="tx1"/>
              </a:solidFill>
              <a:latin typeface="+mj-lt"/>
            </a:endParaRPr>
          </a:p>
          <a:p>
            <a:pPr lvl="1">
              <a:spcBef>
                <a:spcPct val="50000"/>
              </a:spcBef>
            </a:pPr>
            <a:r>
              <a:rPr lang="fi-FI" altLang="fi-FI" sz="2400" dirty="0">
                <a:solidFill>
                  <a:schemeClr val="tx1"/>
                </a:solidFill>
                <a:latin typeface="+mj-lt"/>
              </a:rPr>
              <a:t>Paikanmääritykseen tarvitaan vähintään kaksi sijoittajaa.</a:t>
            </a:r>
            <a:endParaRPr lang="sv-FI" altLang="fi-FI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Group 29">
            <a:extLst>
              <a:ext uri="{FF2B5EF4-FFF2-40B4-BE49-F238E27FC236}">
                <a16:creationId xmlns:a16="http://schemas.microsoft.com/office/drawing/2014/main" id="{E956F759-41F3-437D-B8B2-9A5CD16B998D}"/>
              </a:ext>
            </a:extLst>
          </p:cNvPr>
          <p:cNvGrpSpPr>
            <a:grpSpLocks/>
          </p:cNvGrpSpPr>
          <p:nvPr/>
        </p:nvGrpSpPr>
        <p:grpSpPr bwMode="auto">
          <a:xfrm rot="11010211">
            <a:off x="6573838" y="2516189"/>
            <a:ext cx="1079500" cy="314325"/>
            <a:chOff x="3470" y="2923"/>
            <a:chExt cx="680" cy="198"/>
          </a:xfrm>
        </p:grpSpPr>
        <p:grpSp>
          <p:nvGrpSpPr>
            <p:cNvPr id="46106" name="Group 30">
              <a:extLst>
                <a:ext uri="{FF2B5EF4-FFF2-40B4-BE49-F238E27FC236}">
                  <a16:creationId xmlns:a16="http://schemas.microsoft.com/office/drawing/2014/main" id="{1A7D4267-185B-4DC0-9024-326C7D395F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923"/>
              <a:ext cx="680" cy="198"/>
              <a:chOff x="3470" y="2923"/>
              <a:chExt cx="680" cy="198"/>
            </a:xfrm>
          </p:grpSpPr>
          <p:sp>
            <p:nvSpPr>
              <p:cNvPr id="46108" name="Freeform 31">
                <a:extLst>
                  <a:ext uri="{FF2B5EF4-FFF2-40B4-BE49-F238E27FC236}">
                    <a16:creationId xmlns:a16="http://schemas.microsoft.com/office/drawing/2014/main" id="{821914D5-7A7E-4664-AC47-BEDE08A48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" y="2923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09" name="Freeform 32">
                <a:extLst>
                  <a:ext uri="{FF2B5EF4-FFF2-40B4-BE49-F238E27FC236}">
                    <a16:creationId xmlns:a16="http://schemas.microsoft.com/office/drawing/2014/main" id="{E38F168F-3235-40F9-8642-6655B3C61FD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470" y="3022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10" name="Line 33">
                <a:extLst>
                  <a:ext uri="{FF2B5EF4-FFF2-40B4-BE49-F238E27FC236}">
                    <a16:creationId xmlns:a16="http://schemas.microsoft.com/office/drawing/2014/main" id="{3DE90D2B-CD0C-44EF-B660-6EFFE9939B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0" y="2976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fi-FI"/>
              </a:p>
            </p:txBody>
          </p:sp>
        </p:grpSp>
        <p:sp>
          <p:nvSpPr>
            <p:cNvPr id="46107" name="Freeform 34">
              <a:extLst>
                <a:ext uri="{FF2B5EF4-FFF2-40B4-BE49-F238E27FC236}">
                  <a16:creationId xmlns:a16="http://schemas.microsoft.com/office/drawing/2014/main" id="{6E91CC78-100B-4080-B3B7-7751A9333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976"/>
              <a:ext cx="680" cy="91"/>
            </a:xfrm>
            <a:custGeom>
              <a:avLst/>
              <a:gdLst>
                <a:gd name="T0" fmla="*/ 680 w 680"/>
                <a:gd name="T1" fmla="*/ 0 h 91"/>
                <a:gd name="T2" fmla="*/ 0 w 680"/>
                <a:gd name="T3" fmla="*/ 46 h 91"/>
                <a:gd name="T4" fmla="*/ 680 w 680"/>
                <a:gd name="T5" fmla="*/ 91 h 91"/>
                <a:gd name="T6" fmla="*/ 680 w 680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0"/>
                <a:gd name="T13" fmla="*/ 0 h 91"/>
                <a:gd name="T14" fmla="*/ 680 w 680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0" h="91">
                  <a:moveTo>
                    <a:pt x="680" y="0"/>
                  </a:moveTo>
                  <a:lnTo>
                    <a:pt x="0" y="46"/>
                  </a:lnTo>
                  <a:lnTo>
                    <a:pt x="680" y="9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fi-FI"/>
            </a:p>
          </p:txBody>
        </p:sp>
      </p:grpSp>
      <p:grpSp>
        <p:nvGrpSpPr>
          <p:cNvPr id="8" name="Group 35">
            <a:extLst>
              <a:ext uri="{FF2B5EF4-FFF2-40B4-BE49-F238E27FC236}">
                <a16:creationId xmlns:a16="http://schemas.microsoft.com/office/drawing/2014/main" id="{CB1A0518-7405-48E2-82B5-F2905879F965}"/>
              </a:ext>
            </a:extLst>
          </p:cNvPr>
          <p:cNvGrpSpPr>
            <a:grpSpLocks/>
          </p:cNvGrpSpPr>
          <p:nvPr/>
        </p:nvGrpSpPr>
        <p:grpSpPr bwMode="auto">
          <a:xfrm rot="13820584">
            <a:off x="6577013" y="2516188"/>
            <a:ext cx="1079500" cy="314325"/>
            <a:chOff x="3470" y="2923"/>
            <a:chExt cx="680" cy="198"/>
          </a:xfrm>
        </p:grpSpPr>
        <p:grpSp>
          <p:nvGrpSpPr>
            <p:cNvPr id="46101" name="Group 36">
              <a:extLst>
                <a:ext uri="{FF2B5EF4-FFF2-40B4-BE49-F238E27FC236}">
                  <a16:creationId xmlns:a16="http://schemas.microsoft.com/office/drawing/2014/main" id="{4AD7AEE8-3F13-4D40-8D85-B8FFB6F3AA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923"/>
              <a:ext cx="680" cy="198"/>
              <a:chOff x="3470" y="2923"/>
              <a:chExt cx="680" cy="198"/>
            </a:xfrm>
          </p:grpSpPr>
          <p:sp>
            <p:nvSpPr>
              <p:cNvPr id="46103" name="Freeform 37">
                <a:extLst>
                  <a:ext uri="{FF2B5EF4-FFF2-40B4-BE49-F238E27FC236}">
                    <a16:creationId xmlns:a16="http://schemas.microsoft.com/office/drawing/2014/main" id="{EB96949F-DFBE-46A8-A718-48F380BD4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" y="2923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04" name="Freeform 38">
                <a:extLst>
                  <a:ext uri="{FF2B5EF4-FFF2-40B4-BE49-F238E27FC236}">
                    <a16:creationId xmlns:a16="http://schemas.microsoft.com/office/drawing/2014/main" id="{796DE2D1-C76E-4858-8F6F-E4B26FA3A09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470" y="3022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05" name="Line 39">
                <a:extLst>
                  <a:ext uri="{FF2B5EF4-FFF2-40B4-BE49-F238E27FC236}">
                    <a16:creationId xmlns:a16="http://schemas.microsoft.com/office/drawing/2014/main" id="{D6BF7B81-EEE6-4D87-9602-AEB0F46678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0" y="2976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fi-FI"/>
              </a:p>
            </p:txBody>
          </p:sp>
        </p:grpSp>
        <p:sp>
          <p:nvSpPr>
            <p:cNvPr id="46102" name="Freeform 40">
              <a:extLst>
                <a:ext uri="{FF2B5EF4-FFF2-40B4-BE49-F238E27FC236}">
                  <a16:creationId xmlns:a16="http://schemas.microsoft.com/office/drawing/2014/main" id="{74CEB66B-B10C-4721-91A9-840D149D5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976"/>
              <a:ext cx="680" cy="91"/>
            </a:xfrm>
            <a:custGeom>
              <a:avLst/>
              <a:gdLst>
                <a:gd name="T0" fmla="*/ 680 w 680"/>
                <a:gd name="T1" fmla="*/ 0 h 91"/>
                <a:gd name="T2" fmla="*/ 0 w 680"/>
                <a:gd name="T3" fmla="*/ 46 h 91"/>
                <a:gd name="T4" fmla="*/ 680 w 680"/>
                <a:gd name="T5" fmla="*/ 91 h 91"/>
                <a:gd name="T6" fmla="*/ 680 w 680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0"/>
                <a:gd name="T13" fmla="*/ 0 h 91"/>
                <a:gd name="T14" fmla="*/ 680 w 680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0" h="91">
                  <a:moveTo>
                    <a:pt x="680" y="0"/>
                  </a:moveTo>
                  <a:lnTo>
                    <a:pt x="0" y="46"/>
                  </a:lnTo>
                  <a:lnTo>
                    <a:pt x="680" y="9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fi-FI"/>
            </a:p>
          </p:txBody>
        </p:sp>
      </p:grpSp>
      <p:grpSp>
        <p:nvGrpSpPr>
          <p:cNvPr id="10" name="Group 41">
            <a:extLst>
              <a:ext uri="{FF2B5EF4-FFF2-40B4-BE49-F238E27FC236}">
                <a16:creationId xmlns:a16="http://schemas.microsoft.com/office/drawing/2014/main" id="{113BD7D5-A01D-4FB8-B07E-5FC34A2788D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577013" y="2516188"/>
            <a:ext cx="1079500" cy="314325"/>
            <a:chOff x="3470" y="2923"/>
            <a:chExt cx="680" cy="198"/>
          </a:xfrm>
        </p:grpSpPr>
        <p:grpSp>
          <p:nvGrpSpPr>
            <p:cNvPr id="46096" name="Group 42">
              <a:extLst>
                <a:ext uri="{FF2B5EF4-FFF2-40B4-BE49-F238E27FC236}">
                  <a16:creationId xmlns:a16="http://schemas.microsoft.com/office/drawing/2014/main" id="{B5237C6A-4C39-4A21-8BCE-B16D69F233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923"/>
              <a:ext cx="680" cy="198"/>
              <a:chOff x="3470" y="2923"/>
              <a:chExt cx="680" cy="198"/>
            </a:xfrm>
          </p:grpSpPr>
          <p:sp>
            <p:nvSpPr>
              <p:cNvPr id="46098" name="Freeform 43">
                <a:extLst>
                  <a:ext uri="{FF2B5EF4-FFF2-40B4-BE49-F238E27FC236}">
                    <a16:creationId xmlns:a16="http://schemas.microsoft.com/office/drawing/2014/main" id="{568B108A-783C-470F-AE49-FE20EF7FF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" y="2923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099" name="Freeform 44">
                <a:extLst>
                  <a:ext uri="{FF2B5EF4-FFF2-40B4-BE49-F238E27FC236}">
                    <a16:creationId xmlns:a16="http://schemas.microsoft.com/office/drawing/2014/main" id="{E6ECEE8A-72D1-4D16-92BB-E88E61C77C04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470" y="3022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46100" name="Line 45">
                <a:extLst>
                  <a:ext uri="{FF2B5EF4-FFF2-40B4-BE49-F238E27FC236}">
                    <a16:creationId xmlns:a16="http://schemas.microsoft.com/office/drawing/2014/main" id="{FE95EF92-8809-42CD-A6BA-F9410F619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0" y="2976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fi-FI"/>
              </a:p>
            </p:txBody>
          </p:sp>
        </p:grpSp>
        <p:sp>
          <p:nvSpPr>
            <p:cNvPr id="46097" name="Freeform 46">
              <a:extLst>
                <a:ext uri="{FF2B5EF4-FFF2-40B4-BE49-F238E27FC236}">
                  <a16:creationId xmlns:a16="http://schemas.microsoft.com/office/drawing/2014/main" id="{B4697039-D110-4EA6-8E59-2F0FD9CD1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976"/>
              <a:ext cx="680" cy="91"/>
            </a:xfrm>
            <a:custGeom>
              <a:avLst/>
              <a:gdLst>
                <a:gd name="T0" fmla="*/ 680 w 680"/>
                <a:gd name="T1" fmla="*/ 0 h 91"/>
                <a:gd name="T2" fmla="*/ 0 w 680"/>
                <a:gd name="T3" fmla="*/ 46 h 91"/>
                <a:gd name="T4" fmla="*/ 680 w 680"/>
                <a:gd name="T5" fmla="*/ 91 h 91"/>
                <a:gd name="T6" fmla="*/ 680 w 680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0"/>
                <a:gd name="T13" fmla="*/ 0 h 91"/>
                <a:gd name="T14" fmla="*/ 680 w 680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0" h="91">
                  <a:moveTo>
                    <a:pt x="680" y="0"/>
                  </a:moveTo>
                  <a:lnTo>
                    <a:pt x="0" y="46"/>
                  </a:lnTo>
                  <a:lnTo>
                    <a:pt x="680" y="9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fi-FI"/>
            </a:p>
          </p:txBody>
        </p:sp>
      </p:grpSp>
      <p:sp>
        <p:nvSpPr>
          <p:cNvPr id="206855" name="Line 7">
            <a:extLst>
              <a:ext uri="{FF2B5EF4-FFF2-40B4-BE49-F238E27FC236}">
                <a16:creationId xmlns:a16="http://schemas.microsoft.com/office/drawing/2014/main" id="{3FDF94BF-7D73-48B3-B64C-BF47F1D57BD9}"/>
              </a:ext>
            </a:extLst>
          </p:cNvPr>
          <p:cNvSpPr>
            <a:spLocks noChangeShapeType="1"/>
          </p:cNvSpPr>
          <p:nvPr/>
        </p:nvSpPr>
        <p:spPr bwMode="auto">
          <a:xfrm rot="21321911">
            <a:off x="6797675" y="2547938"/>
            <a:ext cx="2743200" cy="3810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856" name="Line 8">
            <a:extLst>
              <a:ext uri="{FF2B5EF4-FFF2-40B4-BE49-F238E27FC236}">
                <a16:creationId xmlns:a16="http://schemas.microsoft.com/office/drawing/2014/main" id="{4B3F7F79-CCDD-4AF2-A698-6B1889500A9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72275" y="2293938"/>
            <a:ext cx="2362200" cy="27432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Dian numeron paikkamerkki 1">
            <a:extLst>
              <a:ext uri="{FF2B5EF4-FFF2-40B4-BE49-F238E27FC236}">
                <a16:creationId xmlns:a16="http://schemas.microsoft.com/office/drawing/2014/main" id="{085BDEC0-5B3B-43D9-903B-C2EBBB94D1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E9E35150-E47F-4A56-AFCE-B5DDB66203AB}" type="slidenum">
              <a:rPr lang="fi-FI" altLang="fi-FI">
                <a:solidFill>
                  <a:schemeClr val="tx1"/>
                </a:solidFill>
              </a:rPr>
              <a:pPr/>
              <a:t>23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053" name="Rectangle 23">
            <a:extLst>
              <a:ext uri="{FF2B5EF4-FFF2-40B4-BE49-F238E27FC236}">
                <a16:creationId xmlns:a16="http://schemas.microsoft.com/office/drawing/2014/main" id="{FCDABD71-A131-40C2-AF74-1417604ED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07" y="233204"/>
            <a:ext cx="304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4400" dirty="0">
                <a:solidFill>
                  <a:schemeClr val="tx1"/>
                </a:solidFill>
                <a:latin typeface="+mj-lt"/>
              </a:rPr>
              <a:t>Yhdyslinja</a:t>
            </a:r>
            <a:endParaRPr lang="sv-FI" altLang="fi-FI" sz="4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Group 24">
            <a:extLst>
              <a:ext uri="{FF2B5EF4-FFF2-40B4-BE49-F238E27FC236}">
                <a16:creationId xmlns:a16="http://schemas.microsoft.com/office/drawing/2014/main" id="{271433F2-F23D-4458-AE41-E38A6FA51CB1}"/>
              </a:ext>
            </a:extLst>
          </p:cNvPr>
          <p:cNvGrpSpPr>
            <a:grpSpLocks/>
          </p:cNvGrpSpPr>
          <p:nvPr/>
        </p:nvGrpSpPr>
        <p:grpSpPr bwMode="auto">
          <a:xfrm>
            <a:off x="8169275" y="1281113"/>
            <a:ext cx="304800" cy="368300"/>
            <a:chOff x="3392" y="1296"/>
            <a:chExt cx="192" cy="232"/>
          </a:xfrm>
        </p:grpSpPr>
        <p:sp>
          <p:nvSpPr>
            <p:cNvPr id="2087" name="Rectangle 25">
              <a:extLst>
                <a:ext uri="{FF2B5EF4-FFF2-40B4-BE49-F238E27FC236}">
                  <a16:creationId xmlns:a16="http://schemas.microsoft.com/office/drawing/2014/main" id="{18315E12-4715-4640-8B0F-ECCA20B9B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" y="1296"/>
              <a:ext cx="47" cy="19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  <p:sp>
          <p:nvSpPr>
            <p:cNvPr id="2088" name="Line 26">
              <a:extLst>
                <a:ext uri="{FF2B5EF4-FFF2-40B4-BE49-F238E27FC236}">
                  <a16:creationId xmlns:a16="http://schemas.microsoft.com/office/drawing/2014/main" id="{932C8C6A-F643-447A-80F8-8F442A5676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2" y="149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Oval 27">
              <a:extLst>
                <a:ext uri="{FF2B5EF4-FFF2-40B4-BE49-F238E27FC236}">
                  <a16:creationId xmlns:a16="http://schemas.microsoft.com/office/drawing/2014/main" id="{7BB57D2B-13C1-4EB3-A829-C61500196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1480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</p:grpSp>
      <p:grpSp>
        <p:nvGrpSpPr>
          <p:cNvPr id="3" name="Group 28">
            <a:extLst>
              <a:ext uri="{FF2B5EF4-FFF2-40B4-BE49-F238E27FC236}">
                <a16:creationId xmlns:a16="http://schemas.microsoft.com/office/drawing/2014/main" id="{F892A4C7-DD3C-4D8B-84CE-469F96B3BD47}"/>
              </a:ext>
            </a:extLst>
          </p:cNvPr>
          <p:cNvGrpSpPr>
            <a:grpSpLocks/>
          </p:cNvGrpSpPr>
          <p:nvPr/>
        </p:nvGrpSpPr>
        <p:grpSpPr bwMode="auto">
          <a:xfrm>
            <a:off x="9236075" y="1357313"/>
            <a:ext cx="304800" cy="368300"/>
            <a:chOff x="3392" y="1296"/>
            <a:chExt cx="192" cy="232"/>
          </a:xfrm>
        </p:grpSpPr>
        <p:sp>
          <p:nvSpPr>
            <p:cNvPr id="2084" name="Rectangle 29">
              <a:extLst>
                <a:ext uri="{FF2B5EF4-FFF2-40B4-BE49-F238E27FC236}">
                  <a16:creationId xmlns:a16="http://schemas.microsoft.com/office/drawing/2014/main" id="{88D71CC7-0AC9-4663-8B2D-068B9C2DB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" y="1296"/>
              <a:ext cx="47" cy="19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  <p:sp>
          <p:nvSpPr>
            <p:cNvPr id="2085" name="Line 30">
              <a:extLst>
                <a:ext uri="{FF2B5EF4-FFF2-40B4-BE49-F238E27FC236}">
                  <a16:creationId xmlns:a16="http://schemas.microsoft.com/office/drawing/2014/main" id="{8918227D-6E40-4BF6-87BB-AADE3C6262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2" y="149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6" name="Oval 31">
              <a:extLst>
                <a:ext uri="{FF2B5EF4-FFF2-40B4-BE49-F238E27FC236}">
                  <a16:creationId xmlns:a16="http://schemas.microsoft.com/office/drawing/2014/main" id="{ED981668-7D0B-468F-963C-11A147559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1480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</p:grpSp>
      <p:sp>
        <p:nvSpPr>
          <p:cNvPr id="207904" name="Line 32">
            <a:extLst>
              <a:ext uri="{FF2B5EF4-FFF2-40B4-BE49-F238E27FC236}">
                <a16:creationId xmlns:a16="http://schemas.microsoft.com/office/drawing/2014/main" id="{B69FDCFB-8682-4A71-888B-B93216083FFB}"/>
              </a:ext>
            </a:extLst>
          </p:cNvPr>
          <p:cNvSpPr>
            <a:spLocks noChangeShapeType="1"/>
          </p:cNvSpPr>
          <p:nvPr/>
        </p:nvSpPr>
        <p:spPr bwMode="auto">
          <a:xfrm rot="21321911">
            <a:off x="6645275" y="1408113"/>
            <a:ext cx="2743200" cy="3810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i-FI"/>
          </a:p>
        </p:txBody>
      </p:sp>
      <p:grpSp>
        <p:nvGrpSpPr>
          <p:cNvPr id="4" name="Group 33">
            <a:extLst>
              <a:ext uri="{FF2B5EF4-FFF2-40B4-BE49-F238E27FC236}">
                <a16:creationId xmlns:a16="http://schemas.microsoft.com/office/drawing/2014/main" id="{97F34E60-5755-4705-81BD-8D29909A2FA9}"/>
              </a:ext>
            </a:extLst>
          </p:cNvPr>
          <p:cNvGrpSpPr>
            <a:grpSpLocks/>
          </p:cNvGrpSpPr>
          <p:nvPr/>
        </p:nvGrpSpPr>
        <p:grpSpPr bwMode="auto">
          <a:xfrm>
            <a:off x="8245475" y="2881313"/>
            <a:ext cx="304800" cy="368300"/>
            <a:chOff x="3392" y="1296"/>
            <a:chExt cx="192" cy="232"/>
          </a:xfrm>
        </p:grpSpPr>
        <p:sp>
          <p:nvSpPr>
            <p:cNvPr id="2081" name="Rectangle 34">
              <a:extLst>
                <a:ext uri="{FF2B5EF4-FFF2-40B4-BE49-F238E27FC236}">
                  <a16:creationId xmlns:a16="http://schemas.microsoft.com/office/drawing/2014/main" id="{207C3C42-1A1E-4DDE-829B-F5DAC5BE9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" y="1296"/>
              <a:ext cx="47" cy="19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  <p:sp>
          <p:nvSpPr>
            <p:cNvPr id="2082" name="Line 35">
              <a:extLst>
                <a:ext uri="{FF2B5EF4-FFF2-40B4-BE49-F238E27FC236}">
                  <a16:creationId xmlns:a16="http://schemas.microsoft.com/office/drawing/2014/main" id="{08CCC764-4291-4418-A4FE-614F4E0F26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2" y="149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3" name="Oval 36">
              <a:extLst>
                <a:ext uri="{FF2B5EF4-FFF2-40B4-BE49-F238E27FC236}">
                  <a16:creationId xmlns:a16="http://schemas.microsoft.com/office/drawing/2014/main" id="{B09CB759-68C0-4DBA-8D39-3E87EC356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1480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</p:grpSp>
      <p:grpSp>
        <p:nvGrpSpPr>
          <p:cNvPr id="5" name="Group 37">
            <a:extLst>
              <a:ext uri="{FF2B5EF4-FFF2-40B4-BE49-F238E27FC236}">
                <a16:creationId xmlns:a16="http://schemas.microsoft.com/office/drawing/2014/main" id="{23EA1344-B293-4D1D-821E-ED740FA49DC0}"/>
              </a:ext>
            </a:extLst>
          </p:cNvPr>
          <p:cNvGrpSpPr>
            <a:grpSpLocks/>
          </p:cNvGrpSpPr>
          <p:nvPr/>
        </p:nvGrpSpPr>
        <p:grpSpPr bwMode="auto">
          <a:xfrm>
            <a:off x="8855075" y="3567113"/>
            <a:ext cx="304800" cy="368300"/>
            <a:chOff x="3392" y="1296"/>
            <a:chExt cx="192" cy="232"/>
          </a:xfrm>
        </p:grpSpPr>
        <p:sp>
          <p:nvSpPr>
            <p:cNvPr id="2078" name="Rectangle 38">
              <a:extLst>
                <a:ext uri="{FF2B5EF4-FFF2-40B4-BE49-F238E27FC236}">
                  <a16:creationId xmlns:a16="http://schemas.microsoft.com/office/drawing/2014/main" id="{4A0BAEE4-6BB9-4A59-B891-A55A7871B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" y="1296"/>
              <a:ext cx="47" cy="19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  <p:sp>
          <p:nvSpPr>
            <p:cNvPr id="2079" name="Line 39">
              <a:extLst>
                <a:ext uri="{FF2B5EF4-FFF2-40B4-BE49-F238E27FC236}">
                  <a16:creationId xmlns:a16="http://schemas.microsoft.com/office/drawing/2014/main" id="{CFCDA7B6-3745-449E-9CF8-23A60F01B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2" y="149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0" name="Oval 40">
              <a:extLst>
                <a:ext uri="{FF2B5EF4-FFF2-40B4-BE49-F238E27FC236}">
                  <a16:creationId xmlns:a16="http://schemas.microsoft.com/office/drawing/2014/main" id="{6DA44063-A965-45A3-855C-BB0ACFE42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1480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3300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i-FI" altLang="fi-FI"/>
            </a:p>
          </p:txBody>
        </p:sp>
      </p:grpSp>
      <p:sp>
        <p:nvSpPr>
          <p:cNvPr id="207913" name="Line 41">
            <a:extLst>
              <a:ext uri="{FF2B5EF4-FFF2-40B4-BE49-F238E27FC236}">
                <a16:creationId xmlns:a16="http://schemas.microsoft.com/office/drawing/2014/main" id="{FEFC4C44-9F9C-479C-AD95-1F44BBCBEB7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19875" y="1154113"/>
            <a:ext cx="2362200" cy="27432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7914" name="Oval 42">
            <a:extLst>
              <a:ext uri="{FF2B5EF4-FFF2-40B4-BE49-F238E27FC236}">
                <a16:creationId xmlns:a16="http://schemas.microsoft.com/office/drawing/2014/main" id="{F03F6A14-2D05-46D3-AA32-4ACF758F4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7675" y="1408113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207915" name="Text Box 43">
            <a:extLst>
              <a:ext uri="{FF2B5EF4-FFF2-40B4-BE49-F238E27FC236}">
                <a16:creationId xmlns:a16="http://schemas.microsoft.com/office/drawing/2014/main" id="{606FB422-87D0-4A06-BFDB-90F000553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1600201"/>
            <a:ext cx="1797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Havaittu paikka</a:t>
            </a:r>
            <a:endParaRPr lang="sv-FI" alt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62" name="Text Box 44">
            <a:extLst>
              <a:ext uri="{FF2B5EF4-FFF2-40B4-BE49-F238E27FC236}">
                <a16:creationId xmlns:a16="http://schemas.microsoft.com/office/drawing/2014/main" id="{EA6A70BF-DF59-45A6-B0A1-346253BE8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914401"/>
            <a:ext cx="457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Kun kaksi kohdetta näkyvät linjassa keskenään, sijaitsee alus tällä linjalla.</a:t>
            </a:r>
            <a:r>
              <a:rPr lang="sv-FI" altLang="fi-FI" sz="2000" dirty="0">
                <a:solidFill>
                  <a:schemeClr val="tx1"/>
                </a:solidFill>
                <a:latin typeface="+mj-lt"/>
              </a:rPr>
              <a:t> </a:t>
            </a:r>
            <a:endParaRPr lang="fi-FI" altLang="fi-FI" sz="2000" dirty="0">
              <a:solidFill>
                <a:schemeClr val="tx1"/>
              </a:solidFill>
              <a:latin typeface="+mj-lt"/>
            </a:endParaRP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Tätä linjaa sanotaan </a:t>
            </a:r>
            <a:r>
              <a:rPr lang="fi-FI" altLang="fi-FI" sz="2000" b="1" u="sng" dirty="0">
                <a:solidFill>
                  <a:schemeClr val="tx1"/>
                </a:solidFill>
                <a:latin typeface="+mj-lt"/>
              </a:rPr>
              <a:t>yhdyslinjaksi</a:t>
            </a:r>
            <a:endParaRPr lang="sv-FI" altLang="fi-FI" sz="2000" b="1" u="sng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07921" name="Object 49">
            <a:extLst>
              <a:ext uri="{FF2B5EF4-FFF2-40B4-BE49-F238E27FC236}">
                <a16:creationId xmlns:a16="http://schemas.microsoft.com/office/drawing/2014/main" id="{5C9D6F4E-A94D-4756-8800-49EDBF82F5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9650" y="2205038"/>
          <a:ext cx="2705100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Bittikartta" r:id="rId3" imgW="4048690" imgH="6354062" progId="Paint.Picture">
                  <p:embed/>
                </p:oleObj>
              </mc:Choice>
              <mc:Fallback>
                <p:oleObj name="Bittikartta" r:id="rId3" imgW="4048690" imgH="6354062" progId="Paint.Picture">
                  <p:embed/>
                  <p:pic>
                    <p:nvPicPr>
                      <p:cNvPr id="207921" name="Object 49">
                        <a:extLst>
                          <a:ext uri="{FF2B5EF4-FFF2-40B4-BE49-F238E27FC236}">
                            <a16:creationId xmlns:a16="http://schemas.microsoft.com/office/drawing/2014/main" id="{5C9D6F4E-A94D-4756-8800-49EDBF82F5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2205038"/>
                        <a:ext cx="2705100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925" name="Object 53">
            <a:extLst>
              <a:ext uri="{FF2B5EF4-FFF2-40B4-BE49-F238E27FC236}">
                <a16:creationId xmlns:a16="http://schemas.microsoft.com/office/drawing/2014/main" id="{F1317A7B-765D-481D-ACBE-AC2CA0661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85025" y="4416425"/>
          <a:ext cx="3194050" cy="173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Bittikartta" r:id="rId5" imgW="6542857" imgH="3552381" progId="Paint.Picture">
                  <p:embed/>
                </p:oleObj>
              </mc:Choice>
              <mc:Fallback>
                <p:oleObj name="Bittikartta" r:id="rId5" imgW="6542857" imgH="3552381" progId="Paint.Picture">
                  <p:embed/>
                  <p:pic>
                    <p:nvPicPr>
                      <p:cNvPr id="207925" name="Object 53">
                        <a:extLst>
                          <a:ext uri="{FF2B5EF4-FFF2-40B4-BE49-F238E27FC236}">
                            <a16:creationId xmlns:a16="http://schemas.microsoft.com/office/drawing/2014/main" id="{F1317A7B-765D-481D-ACBE-AC2CA0661A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025" y="4416425"/>
                        <a:ext cx="3194050" cy="173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926" name="Text Box 54">
            <a:extLst>
              <a:ext uri="{FF2B5EF4-FFF2-40B4-BE49-F238E27FC236}">
                <a16:creationId xmlns:a16="http://schemas.microsoft.com/office/drawing/2014/main" id="{B8CB64FC-E622-4C50-A740-F4CB16E9C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9" y="3937001"/>
            <a:ext cx="2376487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Yhdyslinjaan 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voidaan yhdistää 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muitakin mittauksia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paikan määrittä -</a:t>
            </a:r>
            <a:r>
              <a:rPr lang="fi-FI" altLang="fi-FI" sz="2000" dirty="0" err="1">
                <a:solidFill>
                  <a:schemeClr val="tx1"/>
                </a:solidFill>
                <a:latin typeface="+mj-lt"/>
              </a:rPr>
              <a:t>miseksi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-syvyys 	(1,2 m)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-suuntima (128</a:t>
            </a:r>
            <a:r>
              <a:rPr lang="fi-FI" altLang="fi-FI" sz="2000" baseline="30000" dirty="0">
                <a:solidFill>
                  <a:schemeClr val="tx1"/>
                </a:solidFill>
                <a:latin typeface="+mj-lt"/>
              </a:rPr>
              <a:t>o</a:t>
            </a:r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-etäisyys</a:t>
            </a:r>
          </a:p>
          <a:p>
            <a:pPr lvl="2"/>
            <a:endParaRPr lang="fi-FI" altLang="fi-FI" dirty="0">
              <a:solidFill>
                <a:schemeClr val="tx1"/>
              </a:solidFill>
            </a:endParaRPr>
          </a:p>
        </p:txBody>
      </p:sp>
      <p:sp>
        <p:nvSpPr>
          <p:cNvPr id="207927" name="Line 55">
            <a:extLst>
              <a:ext uri="{FF2B5EF4-FFF2-40B4-BE49-F238E27FC236}">
                <a16:creationId xmlns:a16="http://schemas.microsoft.com/office/drawing/2014/main" id="{62418A8F-EB1A-49F9-9A2B-B8B3BB788E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07325" y="4619625"/>
            <a:ext cx="22860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207928" name="Line 56">
            <a:extLst>
              <a:ext uri="{FF2B5EF4-FFF2-40B4-BE49-F238E27FC236}">
                <a16:creationId xmlns:a16="http://schemas.microsoft.com/office/drawing/2014/main" id="{B6672448-0AB4-4E71-A508-E42355A1D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6225" y="4797425"/>
            <a:ext cx="1447800" cy="1143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207929" name="Oval 57">
            <a:extLst>
              <a:ext uri="{FF2B5EF4-FFF2-40B4-BE49-F238E27FC236}">
                <a16:creationId xmlns:a16="http://schemas.microsoft.com/office/drawing/2014/main" id="{34AF2FF1-858A-4375-BB4B-FCF3153E5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0825" y="4695825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207930" name="Text Box 58">
            <a:extLst>
              <a:ext uri="{FF2B5EF4-FFF2-40B4-BE49-F238E27FC236}">
                <a16:creationId xmlns:a16="http://schemas.microsoft.com/office/drawing/2014/main" id="{D2800607-85FD-4D98-A939-FDAE35652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1350" y="5368926"/>
            <a:ext cx="941388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dirty="0">
                <a:solidFill>
                  <a:schemeClr val="tx1"/>
                </a:solidFill>
                <a:latin typeface="+mj-lt"/>
              </a:rPr>
              <a:t> </a:t>
            </a:r>
            <a:r>
              <a:rPr lang="fi-FI" altLang="fi-FI" dirty="0" err="1">
                <a:solidFill>
                  <a:schemeClr val="tx1"/>
                </a:solidFill>
                <a:latin typeface="+mj-lt"/>
              </a:rPr>
              <a:t>ts</a:t>
            </a:r>
            <a:r>
              <a:rPr lang="fi-FI" altLang="fi-FI" dirty="0">
                <a:solidFill>
                  <a:schemeClr val="tx1"/>
                </a:solidFill>
                <a:latin typeface="+mj-lt"/>
              </a:rPr>
              <a:t>=128</a:t>
            </a:r>
            <a:r>
              <a:rPr lang="fi-FI" altLang="fi-FI" baseline="30000" dirty="0">
                <a:solidFill>
                  <a:schemeClr val="tx1"/>
                </a:solidFill>
                <a:latin typeface="+mj-lt"/>
              </a:rPr>
              <a:t>o</a:t>
            </a:r>
            <a:endParaRPr lang="fi-FI" altLang="fi-FI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7931" name="Oval 59">
            <a:extLst>
              <a:ext uri="{FF2B5EF4-FFF2-40B4-BE49-F238E27FC236}">
                <a16:creationId xmlns:a16="http://schemas.microsoft.com/office/drawing/2014/main" id="{404F2D3A-D150-4F20-BD30-B0D72E072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25" y="4695825"/>
            <a:ext cx="152400" cy="152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207932" name="Oval 60">
            <a:extLst>
              <a:ext uri="{FF2B5EF4-FFF2-40B4-BE49-F238E27FC236}">
                <a16:creationId xmlns:a16="http://schemas.microsoft.com/office/drawing/2014/main" id="{E5AF9736-CAF4-4A00-8B94-F3DDB2EAA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4425" y="4543425"/>
            <a:ext cx="152400" cy="152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grpSp>
        <p:nvGrpSpPr>
          <p:cNvPr id="6" name="Group 61">
            <a:extLst>
              <a:ext uri="{FF2B5EF4-FFF2-40B4-BE49-F238E27FC236}">
                <a16:creationId xmlns:a16="http://schemas.microsoft.com/office/drawing/2014/main" id="{A2375D6B-4C16-4E1D-AD96-E648AE5849E5}"/>
              </a:ext>
            </a:extLst>
          </p:cNvPr>
          <p:cNvGrpSpPr>
            <a:grpSpLocks/>
          </p:cNvGrpSpPr>
          <p:nvPr/>
        </p:nvGrpSpPr>
        <p:grpSpPr bwMode="auto">
          <a:xfrm rot="5271023">
            <a:off x="2979738" y="4351338"/>
            <a:ext cx="574675" cy="215900"/>
            <a:chOff x="3470" y="2923"/>
            <a:chExt cx="680" cy="198"/>
          </a:xfrm>
        </p:grpSpPr>
        <p:grpSp>
          <p:nvGrpSpPr>
            <p:cNvPr id="2073" name="Group 62">
              <a:extLst>
                <a:ext uri="{FF2B5EF4-FFF2-40B4-BE49-F238E27FC236}">
                  <a16:creationId xmlns:a16="http://schemas.microsoft.com/office/drawing/2014/main" id="{381AD8B2-6F85-4A53-8FD9-37DB0C5553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923"/>
              <a:ext cx="680" cy="198"/>
              <a:chOff x="3470" y="2923"/>
              <a:chExt cx="680" cy="198"/>
            </a:xfrm>
          </p:grpSpPr>
          <p:sp>
            <p:nvSpPr>
              <p:cNvPr id="2075" name="Freeform 63">
                <a:extLst>
                  <a:ext uri="{FF2B5EF4-FFF2-40B4-BE49-F238E27FC236}">
                    <a16:creationId xmlns:a16="http://schemas.microsoft.com/office/drawing/2014/main" id="{EDBA0142-2838-434E-A6FE-9B7A0DBCC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" y="2923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2076" name="Freeform 64">
                <a:extLst>
                  <a:ext uri="{FF2B5EF4-FFF2-40B4-BE49-F238E27FC236}">
                    <a16:creationId xmlns:a16="http://schemas.microsoft.com/office/drawing/2014/main" id="{F8F9F114-05AE-4FEE-B197-38D88369822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470" y="3022"/>
                <a:ext cx="680" cy="99"/>
              </a:xfrm>
              <a:custGeom>
                <a:avLst/>
                <a:gdLst>
                  <a:gd name="T0" fmla="*/ 0 w 680"/>
                  <a:gd name="T1" fmla="*/ 99 h 99"/>
                  <a:gd name="T2" fmla="*/ 226 w 680"/>
                  <a:gd name="T3" fmla="*/ 8 h 99"/>
                  <a:gd name="T4" fmla="*/ 680 w 680"/>
                  <a:gd name="T5" fmla="*/ 53 h 99"/>
                  <a:gd name="T6" fmla="*/ 0 60000 65536"/>
                  <a:gd name="T7" fmla="*/ 0 60000 65536"/>
                  <a:gd name="T8" fmla="*/ 0 60000 65536"/>
                  <a:gd name="T9" fmla="*/ 0 w 680"/>
                  <a:gd name="T10" fmla="*/ 0 h 99"/>
                  <a:gd name="T11" fmla="*/ 680 w 68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0" h="99">
                    <a:moveTo>
                      <a:pt x="0" y="99"/>
                    </a:moveTo>
                    <a:cubicBezTo>
                      <a:pt x="56" y="57"/>
                      <a:pt x="113" y="16"/>
                      <a:pt x="226" y="8"/>
                    </a:cubicBezTo>
                    <a:cubicBezTo>
                      <a:pt x="339" y="0"/>
                      <a:pt x="604" y="45"/>
                      <a:pt x="680" y="53"/>
                    </a:cubicBezTo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i-FI"/>
              </a:p>
            </p:txBody>
          </p:sp>
          <p:sp>
            <p:nvSpPr>
              <p:cNvPr id="2077" name="Line 65">
                <a:extLst>
                  <a:ext uri="{FF2B5EF4-FFF2-40B4-BE49-F238E27FC236}">
                    <a16:creationId xmlns:a16="http://schemas.microsoft.com/office/drawing/2014/main" id="{57BF6B98-2BE9-43AA-8002-4D93B5BBDD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0" y="2976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fi-FI"/>
              </a:p>
            </p:txBody>
          </p:sp>
        </p:grpSp>
        <p:sp>
          <p:nvSpPr>
            <p:cNvPr id="2074" name="Freeform 66">
              <a:extLst>
                <a:ext uri="{FF2B5EF4-FFF2-40B4-BE49-F238E27FC236}">
                  <a16:creationId xmlns:a16="http://schemas.microsoft.com/office/drawing/2014/main" id="{AB4A5D01-031E-482C-B971-71D212C94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976"/>
              <a:ext cx="680" cy="91"/>
            </a:xfrm>
            <a:custGeom>
              <a:avLst/>
              <a:gdLst>
                <a:gd name="T0" fmla="*/ 680 w 680"/>
                <a:gd name="T1" fmla="*/ 0 h 91"/>
                <a:gd name="T2" fmla="*/ 0 w 680"/>
                <a:gd name="T3" fmla="*/ 46 h 91"/>
                <a:gd name="T4" fmla="*/ 680 w 680"/>
                <a:gd name="T5" fmla="*/ 91 h 91"/>
                <a:gd name="T6" fmla="*/ 680 w 680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0"/>
                <a:gd name="T13" fmla="*/ 0 h 91"/>
                <a:gd name="T14" fmla="*/ 680 w 680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0" h="91">
                  <a:moveTo>
                    <a:pt x="680" y="0"/>
                  </a:moveTo>
                  <a:lnTo>
                    <a:pt x="0" y="46"/>
                  </a:lnTo>
                  <a:lnTo>
                    <a:pt x="680" y="9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fi-FI"/>
            </a:p>
          </p:txBody>
        </p:sp>
      </p:grpSp>
      <p:sp>
        <p:nvSpPr>
          <p:cNvPr id="207922" name="Line 50">
            <a:extLst>
              <a:ext uri="{FF2B5EF4-FFF2-40B4-BE49-F238E27FC236}">
                <a16:creationId xmlns:a16="http://schemas.microsoft.com/office/drawing/2014/main" id="{25F3C81A-7ED1-4FDC-9ED1-3DF64400D4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17826" y="3259139"/>
            <a:ext cx="1604963" cy="1654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207923" name="Line 51">
            <a:extLst>
              <a:ext uri="{FF2B5EF4-FFF2-40B4-BE49-F238E27FC236}">
                <a16:creationId xmlns:a16="http://schemas.microsoft.com/office/drawing/2014/main" id="{A109C6C6-F7A2-4643-9BF7-262764344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0" y="3789363"/>
            <a:ext cx="114300" cy="2481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ian numeron paikkamerkki 3">
            <a:extLst>
              <a:ext uri="{FF2B5EF4-FFF2-40B4-BE49-F238E27FC236}">
                <a16:creationId xmlns:a16="http://schemas.microsoft.com/office/drawing/2014/main" id="{876F3448-6348-48A1-B165-EF2A587BF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96A60462-FB98-43AB-8BE8-0EFF4EFAA866}" type="slidenum">
              <a:rPr lang="fi-FI" altLang="fi-FI">
                <a:solidFill>
                  <a:schemeClr val="tx1"/>
                </a:solidFill>
              </a:rPr>
              <a:pPr/>
              <a:t>24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947D615-A96D-463B-80A9-8CA56AECEF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Ristisuuntima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57A7857C-B9EE-48D2-B39A-C67A4CC12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/>
              <a:t>Ristisuuntimassa yhdistetään kaksi tai useampi samalla hetkellä tehtyä havaintoa kartalle.</a:t>
            </a:r>
          </a:p>
          <a:p>
            <a:r>
              <a:rPr lang="fi-FI" altLang="fi-FI"/>
              <a:t>Alus on näiden kahden suuntiman leikkauspisteessä.</a:t>
            </a:r>
          </a:p>
          <a:p>
            <a:r>
              <a:rPr lang="fi-FI" altLang="fi-FI"/>
              <a:t>Ristisuuntiman tekeminen:</a:t>
            </a:r>
          </a:p>
          <a:p>
            <a:pPr lvl="2"/>
            <a:r>
              <a:rPr lang="fi-FI" altLang="fi-FI"/>
              <a:t>suunnitaan kaksi tai useampi kohde samanaikaisesti</a:t>
            </a:r>
          </a:p>
          <a:p>
            <a:pPr lvl="2"/>
            <a:r>
              <a:rPr lang="fi-FI" altLang="fi-FI"/>
              <a:t>lasketaan tosisuuntimat</a:t>
            </a:r>
          </a:p>
          <a:p>
            <a:pPr lvl="2"/>
            <a:r>
              <a:rPr lang="fi-FI" altLang="fi-FI"/>
              <a:t>piirretään suuntimat kartalle</a:t>
            </a:r>
          </a:p>
          <a:p>
            <a:r>
              <a:rPr lang="fi-FI" altLang="fi-FI"/>
              <a:t>Suuntimiin liittyy aina epätarkkuutta (+/- 2°).</a:t>
            </a:r>
            <a:endParaRPr lang="fi-FI" altLang="fi-FI" sz="4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Dian numeron paikkamerkki 2">
            <a:extLst>
              <a:ext uri="{FF2B5EF4-FFF2-40B4-BE49-F238E27FC236}">
                <a16:creationId xmlns:a16="http://schemas.microsoft.com/office/drawing/2014/main" id="{09CFD3E7-B977-43BC-9F95-10300F8B8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D6BC3212-D09B-44A6-ADCD-7BDDF45DA785}" type="slidenum">
              <a:rPr lang="fi-FI" altLang="fi-FI">
                <a:solidFill>
                  <a:schemeClr val="tx1"/>
                </a:solidFill>
              </a:rPr>
              <a:pPr/>
              <a:t>25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3076" name="Text Box 15">
            <a:extLst>
              <a:ext uri="{FF2B5EF4-FFF2-40B4-BE49-F238E27FC236}">
                <a16:creationId xmlns:a16="http://schemas.microsoft.com/office/drawing/2014/main" id="{55E68F09-A02D-4768-A208-2C624BCC7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1" y="354013"/>
            <a:ext cx="2443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fi-FI" sz="3200" dirty="0" err="1">
                <a:solidFill>
                  <a:schemeClr val="tx1"/>
                </a:solidFill>
                <a:latin typeface="+mj-lt"/>
              </a:rPr>
              <a:t>Ristisuuntima</a:t>
            </a:r>
            <a:endParaRPr lang="sv-SE" altLang="fi-FI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3074" name="Object 16">
            <a:extLst>
              <a:ext uri="{FF2B5EF4-FFF2-40B4-BE49-F238E27FC236}">
                <a16:creationId xmlns:a16="http://schemas.microsoft.com/office/drawing/2014/main" id="{4CAB8ABA-DA7F-4E63-8F7C-9C52ADFBBF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43551" y="528638"/>
          <a:ext cx="4962525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Bittikartta" r:id="rId3" imgW="8714286" imgH="10704762" progId="Paint.Picture">
                  <p:embed/>
                </p:oleObj>
              </mc:Choice>
              <mc:Fallback>
                <p:oleObj name="Bittikartta" r:id="rId3" imgW="8714286" imgH="10704762" progId="Paint.Picture">
                  <p:embed/>
                  <p:pic>
                    <p:nvPicPr>
                      <p:cNvPr id="3074" name="Object 16">
                        <a:extLst>
                          <a:ext uri="{FF2B5EF4-FFF2-40B4-BE49-F238E27FC236}">
                            <a16:creationId xmlns:a16="http://schemas.microsoft.com/office/drawing/2014/main" id="{4CAB8ABA-DA7F-4E63-8F7C-9C52ADFBBF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551" y="528638"/>
                        <a:ext cx="4962525" cy="60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3" name="AutoShape 17">
            <a:extLst>
              <a:ext uri="{FF2B5EF4-FFF2-40B4-BE49-F238E27FC236}">
                <a16:creationId xmlns:a16="http://schemas.microsoft.com/office/drawing/2014/main" id="{E86C3691-3CE7-405A-AFFF-71055477BB1E}"/>
              </a:ext>
            </a:extLst>
          </p:cNvPr>
          <p:cNvSpPr>
            <a:spLocks noChangeArrowheads="1"/>
          </p:cNvSpPr>
          <p:nvPr/>
        </p:nvSpPr>
        <p:spPr bwMode="auto">
          <a:xfrm rot="10464266">
            <a:off x="6524625" y="914400"/>
            <a:ext cx="533400" cy="4724400"/>
          </a:xfrm>
          <a:prstGeom prst="triangle">
            <a:avLst>
              <a:gd name="adj" fmla="val 50000"/>
            </a:avLst>
          </a:prstGeom>
          <a:solidFill>
            <a:srgbClr val="FFFF00">
              <a:alpha val="50195"/>
            </a:srgbClr>
          </a:solidFill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37234" name="AutoShape 18">
            <a:extLst>
              <a:ext uri="{FF2B5EF4-FFF2-40B4-BE49-F238E27FC236}">
                <a16:creationId xmlns:a16="http://schemas.microsoft.com/office/drawing/2014/main" id="{3E668544-AC65-4562-92EB-0BE6D5B56592}"/>
              </a:ext>
            </a:extLst>
          </p:cNvPr>
          <p:cNvSpPr>
            <a:spLocks noChangeArrowheads="1"/>
          </p:cNvSpPr>
          <p:nvPr/>
        </p:nvSpPr>
        <p:spPr bwMode="auto">
          <a:xfrm rot="5197606">
            <a:off x="7285832" y="-878681"/>
            <a:ext cx="404812" cy="5232400"/>
          </a:xfrm>
          <a:prstGeom prst="triangle">
            <a:avLst>
              <a:gd name="adj" fmla="val 50000"/>
            </a:avLst>
          </a:prstGeom>
          <a:solidFill>
            <a:srgbClr val="FFFF00">
              <a:alpha val="50195"/>
            </a:srgbClr>
          </a:solidFill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37235" name="Rectangle 19">
            <a:extLst>
              <a:ext uri="{FF2B5EF4-FFF2-40B4-BE49-F238E27FC236}">
                <a16:creationId xmlns:a16="http://schemas.microsoft.com/office/drawing/2014/main" id="{5CEA2772-F607-419C-A8C3-905A6299A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3" y="1619251"/>
            <a:ext cx="457200" cy="354013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37236" name="Line 20">
            <a:extLst>
              <a:ext uri="{FF2B5EF4-FFF2-40B4-BE49-F238E27FC236}">
                <a16:creationId xmlns:a16="http://schemas.microsoft.com/office/drawing/2014/main" id="{04C31364-2FB4-4D79-9603-9CFBEAA2A0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53200" y="457200"/>
            <a:ext cx="533400" cy="5181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37237" name="Line 21">
            <a:extLst>
              <a:ext uri="{FF2B5EF4-FFF2-40B4-BE49-F238E27FC236}">
                <a16:creationId xmlns:a16="http://schemas.microsoft.com/office/drawing/2014/main" id="{DC497052-21AF-4943-8FE6-C3045FCD9C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1600201"/>
            <a:ext cx="5303838" cy="2841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37238" name="Text Box 22">
            <a:extLst>
              <a:ext uri="{FF2B5EF4-FFF2-40B4-BE49-F238E27FC236}">
                <a16:creationId xmlns:a16="http://schemas.microsoft.com/office/drawing/2014/main" id="{CEB2FE6A-102E-4BF5-8354-4E4997FF9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2151" y="933451"/>
            <a:ext cx="2060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fi-FI" sz="2000" b="1">
                <a:solidFill>
                  <a:srgbClr val="FF0000"/>
                </a:solidFill>
              </a:rPr>
              <a:t>Epätarkkuusalue</a:t>
            </a:r>
            <a:endParaRPr lang="fi-FI" altLang="fi-FI" sz="2000" b="1">
              <a:solidFill>
                <a:schemeClr val="tx1"/>
              </a:solidFill>
            </a:endParaRPr>
          </a:p>
        </p:txBody>
      </p:sp>
      <p:sp>
        <p:nvSpPr>
          <p:cNvPr id="137239" name="Line 23">
            <a:extLst>
              <a:ext uri="{FF2B5EF4-FFF2-40B4-BE49-F238E27FC236}">
                <a16:creationId xmlns:a16="http://schemas.microsoft.com/office/drawing/2014/main" id="{36F89B0E-11A4-45FD-995E-524ECB899C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34226" y="1295401"/>
            <a:ext cx="1857375" cy="47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37240" name="Line 24">
            <a:extLst>
              <a:ext uri="{FF2B5EF4-FFF2-40B4-BE49-F238E27FC236}">
                <a16:creationId xmlns:a16="http://schemas.microsoft.com/office/drawing/2014/main" id="{9AA4B12B-5193-4ECE-A589-CCFE1A52F1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3225" y="1300163"/>
            <a:ext cx="381000" cy="304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Dian numeron paikkamerkki 1">
            <a:extLst>
              <a:ext uri="{FF2B5EF4-FFF2-40B4-BE49-F238E27FC236}">
                <a16:creationId xmlns:a16="http://schemas.microsoft.com/office/drawing/2014/main" id="{5992EA4E-BC77-4DAE-806F-269DDA3508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69B17512-F6A0-470C-9AAF-D4B50C052328}" type="slidenum">
              <a:rPr lang="fi-FI" altLang="fi-FI">
                <a:solidFill>
                  <a:schemeClr val="tx1"/>
                </a:solidFill>
              </a:rPr>
              <a:pPr/>
              <a:t>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4100" name="Text Box 12">
            <a:extLst>
              <a:ext uri="{FF2B5EF4-FFF2-40B4-BE49-F238E27FC236}">
                <a16:creationId xmlns:a16="http://schemas.microsoft.com/office/drawing/2014/main" id="{C4082860-4562-4ECA-B18B-AAFC07CE5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23" y="44450"/>
            <a:ext cx="2443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fi-FI" sz="3200" dirty="0" err="1">
                <a:solidFill>
                  <a:schemeClr val="tx1"/>
                </a:solidFill>
                <a:latin typeface="+mj-lt"/>
              </a:rPr>
              <a:t>Ristisuuntima</a:t>
            </a:r>
            <a:endParaRPr lang="sv-SE" altLang="fi-FI" sz="36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4098" name="Object 15">
            <a:extLst>
              <a:ext uri="{FF2B5EF4-FFF2-40B4-BE49-F238E27FC236}">
                <a16:creationId xmlns:a16="http://schemas.microsoft.com/office/drawing/2014/main" id="{709512E2-B2CA-43BA-BB02-102809E915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533400"/>
          <a:ext cx="7620000" cy="58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Bittikartta" r:id="rId3" imgW="13200000" imgH="10209524" progId="Paint.Picture">
                  <p:embed/>
                </p:oleObj>
              </mc:Choice>
              <mc:Fallback>
                <p:oleObj name="Bittikartta" r:id="rId3" imgW="13200000" imgH="10209524" progId="Paint.Picture">
                  <p:embed/>
                  <p:pic>
                    <p:nvPicPr>
                      <p:cNvPr id="4098" name="Object 15">
                        <a:extLst>
                          <a:ext uri="{FF2B5EF4-FFF2-40B4-BE49-F238E27FC236}">
                            <a16:creationId xmlns:a16="http://schemas.microsoft.com/office/drawing/2014/main" id="{709512E2-B2CA-43BA-BB02-102809E915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33400"/>
                        <a:ext cx="7620000" cy="58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80" name="AutoShape 16">
            <a:extLst>
              <a:ext uri="{FF2B5EF4-FFF2-40B4-BE49-F238E27FC236}">
                <a16:creationId xmlns:a16="http://schemas.microsoft.com/office/drawing/2014/main" id="{3BD63317-3CDD-441A-87BD-BF45CABFCCF2}"/>
              </a:ext>
            </a:extLst>
          </p:cNvPr>
          <p:cNvSpPr>
            <a:spLocks noChangeArrowheads="1"/>
          </p:cNvSpPr>
          <p:nvPr/>
        </p:nvSpPr>
        <p:spPr bwMode="auto">
          <a:xfrm rot="13798653">
            <a:off x="6042025" y="-849312"/>
            <a:ext cx="527050" cy="8153400"/>
          </a:xfrm>
          <a:prstGeom prst="triangle">
            <a:avLst>
              <a:gd name="adj" fmla="val 50000"/>
            </a:avLst>
          </a:prstGeom>
          <a:solidFill>
            <a:srgbClr val="FFFF00">
              <a:alpha val="50195"/>
            </a:srgbClr>
          </a:solidFill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39281" name="AutoShape 17">
            <a:extLst>
              <a:ext uri="{FF2B5EF4-FFF2-40B4-BE49-F238E27FC236}">
                <a16:creationId xmlns:a16="http://schemas.microsoft.com/office/drawing/2014/main" id="{0EBEBC01-A5DA-4AA1-AE6E-4198D895924F}"/>
              </a:ext>
            </a:extLst>
          </p:cNvPr>
          <p:cNvSpPr>
            <a:spLocks noChangeArrowheads="1"/>
          </p:cNvSpPr>
          <p:nvPr/>
        </p:nvSpPr>
        <p:spPr bwMode="auto">
          <a:xfrm rot="12413654">
            <a:off x="8174038" y="287338"/>
            <a:ext cx="527050" cy="3719512"/>
          </a:xfrm>
          <a:prstGeom prst="triangle">
            <a:avLst>
              <a:gd name="adj" fmla="val 50000"/>
            </a:avLst>
          </a:prstGeom>
          <a:solidFill>
            <a:srgbClr val="FFFF00">
              <a:alpha val="50195"/>
            </a:srgbClr>
          </a:solidFill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39282" name="Rectangle 18">
            <a:extLst>
              <a:ext uri="{FF2B5EF4-FFF2-40B4-BE49-F238E27FC236}">
                <a16:creationId xmlns:a16="http://schemas.microsoft.com/office/drawing/2014/main" id="{AC65FF8E-4C70-4F79-96DB-6540DBB4679A}"/>
              </a:ext>
            </a:extLst>
          </p:cNvPr>
          <p:cNvSpPr>
            <a:spLocks noChangeArrowheads="1"/>
          </p:cNvSpPr>
          <p:nvPr/>
        </p:nvSpPr>
        <p:spPr bwMode="auto">
          <a:xfrm rot="2365702">
            <a:off x="8604251" y="307975"/>
            <a:ext cx="701675" cy="1504950"/>
          </a:xfrm>
          <a:prstGeom prst="rect">
            <a:avLst/>
          </a:prstGeom>
          <a:solidFill>
            <a:srgbClr val="FF33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39283" name="Line 19">
            <a:extLst>
              <a:ext uri="{FF2B5EF4-FFF2-40B4-BE49-F238E27FC236}">
                <a16:creationId xmlns:a16="http://schemas.microsoft.com/office/drawing/2014/main" id="{D2C84C1D-892C-4189-A3BA-D0CA929BA1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39050" y="609600"/>
            <a:ext cx="1504950" cy="31384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39284" name="Line 20">
            <a:extLst>
              <a:ext uri="{FF2B5EF4-FFF2-40B4-BE49-F238E27FC236}">
                <a16:creationId xmlns:a16="http://schemas.microsoft.com/office/drawing/2014/main" id="{DCA7EBF5-C461-4441-AC4B-56B09760E1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623888"/>
            <a:ext cx="6248400" cy="5181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39285" name="Text Box 21">
            <a:extLst>
              <a:ext uri="{FF2B5EF4-FFF2-40B4-BE49-F238E27FC236}">
                <a16:creationId xmlns:a16="http://schemas.microsoft.com/office/drawing/2014/main" id="{CA38DF33-1676-4900-B6D6-3BD1DF748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1" y="152401"/>
            <a:ext cx="18503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b="1" dirty="0">
                <a:solidFill>
                  <a:schemeClr val="tx1"/>
                </a:solidFill>
                <a:latin typeface="+mj-lt"/>
              </a:rPr>
              <a:t>Epätarkkuusalue</a:t>
            </a:r>
          </a:p>
        </p:txBody>
      </p:sp>
      <p:sp>
        <p:nvSpPr>
          <p:cNvPr id="139286" name="Line 22">
            <a:extLst>
              <a:ext uri="{FF2B5EF4-FFF2-40B4-BE49-F238E27FC236}">
                <a16:creationId xmlns:a16="http://schemas.microsoft.com/office/drawing/2014/main" id="{83AC2876-EB31-46E7-AAD0-35109CBBD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33400"/>
            <a:ext cx="1981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39287" name="Line 23">
            <a:extLst>
              <a:ext uri="{FF2B5EF4-FFF2-40B4-BE49-F238E27FC236}">
                <a16:creationId xmlns:a16="http://schemas.microsoft.com/office/drawing/2014/main" id="{36614FE3-9159-46A7-AF04-42573C23F3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533400"/>
            <a:ext cx="762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Dian numeron paikkamerkki 1">
            <a:extLst>
              <a:ext uri="{FF2B5EF4-FFF2-40B4-BE49-F238E27FC236}">
                <a16:creationId xmlns:a16="http://schemas.microsoft.com/office/drawing/2014/main" id="{2350E6D8-0B01-4F94-B331-66CAF5CF19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fld id="{58BD680C-8714-4EF7-A9EC-8C85F84E8E51}" type="slidenum">
              <a:rPr lang="fi-FI" altLang="fi-FI">
                <a:solidFill>
                  <a:schemeClr val="tx1"/>
                </a:solidFill>
              </a:rPr>
              <a:pPr/>
              <a:t>27</a:t>
            </a:fld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5122" name="Object 20">
            <a:extLst>
              <a:ext uri="{FF2B5EF4-FFF2-40B4-BE49-F238E27FC236}">
                <a16:creationId xmlns:a16="http://schemas.microsoft.com/office/drawing/2014/main" id="{FF0F87B6-B7D2-4F71-BBFE-A326BEB676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1803400"/>
          <a:ext cx="76962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Bittikartta" r:id="rId3" imgW="23466667" imgH="12514286" progId="Paint.Picture">
                  <p:embed/>
                </p:oleObj>
              </mc:Choice>
              <mc:Fallback>
                <p:oleObj name="Bittikartta" r:id="rId3" imgW="23466667" imgH="12514286" progId="Paint.Picture">
                  <p:embed/>
                  <p:pic>
                    <p:nvPicPr>
                      <p:cNvPr id="5122" name="Object 20">
                        <a:extLst>
                          <a:ext uri="{FF2B5EF4-FFF2-40B4-BE49-F238E27FC236}">
                            <a16:creationId xmlns:a16="http://schemas.microsoft.com/office/drawing/2014/main" id="{FF0F87B6-B7D2-4F71-BBFE-A326BEB676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803400"/>
                        <a:ext cx="76962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8" name="Text Box 14">
            <a:extLst>
              <a:ext uri="{FF2B5EF4-FFF2-40B4-BE49-F238E27FC236}">
                <a16:creationId xmlns:a16="http://schemas.microsoft.com/office/drawing/2014/main" id="{7E0486EB-0F15-4D83-BDAB-3D7D7B57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56260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fi-FI" sz="2400">
                <a:solidFill>
                  <a:schemeClr val="tx1"/>
                </a:solidFill>
              </a:rPr>
              <a:t>TS</a:t>
            </a:r>
            <a:endParaRPr lang="sv-SE" altLang="fi-FI"/>
          </a:p>
        </p:txBody>
      </p:sp>
      <p:sp>
        <p:nvSpPr>
          <p:cNvPr id="180240" name="Text Box 16">
            <a:extLst>
              <a:ext uri="{FF2B5EF4-FFF2-40B4-BE49-F238E27FC236}">
                <a16:creationId xmlns:a16="http://schemas.microsoft.com/office/drawing/2014/main" id="{D61CF8C6-C419-488A-9307-467171FE4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6" y="1309689"/>
            <a:ext cx="3260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Kolme suuntimaa johtaa usein</a:t>
            </a:r>
          </a:p>
          <a:p>
            <a:r>
              <a:rPr lang="fi-FI" altLang="fi-FI" sz="2000" dirty="0">
                <a:solidFill>
                  <a:schemeClr val="tx1"/>
                </a:solidFill>
                <a:latin typeface="+mj-lt"/>
              </a:rPr>
              <a:t>kolmiomuotoiseen kuvioon.</a:t>
            </a:r>
            <a:endParaRPr lang="sv-SE" alt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0241" name="Text Box 17">
            <a:extLst>
              <a:ext uri="{FF2B5EF4-FFF2-40B4-BE49-F238E27FC236}">
                <a16:creationId xmlns:a16="http://schemas.microsoft.com/office/drawing/2014/main" id="{6F0D7EAC-8E0E-4D9D-A37E-1529AADD3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062289"/>
            <a:ext cx="33686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i-FI" altLang="fi-FI" sz="2000" dirty="0">
                <a:latin typeface="+mj-lt"/>
              </a:rPr>
              <a:t>Oletamme olevan kolmion</a:t>
            </a:r>
          </a:p>
          <a:p>
            <a:r>
              <a:rPr lang="fi-FI" altLang="fi-FI" sz="2000" dirty="0">
                <a:latin typeface="+mj-lt"/>
              </a:rPr>
              <a:t>keskellä tai lähellä vaarallisinta</a:t>
            </a:r>
          </a:p>
          <a:p>
            <a:r>
              <a:rPr lang="fi-FI" altLang="fi-FI" sz="2000" dirty="0">
                <a:latin typeface="+mj-lt"/>
              </a:rPr>
              <a:t>kohtaa.</a:t>
            </a:r>
          </a:p>
        </p:txBody>
      </p:sp>
      <p:sp>
        <p:nvSpPr>
          <p:cNvPr id="5127" name="Text Box 18">
            <a:extLst>
              <a:ext uri="{FF2B5EF4-FFF2-40B4-BE49-F238E27FC236}">
                <a16:creationId xmlns:a16="http://schemas.microsoft.com/office/drawing/2014/main" id="{683C9B0B-4982-4858-A2EF-A4D776341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440" y="328114"/>
            <a:ext cx="3008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fi-FI" sz="4000" dirty="0" err="1">
                <a:solidFill>
                  <a:schemeClr val="tx1"/>
                </a:solidFill>
                <a:latin typeface="+mj-lt"/>
              </a:rPr>
              <a:t>Ristisuuntima</a:t>
            </a:r>
            <a:endParaRPr lang="sv-SE" altLang="fi-FI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0245" name="Rectangle 21">
            <a:extLst>
              <a:ext uri="{FF2B5EF4-FFF2-40B4-BE49-F238E27FC236}">
                <a16:creationId xmlns:a16="http://schemas.microsoft.com/office/drawing/2014/main" id="{87581279-37B4-495D-BB7B-705AE081A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28600"/>
            <a:ext cx="1828800" cy="1371600"/>
          </a:xfrm>
          <a:prstGeom prst="rect">
            <a:avLst/>
          </a:prstGeom>
          <a:gradFill rotWithShape="0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  <p:sp>
        <p:nvSpPr>
          <p:cNvPr id="180246" name="Line 22">
            <a:extLst>
              <a:ext uri="{FF2B5EF4-FFF2-40B4-BE49-F238E27FC236}">
                <a16:creationId xmlns:a16="http://schemas.microsoft.com/office/drawing/2014/main" id="{0DE5EB54-240F-4D27-BAA3-BAF7DFFD24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2085975"/>
            <a:ext cx="2971800" cy="2209800"/>
          </a:xfrm>
          <a:prstGeom prst="line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80247" name="Line 23">
            <a:extLst>
              <a:ext uri="{FF2B5EF4-FFF2-40B4-BE49-F238E27FC236}">
                <a16:creationId xmlns:a16="http://schemas.microsoft.com/office/drawing/2014/main" id="{DFBE6A5C-89C4-425B-835D-9BBC2A286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7375" y="2057400"/>
            <a:ext cx="1524000" cy="3581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80248" name="Line 24">
            <a:extLst>
              <a:ext uri="{FF2B5EF4-FFF2-40B4-BE49-F238E27FC236}">
                <a16:creationId xmlns:a16="http://schemas.microsoft.com/office/drawing/2014/main" id="{6F0E6EF0-9908-4DE4-A9DE-55D3E44EA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514600"/>
            <a:ext cx="5562600" cy="6096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180249" name="Line 25">
            <a:extLst>
              <a:ext uri="{FF2B5EF4-FFF2-40B4-BE49-F238E27FC236}">
                <a16:creationId xmlns:a16="http://schemas.microsoft.com/office/drawing/2014/main" id="{05D3161F-21D0-418D-8FC9-421791E107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7225" y="2514600"/>
            <a:ext cx="304800" cy="3124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i-FI"/>
          </a:p>
        </p:txBody>
      </p:sp>
      <p:grpSp>
        <p:nvGrpSpPr>
          <p:cNvPr id="2" name="Group 26">
            <a:extLst>
              <a:ext uri="{FF2B5EF4-FFF2-40B4-BE49-F238E27FC236}">
                <a16:creationId xmlns:a16="http://schemas.microsoft.com/office/drawing/2014/main" id="{323D7649-C09C-43EA-BD08-F8946241A5EB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381000"/>
            <a:ext cx="1752600" cy="1066800"/>
            <a:chOff x="3168" y="240"/>
            <a:chExt cx="1104" cy="672"/>
          </a:xfrm>
        </p:grpSpPr>
        <p:sp>
          <p:nvSpPr>
            <p:cNvPr id="5136" name="Line 27">
              <a:extLst>
                <a:ext uri="{FF2B5EF4-FFF2-40B4-BE49-F238E27FC236}">
                  <a16:creationId xmlns:a16="http://schemas.microsoft.com/office/drawing/2014/main" id="{1BBDE2FC-E605-41A9-AD01-D3E7C13CC0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240"/>
              <a:ext cx="672" cy="528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5137" name="Line 28">
              <a:extLst>
                <a:ext uri="{FF2B5EF4-FFF2-40B4-BE49-F238E27FC236}">
                  <a16:creationId xmlns:a16="http://schemas.microsoft.com/office/drawing/2014/main" id="{173010F6-0D28-456C-8A72-A36484DB21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0"/>
              <a:ext cx="384" cy="67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5138" name="Line 29">
              <a:extLst>
                <a:ext uri="{FF2B5EF4-FFF2-40B4-BE49-F238E27FC236}">
                  <a16:creationId xmlns:a16="http://schemas.microsoft.com/office/drawing/2014/main" id="{BA76C362-D2AA-453C-AA94-581190B3C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672"/>
              <a:ext cx="1104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180254" name="AutoShape 30">
            <a:extLst>
              <a:ext uri="{FF2B5EF4-FFF2-40B4-BE49-F238E27FC236}">
                <a16:creationId xmlns:a16="http://schemas.microsoft.com/office/drawing/2014/main" id="{0A46E7F7-AB07-437D-B5D5-4F606AC28077}"/>
              </a:ext>
            </a:extLst>
          </p:cNvPr>
          <p:cNvSpPr>
            <a:spLocks noChangeArrowheads="1"/>
          </p:cNvSpPr>
          <p:nvPr/>
        </p:nvSpPr>
        <p:spPr bwMode="auto">
          <a:xfrm rot="19108925">
            <a:off x="5791200" y="1752600"/>
            <a:ext cx="1981200" cy="3048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i-FI"/>
          </a:p>
        </p:txBody>
      </p:sp>
      <p:sp>
        <p:nvSpPr>
          <p:cNvPr id="180255" name="AutoShape 31">
            <a:extLst>
              <a:ext uri="{FF2B5EF4-FFF2-40B4-BE49-F238E27FC236}">
                <a16:creationId xmlns:a16="http://schemas.microsoft.com/office/drawing/2014/main" id="{F9D583C9-454C-43DB-AAF1-06C1986F0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838200"/>
            <a:ext cx="228600" cy="228600"/>
          </a:xfrm>
          <a:prstGeom prst="flowChartSummingJunction">
            <a:avLst/>
          </a:prstGeom>
          <a:solidFill>
            <a:srgbClr val="FFFFFF"/>
          </a:soli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Times New Roman" panose="02020603050405020304" pitchFamily="18" charset="0"/>
              </a:defRPr>
            </a:lvl9pPr>
          </a:lstStyle>
          <a:p>
            <a:endParaRPr lang="fi-FI" altLang="fi-FI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3">
            <a:extLst>
              <a:ext uri="{FF2B5EF4-FFF2-40B4-BE49-F238E27FC236}">
                <a16:creationId xmlns:a16="http://schemas.microsoft.com/office/drawing/2014/main" id="{C578F313-D1A6-4D8E-8351-7F302226FE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85027-6F31-4D6C-B937-D89FEF4EA76E}" type="slidenum">
              <a:rPr lang="fi-FI" altLang="en-US"/>
              <a:pPr/>
              <a:t>28</a:t>
            </a:fld>
            <a:endParaRPr lang="fi-FI" altLang="en-US"/>
          </a:p>
        </p:txBody>
      </p:sp>
      <p:pic>
        <p:nvPicPr>
          <p:cNvPr id="2170" name="Picture 122">
            <a:extLst>
              <a:ext uri="{FF2B5EF4-FFF2-40B4-BE49-F238E27FC236}">
                <a16:creationId xmlns:a16="http://schemas.microsoft.com/office/drawing/2014/main" id="{F4028918-9B92-487E-9757-9BB21CFDF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74614"/>
            <a:ext cx="8064500" cy="670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5DAB9756-7362-4C28-85DA-68F424FB4C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21B76-A9D7-494C-BA32-69176183DE9B}" type="slidenum">
              <a:rPr lang="fi-FI" altLang="en-US"/>
              <a:pPr/>
              <a:t>29</a:t>
            </a:fld>
            <a:endParaRPr lang="fi-FI" altLang="en-US"/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id="{4E9B7698-615C-433D-98D2-A51642ADB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57175"/>
            <a:ext cx="916305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8D7AA51A-CE75-4B88-8DC2-7B83A8B4A7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BD689-9995-4625-9C9E-614A464A9564}" type="slidenum">
              <a:rPr lang="fi-FI" altLang="en-US"/>
              <a:pPr/>
              <a:t>30</a:t>
            </a:fld>
            <a:endParaRPr lang="fi-FI" altLang="en-US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54E0FBC2-DA54-4A5A-B131-A76228208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047750"/>
            <a:ext cx="9086850" cy="58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3FA7B473-8F58-4D19-805D-877A1269DE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41975-48B7-4B76-9021-61E3C9A276F0}" type="slidenum">
              <a:rPr lang="fi-FI" altLang="en-US"/>
              <a:pPr/>
              <a:t>31</a:t>
            </a:fld>
            <a:endParaRPr lang="fi-FI" altLang="en-US"/>
          </a:p>
        </p:txBody>
      </p:sp>
      <p:pic>
        <p:nvPicPr>
          <p:cNvPr id="38916" name="Picture 4">
            <a:extLst>
              <a:ext uri="{FF2B5EF4-FFF2-40B4-BE49-F238E27FC236}">
                <a16:creationId xmlns:a16="http://schemas.microsoft.com/office/drawing/2014/main" id="{4113A595-63C6-4F45-A038-027C7121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4" y="354014"/>
            <a:ext cx="7229475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296F84C8-847D-4E70-9DD0-74ED1EF338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C44A5-56BE-43D0-8943-6FEF871B4247}" type="slidenum">
              <a:rPr lang="fi-FI" altLang="en-US"/>
              <a:pPr/>
              <a:t>32</a:t>
            </a:fld>
            <a:endParaRPr lang="fi-FI" altLang="en-US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F0323EBF-A933-48F1-9687-BE6A9671C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76" y="549275"/>
            <a:ext cx="721042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1">
            <a:extLst>
              <a:ext uri="{FF2B5EF4-FFF2-40B4-BE49-F238E27FC236}">
                <a16:creationId xmlns:a16="http://schemas.microsoft.com/office/drawing/2014/main" id="{184E58DF-ADA7-4332-A3C6-776ECB8291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77AC-0580-4CCA-BBFA-1A9CB34E3F03}" type="slidenum">
              <a:rPr lang="fi-FI" altLang="en-US"/>
              <a:pPr/>
              <a:t>33</a:t>
            </a:fld>
            <a:endParaRPr lang="fi-FI" altLang="en-US"/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F00072F3-6C42-4DAD-8128-CD1D59F30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64" y="403225"/>
            <a:ext cx="7627937" cy="174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>
            <a:extLst>
              <a:ext uri="{FF2B5EF4-FFF2-40B4-BE49-F238E27FC236}">
                <a16:creationId xmlns:a16="http://schemas.microsoft.com/office/drawing/2014/main" id="{2D45221F-2180-4EFB-9F4B-40FB7178C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2144714"/>
            <a:ext cx="9029700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C4932C67-7DED-4CBC-8FB8-054472E98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5E583-9CD2-4109-AE0E-210A6160676E}" type="slidenum">
              <a:rPr lang="fi-FI" altLang="en-US"/>
              <a:pPr/>
              <a:t>34</a:t>
            </a:fld>
            <a:endParaRPr lang="fi-FI" altLang="en-US"/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D21D098F-1774-405B-9E17-DBE28404D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4" y="238125"/>
            <a:ext cx="905827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877F4559-8FFA-4581-BA77-42A0190F91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2358D-455D-4060-9864-AEF2B5212F4E}" type="slidenum">
              <a:rPr lang="fi-FI" altLang="en-US"/>
              <a:pPr/>
              <a:t>35</a:t>
            </a:fld>
            <a:endParaRPr lang="fi-FI" altLang="en-US"/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5778E173-E309-4FE4-9FB8-900DD4404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6" y="346075"/>
            <a:ext cx="8201025" cy="647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1">
            <a:extLst>
              <a:ext uri="{FF2B5EF4-FFF2-40B4-BE49-F238E27FC236}">
                <a16:creationId xmlns:a16="http://schemas.microsoft.com/office/drawing/2014/main" id="{19E7EE94-6CA7-4361-BA6C-651024DC00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63DF-424E-4656-89C0-85D8167FAD32}" type="slidenum">
              <a:rPr lang="fi-FI" altLang="en-US"/>
              <a:pPr/>
              <a:t>36</a:t>
            </a:fld>
            <a:endParaRPr lang="fi-FI" altLang="en-US"/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2014411B-017E-4D79-A0EC-A58515602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50900"/>
            <a:ext cx="8105775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7" name="Text Box 5">
            <a:extLst>
              <a:ext uri="{FF2B5EF4-FFF2-40B4-BE49-F238E27FC236}">
                <a16:creationId xmlns:a16="http://schemas.microsoft.com/office/drawing/2014/main" id="{E4FAECD0-C753-4F27-9303-DD9008E5C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571" y="209262"/>
            <a:ext cx="2587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v-FI" altLang="en-US" sz="3200" dirty="0" err="1"/>
              <a:t>Valotunnukset</a:t>
            </a:r>
            <a:endParaRPr lang="sv-FI" altLang="en-US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1">
            <a:extLst>
              <a:ext uri="{FF2B5EF4-FFF2-40B4-BE49-F238E27FC236}">
                <a16:creationId xmlns:a16="http://schemas.microsoft.com/office/drawing/2014/main" id="{D2A11E45-5E96-4A92-BA8C-F0EE450729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D667C-1E47-473B-A605-D2E8836725B7}" type="slidenum">
              <a:rPr lang="fi-FI" altLang="en-US"/>
              <a:pPr/>
              <a:t>37</a:t>
            </a:fld>
            <a:endParaRPr lang="fi-FI" altLang="en-US"/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D5930E5B-067D-47D4-A089-E509B66E0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016001"/>
            <a:ext cx="8780462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1" name="Rectangle 5">
            <a:extLst>
              <a:ext uri="{FF2B5EF4-FFF2-40B4-BE49-F238E27FC236}">
                <a16:creationId xmlns:a16="http://schemas.microsoft.com/office/drawing/2014/main" id="{D540831A-C727-4495-8635-271A380D5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614" y="219076"/>
            <a:ext cx="2587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v-FI" altLang="en-US" sz="3200">
                <a:solidFill>
                  <a:srgbClr val="0000FF"/>
                </a:solidFill>
              </a:rPr>
              <a:t>Valotunnukset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1">
            <a:extLst>
              <a:ext uri="{FF2B5EF4-FFF2-40B4-BE49-F238E27FC236}">
                <a16:creationId xmlns:a16="http://schemas.microsoft.com/office/drawing/2014/main" id="{FEABF3A9-6D96-4B97-8FE5-E61245A491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5C0F2-C13A-4D66-85EF-8BD1BBBC7961}" type="slidenum">
              <a:rPr lang="fi-FI" altLang="en-US"/>
              <a:pPr/>
              <a:t>38</a:t>
            </a:fld>
            <a:endParaRPr lang="fi-FI" altLang="en-US"/>
          </a:p>
        </p:txBody>
      </p:sp>
      <p:pic>
        <p:nvPicPr>
          <p:cNvPr id="46084" name="Picture 4">
            <a:extLst>
              <a:ext uri="{FF2B5EF4-FFF2-40B4-BE49-F238E27FC236}">
                <a16:creationId xmlns:a16="http://schemas.microsoft.com/office/drawing/2014/main" id="{868D4FCF-1025-4114-86F9-A444F5063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042988"/>
            <a:ext cx="8629650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5" name="Rectangle 5">
            <a:extLst>
              <a:ext uri="{FF2B5EF4-FFF2-40B4-BE49-F238E27FC236}">
                <a16:creationId xmlns:a16="http://schemas.microsoft.com/office/drawing/2014/main" id="{CE649D5C-876C-4BD1-A433-FE4D99F03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614" y="219076"/>
            <a:ext cx="2587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v-FI" altLang="en-US" sz="3200">
                <a:solidFill>
                  <a:srgbClr val="0000FF"/>
                </a:solidFill>
              </a:rPr>
              <a:t>Valotunnukset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0C25DB95-0F55-4ACF-879D-9328E1311D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B228A-9DFB-442C-BEAF-ECD671A06407}" type="slidenum">
              <a:rPr lang="fi-FI" altLang="en-US"/>
              <a:pPr/>
              <a:t>39</a:t>
            </a:fld>
            <a:endParaRPr lang="fi-FI" altLang="en-US"/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97AE3F1A-6A60-436B-B0CA-55B488C83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9" y="271464"/>
            <a:ext cx="7820025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226594C3-4927-4E58-AFB1-165B2EAD3B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3E377-4F9C-49D6-A2D3-2185D5C797DF}" type="slidenum">
              <a:rPr lang="fi-FI" altLang="en-US"/>
              <a:pPr/>
              <a:t>40</a:t>
            </a:fld>
            <a:endParaRPr lang="fi-FI" altLang="en-US"/>
          </a:p>
        </p:txBody>
      </p:sp>
      <p:pic>
        <p:nvPicPr>
          <p:cNvPr id="48132" name="Picture 4">
            <a:extLst>
              <a:ext uri="{FF2B5EF4-FFF2-40B4-BE49-F238E27FC236}">
                <a16:creationId xmlns:a16="http://schemas.microsoft.com/office/drawing/2014/main" id="{FC4F3F1C-DCE1-48E7-B37F-8E8CE0E25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7350"/>
            <a:ext cx="9144000" cy="608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1058</Words>
  <Application>Microsoft Office PowerPoint</Application>
  <PresentationFormat>Laajakuva</PresentationFormat>
  <Paragraphs>331</Paragraphs>
  <Slides>40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3</vt:i4>
      </vt:variant>
      <vt:variant>
        <vt:lpstr>Dian otsikot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Symbol</vt:lpstr>
      <vt:lpstr>Times New Roman</vt:lpstr>
      <vt:lpstr>Office-teema</vt:lpstr>
      <vt:lpstr>Leike</vt:lpstr>
      <vt:lpstr>Bittikartta</vt:lpstr>
      <vt:lpstr>Worksheet</vt:lpstr>
      <vt:lpstr>Saaristolaivuri</vt:lpstr>
      <vt:lpstr>Maapallon asteverkko</vt:lpstr>
      <vt:lpstr>Leveyspiiri (latitudi)</vt:lpstr>
      <vt:lpstr>Pituuspiiri (longitudi)</vt:lpstr>
      <vt:lpstr>Sijainti</vt:lpstr>
      <vt:lpstr>Meripeninkulma (M)</vt:lpstr>
      <vt:lpstr>Matkan pituus</vt:lpstr>
      <vt:lpstr>Merihorisontin jako</vt:lpstr>
      <vt:lpstr>Neljännesjärjestelmä</vt:lpstr>
      <vt:lpstr>Piirujärjestelmä</vt:lpstr>
      <vt:lpstr>Suunta</vt:lpstr>
      <vt:lpstr>Suuntima</vt:lpstr>
      <vt:lpstr>Keulakulma</vt:lpstr>
      <vt:lpstr>Keulasuuntima</vt:lpstr>
      <vt:lpstr>Nopeus-, matka- ja aikalaskut </vt:lpstr>
      <vt:lpstr>Laskentakaavat (min)</vt:lpstr>
      <vt:lpstr>Nopeus-, matka- ja aikalaskut</vt:lpstr>
      <vt:lpstr>Eranto</vt:lpstr>
      <vt:lpstr>Eksymä</vt:lpstr>
      <vt:lpstr>Suunta ja suuntima</vt:lpstr>
      <vt:lpstr>Paikanmääritys</vt:lpstr>
      <vt:lpstr>PowerPoint-esitys</vt:lpstr>
      <vt:lpstr>PowerPoint-esitys</vt:lpstr>
      <vt:lpstr>Ristisuuntima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Tampere Opetus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Matkan pituus</dc:title>
  <dc:creator>Heikki Laakso</dc:creator>
  <cp:lastModifiedBy>Heikki Laakso</cp:lastModifiedBy>
  <cp:revision>11</cp:revision>
  <dcterms:created xsi:type="dcterms:W3CDTF">2019-10-08T14:47:41Z</dcterms:created>
  <dcterms:modified xsi:type="dcterms:W3CDTF">2019-10-29T15:44:08Z</dcterms:modified>
</cp:coreProperties>
</file>